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8"/>
  </p:notesMasterIdLst>
  <p:sldIdLst>
    <p:sldId id="257" r:id="rId2"/>
    <p:sldId id="260" r:id="rId3"/>
    <p:sldId id="342"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345" r:id="rId20"/>
    <p:sldId id="277" r:id="rId21"/>
    <p:sldId id="346" r:id="rId22"/>
    <p:sldId id="348" r:id="rId23"/>
    <p:sldId id="350" r:id="rId24"/>
    <p:sldId id="352" r:id="rId25"/>
    <p:sldId id="354" r:id="rId26"/>
    <p:sldId id="356" r:id="rId27"/>
    <p:sldId id="358" r:id="rId28"/>
    <p:sldId id="360" r:id="rId29"/>
    <p:sldId id="362" r:id="rId30"/>
    <p:sldId id="364" r:id="rId31"/>
    <p:sldId id="278" r:id="rId32"/>
    <p:sldId id="279" r:id="rId33"/>
    <p:sldId id="280" r:id="rId34"/>
    <p:sldId id="281" r:id="rId35"/>
    <p:sldId id="282" r:id="rId36"/>
    <p:sldId id="283" r:id="rId37"/>
    <p:sldId id="284" r:id="rId38"/>
    <p:sldId id="285" r:id="rId39"/>
    <p:sldId id="286" r:id="rId40"/>
    <p:sldId id="287" r:id="rId41"/>
    <p:sldId id="367" r:id="rId42"/>
    <p:sldId id="368" r:id="rId43"/>
    <p:sldId id="288" r:id="rId44"/>
    <p:sldId id="289" r:id="rId45"/>
    <p:sldId id="290" r:id="rId46"/>
    <p:sldId id="291" r:id="rId47"/>
    <p:sldId id="292" r:id="rId48"/>
    <p:sldId id="293" r:id="rId49"/>
    <p:sldId id="294" r:id="rId50"/>
    <p:sldId id="295" r:id="rId51"/>
    <p:sldId id="296" r:id="rId52"/>
    <p:sldId id="297" r:id="rId53"/>
    <p:sldId id="298" r:id="rId54"/>
    <p:sldId id="299" r:id="rId55"/>
    <p:sldId id="300" r:id="rId56"/>
    <p:sldId id="301" r:id="rId57"/>
    <p:sldId id="302" r:id="rId58"/>
    <p:sldId id="303" r:id="rId59"/>
    <p:sldId id="381" r:id="rId60"/>
    <p:sldId id="377" r:id="rId61"/>
    <p:sldId id="375" r:id="rId62"/>
    <p:sldId id="382" r:id="rId63"/>
    <p:sldId id="383" r:id="rId64"/>
    <p:sldId id="304" r:id="rId65"/>
    <p:sldId id="305" r:id="rId66"/>
    <p:sldId id="306" r:id="rId67"/>
    <p:sldId id="307" r:id="rId68"/>
    <p:sldId id="308" r:id="rId69"/>
    <p:sldId id="309" r:id="rId70"/>
    <p:sldId id="310" r:id="rId71"/>
    <p:sldId id="311" r:id="rId72"/>
    <p:sldId id="312" r:id="rId73"/>
    <p:sldId id="371" r:id="rId74"/>
    <p:sldId id="370" r:id="rId75"/>
    <p:sldId id="313" r:id="rId76"/>
    <p:sldId id="378" r:id="rId77"/>
    <p:sldId id="314" r:id="rId78"/>
    <p:sldId id="259" r:id="rId79"/>
    <p:sldId id="315" r:id="rId80"/>
    <p:sldId id="316" r:id="rId81"/>
    <p:sldId id="258" r:id="rId82"/>
    <p:sldId id="317" r:id="rId83"/>
    <p:sldId id="318" r:id="rId84"/>
    <p:sldId id="319" r:id="rId85"/>
    <p:sldId id="320" r:id="rId86"/>
    <p:sldId id="321" r:id="rId87"/>
    <p:sldId id="322" r:id="rId88"/>
    <p:sldId id="323" r:id="rId89"/>
    <p:sldId id="324" r:id="rId90"/>
    <p:sldId id="325" r:id="rId91"/>
    <p:sldId id="326" r:id="rId92"/>
    <p:sldId id="327" r:id="rId93"/>
    <p:sldId id="328" r:id="rId94"/>
    <p:sldId id="329" r:id="rId95"/>
    <p:sldId id="330" r:id="rId96"/>
    <p:sldId id="331" r:id="rId97"/>
    <p:sldId id="332" r:id="rId98"/>
    <p:sldId id="333" r:id="rId99"/>
    <p:sldId id="334" r:id="rId100"/>
    <p:sldId id="335" r:id="rId101"/>
    <p:sldId id="336" r:id="rId102"/>
    <p:sldId id="337" r:id="rId103"/>
    <p:sldId id="338" r:id="rId104"/>
    <p:sldId id="339" r:id="rId105"/>
    <p:sldId id="340" r:id="rId106"/>
    <p:sldId id="341" r:id="rId10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07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7BF0A7-D879-4512-8919-010C0F515FE0}" type="datetimeFigureOut">
              <a:rPr lang="en-US" smtClean="0"/>
              <a:pPr/>
              <a:t>9/16/2015</a:t>
            </a:fld>
            <a:endParaRPr lang="en-US"/>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FB1860-C2F0-4626-A8B1-B75DA0BEC2A9}" type="slidenum">
              <a:rPr lang="en-US" smtClean="0"/>
              <a:pPr/>
              <a:t>‹#›</a:t>
            </a:fld>
            <a:endParaRPr lang="en-US"/>
          </a:p>
        </p:txBody>
      </p:sp>
    </p:spTree>
    <p:extLst>
      <p:ext uri="{BB962C8B-B14F-4D97-AF65-F5344CB8AC3E}">
        <p14:creationId xmlns:p14="http://schemas.microsoft.com/office/powerpoint/2010/main" val="19790627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58371" name="2 Not Yer Tutucusu"/>
          <p:cNvSpPr>
            <a:spLocks noGrp="1"/>
          </p:cNvSpPr>
          <p:nvPr>
            <p:ph type="body" idx="1"/>
          </p:nvPr>
        </p:nvSpPr>
        <p:spPr bwMode="auto">
          <a:noFill/>
        </p:spPr>
        <p:txBody>
          <a:bodyPr wrap="square" numCol="1" anchor="t" anchorCtr="0" compatLnSpc="1">
            <a:prstTxWarp prst="textNoShape">
              <a:avLst/>
            </a:prstTxWarp>
          </a:bodyPr>
          <a:lstStyle/>
          <a:p>
            <a:r>
              <a:rPr lang="en-US" smtClean="0"/>
              <a:t>This</a:t>
            </a:r>
            <a:r>
              <a:rPr lang="tr-TR" smtClean="0"/>
              <a:t> </a:t>
            </a:r>
            <a:r>
              <a:rPr lang="en-US" smtClean="0"/>
              <a:t>condition is more common in women than in men, it is a very</a:t>
            </a:r>
            <a:r>
              <a:rPr lang="tr-TR" smtClean="0"/>
              <a:t>U</a:t>
            </a:r>
            <a:r>
              <a:rPr lang="en-US" smtClean="0"/>
              <a:t>urinary incontinence is not life-threatening. </a:t>
            </a:r>
            <a:endParaRPr lang="tr-TR" smtClean="0"/>
          </a:p>
          <a:p>
            <a:endParaRPr lang="en-US" smtClean="0"/>
          </a:p>
          <a:p>
            <a:r>
              <a:rPr lang="en-US" smtClean="0"/>
              <a:t>debilitating condition</a:t>
            </a:r>
            <a:endParaRPr lang="tr-TR" smtClean="0"/>
          </a:p>
          <a:p>
            <a:endParaRPr lang="en-US" smtClean="0"/>
          </a:p>
        </p:txBody>
      </p:sp>
      <p:sp>
        <p:nvSpPr>
          <p:cNvPr id="4" name="3 Slayt Numarası Yer Tutucusu"/>
          <p:cNvSpPr>
            <a:spLocks noGrp="1"/>
          </p:cNvSpPr>
          <p:nvPr>
            <p:ph type="sldNum" sz="quarter" idx="5"/>
          </p:nvPr>
        </p:nvSpPr>
        <p:spPr/>
        <p:txBody>
          <a:bodyPr/>
          <a:lstStyle/>
          <a:p>
            <a:pPr>
              <a:defRPr/>
            </a:pPr>
            <a:fld id="{B4C0C00A-AF77-4D8D-863B-F4CED24B6903}" type="slidenum">
              <a:rPr lang="tr-TR" smtClean="0"/>
              <a:pPr>
                <a:defRPr/>
              </a:pPr>
              <a:t>9</a:t>
            </a:fld>
            <a:endParaRPr lang="tr-T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77827" name="2 Not Yer Tutucusu"/>
          <p:cNvSpPr>
            <a:spLocks noGrp="1"/>
          </p:cNvSpPr>
          <p:nvPr>
            <p:ph type="body" idx="1"/>
          </p:nvPr>
        </p:nvSpPr>
        <p:spPr bwMode="auto">
          <a:noFill/>
        </p:spPr>
        <p:txBody>
          <a:bodyPr wrap="square" numCol="1" anchor="t" anchorCtr="0" compatLnSpc="1">
            <a:prstTxWarp prst="textNoShape">
              <a:avLst/>
            </a:prstTxWarp>
          </a:bodyPr>
          <a:lstStyle/>
          <a:p>
            <a:r>
              <a:rPr lang="tr-TR" smtClean="0"/>
              <a:t>TALK İN ARABİC</a:t>
            </a:r>
            <a:endParaRPr lang="en-US" smtClean="0"/>
          </a:p>
        </p:txBody>
      </p:sp>
      <p:sp>
        <p:nvSpPr>
          <p:cNvPr id="4" name="3 Slayt Numarası Yer Tutucusu"/>
          <p:cNvSpPr>
            <a:spLocks noGrp="1"/>
          </p:cNvSpPr>
          <p:nvPr>
            <p:ph type="sldNum" sz="quarter" idx="5"/>
          </p:nvPr>
        </p:nvSpPr>
        <p:spPr/>
        <p:txBody>
          <a:bodyPr/>
          <a:lstStyle/>
          <a:p>
            <a:pPr>
              <a:defRPr/>
            </a:pPr>
            <a:fld id="{79332AFE-2398-4325-989F-2BEF656EC158}" type="slidenum">
              <a:rPr lang="tr-TR" smtClean="0"/>
              <a:pPr>
                <a:defRPr/>
              </a:pPr>
              <a:t>28</a:t>
            </a:fld>
            <a:endParaRPr lang="tr-T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79875" name="2 Not Yer Tutucusu"/>
          <p:cNvSpPr>
            <a:spLocks noGrp="1"/>
          </p:cNvSpPr>
          <p:nvPr>
            <p:ph type="body" idx="1"/>
          </p:nvPr>
        </p:nvSpPr>
        <p:spPr bwMode="auto">
          <a:noFill/>
        </p:spPr>
        <p:txBody>
          <a:bodyPr wrap="square" numCol="1" anchor="t" anchorCtr="0" compatLnSpc="1">
            <a:prstTxWarp prst="textNoShape">
              <a:avLst/>
            </a:prstTxWarp>
          </a:bodyPr>
          <a:lstStyle/>
          <a:p>
            <a:r>
              <a:rPr lang="tr-TR" smtClean="0"/>
              <a:t>Talk in arabic</a:t>
            </a:r>
            <a:endParaRPr lang="en-US" smtClean="0"/>
          </a:p>
        </p:txBody>
      </p:sp>
      <p:sp>
        <p:nvSpPr>
          <p:cNvPr id="4" name="3 Slayt Numarası Yer Tutucusu"/>
          <p:cNvSpPr>
            <a:spLocks noGrp="1"/>
          </p:cNvSpPr>
          <p:nvPr>
            <p:ph type="sldNum" sz="quarter" idx="5"/>
          </p:nvPr>
        </p:nvSpPr>
        <p:spPr/>
        <p:txBody>
          <a:bodyPr/>
          <a:lstStyle/>
          <a:p>
            <a:pPr>
              <a:defRPr/>
            </a:pPr>
            <a:fld id="{41EDCA04-6C92-49B3-87D1-B277620569AF}" type="slidenum">
              <a:rPr lang="tr-TR" smtClean="0"/>
              <a:pPr>
                <a:defRPr/>
              </a:pPr>
              <a:t>29</a:t>
            </a:fld>
            <a:endParaRPr lang="tr-T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80899" name="2 Not Yer Tutucusu"/>
          <p:cNvSpPr>
            <a:spLocks noGrp="1"/>
          </p:cNvSpPr>
          <p:nvPr>
            <p:ph type="body" idx="1"/>
          </p:nvPr>
        </p:nvSpPr>
        <p:spPr bwMode="auto">
          <a:noFill/>
        </p:spPr>
        <p:txBody>
          <a:bodyPr wrap="square" numCol="1" anchor="t" anchorCtr="0" compatLnSpc="1">
            <a:prstTxWarp prst="textNoShape">
              <a:avLst/>
            </a:prstTxWarp>
          </a:bodyPr>
          <a:lstStyle/>
          <a:p>
            <a:r>
              <a:rPr lang="tr-TR" smtClean="0"/>
              <a:t>Relaxation of the mesh and dislocation of the sling is not expected.</a:t>
            </a:r>
            <a:r>
              <a:rPr lang="en-US" smtClean="0"/>
              <a:t> of the mid urethral mesh is also one of the expected mechanism for failure, however in our technique this also </a:t>
            </a:r>
          </a:p>
        </p:txBody>
      </p:sp>
      <p:sp>
        <p:nvSpPr>
          <p:cNvPr id="4" name="3 Slayt Numarası Yer Tutucusu"/>
          <p:cNvSpPr>
            <a:spLocks noGrp="1"/>
          </p:cNvSpPr>
          <p:nvPr>
            <p:ph type="sldNum" sz="quarter" idx="5"/>
          </p:nvPr>
        </p:nvSpPr>
        <p:spPr/>
        <p:txBody>
          <a:bodyPr/>
          <a:lstStyle/>
          <a:p>
            <a:pPr>
              <a:defRPr/>
            </a:pPr>
            <a:fld id="{34CA0827-BB16-46DE-B4CB-2B9001736484}" type="slidenum">
              <a:rPr lang="tr-TR" smtClean="0"/>
              <a:pPr>
                <a:defRPr/>
              </a:pPr>
              <a:t>30</a:t>
            </a:fld>
            <a:endParaRPr lang="tr-T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ar-SA" dirty="0" smtClean="0"/>
              <a:t>التحكم في التبول في النهار يحدث </a:t>
            </a:r>
            <a:r>
              <a:rPr lang="ar-SA" dirty="0" smtClean="0">
                <a:solidFill>
                  <a:srgbClr val="FF0000"/>
                </a:solidFill>
              </a:rPr>
              <a:t>قبل</a:t>
            </a:r>
            <a:r>
              <a:rPr lang="ar-SA" dirty="0" smtClean="0"/>
              <a:t> ذالك في الليل</a:t>
            </a:r>
          </a:p>
          <a:p>
            <a:endParaRPr lang="en-US" dirty="0"/>
          </a:p>
        </p:txBody>
      </p:sp>
      <p:sp>
        <p:nvSpPr>
          <p:cNvPr id="4" name="3 Slayt Numarası Yer Tutucusu"/>
          <p:cNvSpPr>
            <a:spLocks noGrp="1"/>
          </p:cNvSpPr>
          <p:nvPr>
            <p:ph type="sldNum" sz="quarter" idx="10"/>
          </p:nvPr>
        </p:nvSpPr>
        <p:spPr/>
        <p:txBody>
          <a:bodyPr/>
          <a:lstStyle/>
          <a:p>
            <a:fld id="{EB1A9D4A-BAF4-4563-9AFC-F6E76D0AE4BD}" type="slidenum">
              <a:rPr lang="en-US" smtClean="0"/>
              <a:pPr/>
              <a:t>32</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err="1" smtClean="0"/>
              <a:t>Ectopic</a:t>
            </a:r>
            <a:r>
              <a:rPr lang="tr-TR" baseline="0" dirty="0" smtClean="0"/>
              <a:t> </a:t>
            </a:r>
            <a:r>
              <a:rPr lang="tr-TR" baseline="0" dirty="0" err="1" smtClean="0"/>
              <a:t>ureter</a:t>
            </a:r>
            <a:r>
              <a:rPr lang="tr-TR" baseline="0" dirty="0" smtClean="0"/>
              <a:t> </a:t>
            </a:r>
            <a:r>
              <a:rPr lang="tr-TR" baseline="0" dirty="0" err="1" smtClean="0"/>
              <a:t>empties</a:t>
            </a:r>
            <a:r>
              <a:rPr lang="tr-TR" baseline="0" dirty="0" smtClean="0"/>
              <a:t> </a:t>
            </a:r>
            <a:r>
              <a:rPr lang="tr-TR" baseline="0" dirty="0" err="1" smtClean="0"/>
              <a:t>the</a:t>
            </a:r>
            <a:r>
              <a:rPr lang="tr-TR" baseline="0" dirty="0" smtClean="0"/>
              <a:t> </a:t>
            </a:r>
            <a:r>
              <a:rPr lang="tr-TR" baseline="0" dirty="0" err="1" smtClean="0"/>
              <a:t>upper</a:t>
            </a:r>
            <a:r>
              <a:rPr lang="tr-TR" baseline="0" dirty="0" smtClean="0"/>
              <a:t> </a:t>
            </a:r>
            <a:r>
              <a:rPr lang="tr-TR" baseline="0" dirty="0" err="1" smtClean="0"/>
              <a:t>part</a:t>
            </a:r>
            <a:r>
              <a:rPr lang="tr-TR" baseline="0" dirty="0" smtClean="0"/>
              <a:t> of </a:t>
            </a:r>
            <a:r>
              <a:rPr lang="tr-TR" baseline="0" dirty="0" err="1" smtClean="0"/>
              <a:t>the</a:t>
            </a:r>
            <a:r>
              <a:rPr lang="tr-TR" baseline="0" dirty="0" smtClean="0"/>
              <a:t> </a:t>
            </a:r>
            <a:r>
              <a:rPr lang="tr-TR" baseline="0" dirty="0" err="1" smtClean="0"/>
              <a:t>kidney</a:t>
            </a:r>
            <a:r>
              <a:rPr lang="tr-TR" baseline="0" dirty="0" smtClean="0"/>
              <a:t>.. </a:t>
            </a:r>
            <a:r>
              <a:rPr lang="tr-TR" baseline="0" dirty="0" err="1" smtClean="0"/>
              <a:t>Meningomeyelocel</a:t>
            </a:r>
            <a:r>
              <a:rPr lang="tr-TR" baseline="0" dirty="0" smtClean="0"/>
              <a:t> 1/5000 </a:t>
            </a:r>
            <a:r>
              <a:rPr lang="tr-TR" baseline="0" dirty="0" err="1" smtClean="0"/>
              <a:t>incidence</a:t>
            </a:r>
            <a:endParaRPr lang="tr-TR" baseline="0" dirty="0" smtClean="0"/>
          </a:p>
          <a:p>
            <a:endParaRPr lang="en-US" dirty="0"/>
          </a:p>
        </p:txBody>
      </p:sp>
      <p:sp>
        <p:nvSpPr>
          <p:cNvPr id="4" name="3 Slayt Numarası Yer Tutucusu"/>
          <p:cNvSpPr>
            <a:spLocks noGrp="1"/>
          </p:cNvSpPr>
          <p:nvPr>
            <p:ph type="sldNum" sz="quarter" idx="10"/>
          </p:nvPr>
        </p:nvSpPr>
        <p:spPr/>
        <p:txBody>
          <a:bodyPr/>
          <a:lstStyle/>
          <a:p>
            <a:fld id="{EB1A9D4A-BAF4-4563-9AFC-F6E76D0AE4BD}" type="slidenum">
              <a:rPr lang="en-US" smtClean="0"/>
              <a:pPr/>
              <a:t>34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I</a:t>
            </a:r>
            <a:r>
              <a:rPr lang="en-US" dirty="0" smtClean="0"/>
              <a:t>n normal voiding the sp</a:t>
            </a:r>
            <a:r>
              <a:rPr lang="tr-TR" dirty="0" smtClean="0"/>
              <a:t>h</a:t>
            </a:r>
            <a:r>
              <a:rPr lang="en-US" dirty="0" err="1" smtClean="0"/>
              <a:t>incter</a:t>
            </a:r>
            <a:r>
              <a:rPr lang="en-US" dirty="0" smtClean="0"/>
              <a:t> open then bladder contract</a:t>
            </a:r>
            <a:r>
              <a:rPr lang="tr-TR" dirty="0" smtClean="0"/>
              <a:t>, </a:t>
            </a:r>
            <a:r>
              <a:rPr lang="en-US" dirty="0" smtClean="0"/>
              <a:t> </a:t>
            </a:r>
            <a:r>
              <a:rPr lang="en-US" dirty="0" err="1" smtClean="0"/>
              <a:t>Detrusor</a:t>
            </a:r>
            <a:r>
              <a:rPr lang="en-US" dirty="0" smtClean="0"/>
              <a:t> sphincter </a:t>
            </a:r>
            <a:r>
              <a:rPr lang="en-US" dirty="0" err="1" smtClean="0"/>
              <a:t>dyssynergia</a:t>
            </a:r>
            <a:r>
              <a:rPr lang="en-US" dirty="0" smtClean="0"/>
              <a:t> , </a:t>
            </a:r>
            <a:endParaRPr lang="tr-TR" dirty="0" smtClean="0"/>
          </a:p>
          <a:p>
            <a:endParaRPr lang="en-US" dirty="0"/>
          </a:p>
        </p:txBody>
      </p:sp>
      <p:sp>
        <p:nvSpPr>
          <p:cNvPr id="4" name="3 Slayt Numarası Yer Tutucusu"/>
          <p:cNvSpPr>
            <a:spLocks noGrp="1"/>
          </p:cNvSpPr>
          <p:nvPr>
            <p:ph type="sldNum" sz="quarter" idx="10"/>
          </p:nvPr>
        </p:nvSpPr>
        <p:spPr/>
        <p:txBody>
          <a:bodyPr/>
          <a:lstStyle/>
          <a:p>
            <a:fld id="{EB1A9D4A-BAF4-4563-9AFC-F6E76D0AE4BD}" type="slidenum">
              <a:rPr lang="en-US" smtClean="0"/>
              <a:pPr/>
              <a:t>43</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ar-SA" dirty="0" smtClean="0"/>
              <a:t> </a:t>
            </a:r>
            <a:r>
              <a:rPr lang="en-US" dirty="0" smtClean="0"/>
              <a:t>The aim of the therapy is to prevent the deleterious effect of voiding dysfunction on urinary tract, restore renal functions, and reinstitute the normal voiding function. </a:t>
            </a:r>
            <a:endParaRPr lang="en-US" dirty="0"/>
          </a:p>
        </p:txBody>
      </p:sp>
      <p:sp>
        <p:nvSpPr>
          <p:cNvPr id="4" name="3 Slayt Numarası Yer Tutucusu"/>
          <p:cNvSpPr>
            <a:spLocks noGrp="1"/>
          </p:cNvSpPr>
          <p:nvPr>
            <p:ph type="sldNum" sz="quarter" idx="10"/>
          </p:nvPr>
        </p:nvSpPr>
        <p:spPr/>
        <p:txBody>
          <a:bodyPr/>
          <a:lstStyle/>
          <a:p>
            <a:fld id="{EB1A9D4A-BAF4-4563-9AFC-F6E76D0AE4BD}" type="slidenum">
              <a:rPr lang="en-US" smtClean="0"/>
              <a:pPr/>
              <a:t>44</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Poor visual motor, and spatial perception are also marked in day and night </a:t>
            </a:r>
            <a:r>
              <a:rPr lang="en-US" dirty="0" err="1" smtClean="0"/>
              <a:t>wetters</a:t>
            </a:r>
            <a:r>
              <a:rPr lang="en-US" dirty="0" smtClean="0"/>
              <a:t>.</a:t>
            </a:r>
          </a:p>
          <a:p>
            <a:endParaRPr lang="en-US" dirty="0"/>
          </a:p>
        </p:txBody>
      </p:sp>
      <p:sp>
        <p:nvSpPr>
          <p:cNvPr id="4" name="3 Slayt Numarası Yer Tutucusu"/>
          <p:cNvSpPr>
            <a:spLocks noGrp="1"/>
          </p:cNvSpPr>
          <p:nvPr>
            <p:ph type="sldNum" sz="quarter" idx="10"/>
          </p:nvPr>
        </p:nvSpPr>
        <p:spPr/>
        <p:txBody>
          <a:bodyPr/>
          <a:lstStyle/>
          <a:p>
            <a:fld id="{EB1A9D4A-BAF4-4563-9AFC-F6E76D0AE4BD}" type="slidenum">
              <a:rPr lang="en-US" smtClean="0"/>
              <a:pPr/>
              <a:t>50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constipated children may have associated with wetting problems.</a:t>
            </a:r>
            <a:endParaRPr lang="tr-TR" dirty="0" smtClean="0"/>
          </a:p>
          <a:p>
            <a:endParaRPr lang="en-US" dirty="0"/>
          </a:p>
        </p:txBody>
      </p:sp>
      <p:sp>
        <p:nvSpPr>
          <p:cNvPr id="4" name="3 Slayt Numarası Yer Tutucusu"/>
          <p:cNvSpPr>
            <a:spLocks noGrp="1"/>
          </p:cNvSpPr>
          <p:nvPr>
            <p:ph type="sldNum" sz="quarter" idx="10"/>
          </p:nvPr>
        </p:nvSpPr>
        <p:spPr/>
        <p:txBody>
          <a:bodyPr/>
          <a:lstStyle/>
          <a:p>
            <a:fld id="{EB1A9D4A-BAF4-4563-9AFC-F6E76D0AE4BD}" type="slidenum">
              <a:rPr lang="en-US" smtClean="0"/>
              <a:pPr/>
              <a:t>52</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Rarely associated with UTI or structural anomalies. </a:t>
            </a:r>
            <a:r>
              <a:rPr lang="tr-TR" dirty="0" smtClean="0"/>
              <a:t>A</a:t>
            </a:r>
            <a:r>
              <a:rPr lang="en-US" dirty="0" smtClean="0"/>
              <a:t>s enuresis </a:t>
            </a:r>
            <a:r>
              <a:rPr lang="en-US" dirty="0" err="1" smtClean="0"/>
              <a:t>risoria</a:t>
            </a:r>
            <a:r>
              <a:rPr lang="en-US" dirty="0" smtClean="0"/>
              <a:t> is t</a:t>
            </a:r>
            <a:r>
              <a:rPr lang="tr-TR" dirty="0" smtClean="0"/>
              <a:t>h</a:t>
            </a:r>
            <a:endParaRPr lang="en-US" dirty="0" smtClean="0"/>
          </a:p>
          <a:p>
            <a:endParaRPr lang="en-US" dirty="0"/>
          </a:p>
        </p:txBody>
      </p:sp>
      <p:sp>
        <p:nvSpPr>
          <p:cNvPr id="4" name="3 Slayt Numarası Yer Tutucusu"/>
          <p:cNvSpPr>
            <a:spLocks noGrp="1"/>
          </p:cNvSpPr>
          <p:nvPr>
            <p:ph type="sldNum" sz="quarter" idx="10"/>
          </p:nvPr>
        </p:nvSpPr>
        <p:spPr/>
        <p:txBody>
          <a:bodyPr/>
          <a:lstStyle/>
          <a:p>
            <a:fld id="{EB1A9D4A-BAF4-4563-9AFC-F6E76D0AE4BD}" type="slidenum">
              <a:rPr lang="en-US" smtClean="0"/>
              <a:pPr/>
              <a:t>53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59395" name="2 Not Yer Tutucusu"/>
          <p:cNvSpPr>
            <a:spLocks noGrp="1"/>
          </p:cNvSpPr>
          <p:nvPr>
            <p:ph type="body" idx="1"/>
          </p:nvPr>
        </p:nvSpPr>
        <p:spPr bwMode="auto">
          <a:noFill/>
        </p:spPr>
        <p:txBody>
          <a:bodyPr wrap="square" numCol="1" anchor="t" anchorCtr="0" compatLnSpc="1">
            <a:prstTxWarp prst="textNoShape">
              <a:avLst/>
            </a:prstTxWarp>
          </a:bodyPr>
          <a:lstStyle/>
          <a:p>
            <a:r>
              <a:rPr lang="tr-TR" smtClean="0"/>
              <a:t>Underestimated problem, so we have to ask the patients for here</a:t>
            </a:r>
            <a:endParaRPr lang="en-US" smtClean="0"/>
          </a:p>
        </p:txBody>
      </p:sp>
      <p:sp>
        <p:nvSpPr>
          <p:cNvPr id="4" name="3 Slayt Numarası Yer Tutucusu"/>
          <p:cNvSpPr>
            <a:spLocks noGrp="1"/>
          </p:cNvSpPr>
          <p:nvPr>
            <p:ph type="sldNum" sz="quarter" idx="5"/>
          </p:nvPr>
        </p:nvSpPr>
        <p:spPr/>
        <p:txBody>
          <a:bodyPr/>
          <a:lstStyle/>
          <a:p>
            <a:pPr>
              <a:defRPr/>
            </a:pPr>
            <a:fld id="{81F0ED50-0A8D-4451-8C3D-3973C17E8327}" type="slidenum">
              <a:rPr lang="tr-TR" smtClean="0"/>
              <a:pPr>
                <a:defRPr/>
              </a:pPr>
              <a:t>11</a:t>
            </a:fld>
            <a:endParaRPr lang="tr-T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Are diapers or pad worn day or night?</a:t>
            </a:r>
          </a:p>
          <a:p>
            <a:endParaRPr lang="en-US" dirty="0"/>
          </a:p>
        </p:txBody>
      </p:sp>
      <p:sp>
        <p:nvSpPr>
          <p:cNvPr id="4" name="3 Slayt Numarası Yer Tutucusu"/>
          <p:cNvSpPr>
            <a:spLocks noGrp="1"/>
          </p:cNvSpPr>
          <p:nvPr>
            <p:ph type="sldNum" sz="quarter" idx="10"/>
          </p:nvPr>
        </p:nvSpPr>
        <p:spPr/>
        <p:txBody>
          <a:bodyPr/>
          <a:lstStyle/>
          <a:p>
            <a:fld id="{EB1A9D4A-BAF4-4563-9AFC-F6E76D0AE4BD}" type="slidenum">
              <a:rPr lang="en-US" smtClean="0"/>
              <a:pPr/>
              <a:t>55</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en-US" dirty="0" smtClean="0"/>
              <a:t>Gait abnormalities should be noted because they </a:t>
            </a:r>
            <a:r>
              <a:rPr lang="tr-TR" dirty="0" smtClean="0"/>
              <a:t> </a:t>
            </a:r>
            <a:r>
              <a:rPr lang="en-US" dirty="0" smtClean="0"/>
              <a:t>can herald an occult spinal problem. </a:t>
            </a:r>
            <a:endParaRPr lang="en-US" dirty="0"/>
          </a:p>
        </p:txBody>
      </p:sp>
      <p:sp>
        <p:nvSpPr>
          <p:cNvPr id="4" name="3 Slayt Numarası Yer Tutucusu"/>
          <p:cNvSpPr>
            <a:spLocks noGrp="1"/>
          </p:cNvSpPr>
          <p:nvPr>
            <p:ph type="sldNum" sz="quarter" idx="10"/>
          </p:nvPr>
        </p:nvSpPr>
        <p:spPr/>
        <p:txBody>
          <a:bodyPr/>
          <a:lstStyle/>
          <a:p>
            <a:fld id="{EB1A9D4A-BAF4-4563-9AFC-F6E76D0AE4BD}" type="slidenum">
              <a:rPr lang="en-US" smtClean="0"/>
              <a:pPr/>
              <a:t>57</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Pos</a:t>
            </a:r>
            <a:r>
              <a:rPr lang="tr-TR" dirty="0" smtClean="0"/>
              <a:t>i</a:t>
            </a:r>
            <a:r>
              <a:rPr lang="en-US" dirty="0" err="1" smtClean="0"/>
              <a:t>ti</a:t>
            </a:r>
            <a:r>
              <a:rPr lang="tr-TR" dirty="0" smtClean="0"/>
              <a:t>ve</a:t>
            </a:r>
            <a:r>
              <a:rPr lang="en-US" dirty="0" smtClean="0"/>
              <a:t> </a:t>
            </a:r>
            <a:r>
              <a:rPr lang="en-US" dirty="0" smtClean="0">
                <a:solidFill>
                  <a:srgbClr val="FF0000"/>
                </a:solidFill>
              </a:rPr>
              <a:t>neurologic or neurosurgical history </a:t>
            </a:r>
            <a:r>
              <a:rPr lang="en-US" dirty="0" smtClean="0"/>
              <a:t>would also be an indication for </a:t>
            </a:r>
            <a:r>
              <a:rPr lang="en-US" dirty="0" err="1" smtClean="0"/>
              <a:t>urodaynamics</a:t>
            </a:r>
            <a:r>
              <a:rPr lang="en-US" dirty="0" smtClean="0"/>
              <a:t> study.</a:t>
            </a:r>
          </a:p>
          <a:p>
            <a:endParaRPr lang="en-US" dirty="0"/>
          </a:p>
        </p:txBody>
      </p:sp>
      <p:sp>
        <p:nvSpPr>
          <p:cNvPr id="4" name="3 Slayt Numarası Yer Tutucusu"/>
          <p:cNvSpPr>
            <a:spLocks noGrp="1"/>
          </p:cNvSpPr>
          <p:nvPr>
            <p:ph type="sldNum" sz="quarter" idx="10"/>
          </p:nvPr>
        </p:nvSpPr>
        <p:spPr/>
        <p:txBody>
          <a:bodyPr/>
          <a:lstStyle/>
          <a:p>
            <a:fld id="{EB1A9D4A-BAF4-4563-9AFC-F6E76D0AE4BD}" type="slidenum">
              <a:rPr lang="en-US" smtClean="0"/>
              <a:pPr/>
              <a:t>58</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ar-SA" dirty="0" smtClean="0"/>
              <a:t>شل العلاج لا يؤدي  مشاكل نفسية او سلوكية</a:t>
            </a:r>
            <a:r>
              <a:rPr lang="en-US" dirty="0" smtClean="0"/>
              <a:t>Failed treatment doesn't lead to deleterious </a:t>
            </a:r>
            <a:r>
              <a:rPr lang="en-US" dirty="0" smtClean="0">
                <a:solidFill>
                  <a:srgbClr val="FF0000"/>
                </a:solidFill>
              </a:rPr>
              <a:t>behavioral or emotional problems.</a:t>
            </a:r>
            <a:endParaRPr lang="ar-SA" dirty="0" smtClean="0">
              <a:solidFill>
                <a:srgbClr val="FF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ar-SA" dirty="0" smtClean="0"/>
              <a:t> </a:t>
            </a:r>
            <a:r>
              <a:rPr lang="en-US" dirty="0" err="1" smtClean="0"/>
              <a:t>Enuretic</a:t>
            </a:r>
            <a:r>
              <a:rPr lang="en-US" dirty="0" smtClean="0"/>
              <a:t> children have not been found to have increased emotional or behavioral problems. </a:t>
            </a:r>
          </a:p>
          <a:p>
            <a:endParaRPr lang="en-US" dirty="0"/>
          </a:p>
        </p:txBody>
      </p:sp>
      <p:sp>
        <p:nvSpPr>
          <p:cNvPr id="4" name="3 Slayt Numarası Yer Tutucusu"/>
          <p:cNvSpPr>
            <a:spLocks noGrp="1"/>
          </p:cNvSpPr>
          <p:nvPr>
            <p:ph type="sldNum" sz="quarter" idx="10"/>
          </p:nvPr>
        </p:nvSpPr>
        <p:spPr/>
        <p:txBody>
          <a:bodyPr/>
          <a:lstStyle/>
          <a:p>
            <a:fld id="{EB1A9D4A-BAF4-4563-9AFC-F6E76D0AE4BD}" type="slidenum">
              <a:rPr lang="en-US" smtClean="0"/>
              <a:pPr/>
              <a:t>65</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en-US" dirty="0" smtClean="0"/>
              <a:t>Was used intranasal but no more recommended</a:t>
            </a:r>
            <a:endParaRPr lang="en-US" dirty="0"/>
          </a:p>
        </p:txBody>
      </p:sp>
      <p:sp>
        <p:nvSpPr>
          <p:cNvPr id="4" name="3 Slayt Numarası Yer Tutucusu"/>
          <p:cNvSpPr>
            <a:spLocks noGrp="1"/>
          </p:cNvSpPr>
          <p:nvPr>
            <p:ph type="sldNum" sz="quarter" idx="10"/>
          </p:nvPr>
        </p:nvSpPr>
        <p:spPr/>
        <p:txBody>
          <a:bodyPr/>
          <a:lstStyle/>
          <a:p>
            <a:fld id="{EB1A9D4A-BAF4-4563-9AFC-F6E76D0AE4BD}" type="slidenum">
              <a:rPr lang="en-US" smtClean="0"/>
              <a:pPr/>
              <a:t>69</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ar-SA" dirty="0" smtClean="0"/>
              <a:t>العوارض الجانبية صداع ارق  ارتفاع ضغط الدمز</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Side effect sleep disturbance, irritability, headache and mild increase in blood pressure</a:t>
            </a:r>
            <a:r>
              <a:rPr lang="ar-SA" dirty="0" smtClean="0"/>
              <a:t>كمية العلاج 25 م غ قبل النوم  لمن اعمارهم  بين 6-8 سنوات.  و 50 م غ  لمن اعمارهم  بين 8-12 سنة.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Mechanism of action is unknown , but it does have both significant  central and peripheral  effects</a:t>
            </a:r>
            <a:r>
              <a:rPr lang="tr-TR" dirty="0" smtClean="0"/>
              <a:t>, </a:t>
            </a:r>
            <a:r>
              <a:rPr lang="en-US" dirty="0" smtClean="0"/>
              <a:t>Recommended dose 25 mg  just before bedtime  for 6-8 years old, 50 mg for 8-12 year0old children and 75 mg for teenagers with maximum</a:t>
            </a:r>
            <a:r>
              <a:rPr lang="tr-TR" dirty="0" smtClean="0"/>
              <a:t>m</a:t>
            </a:r>
            <a:r>
              <a:rPr lang="en-US" dirty="0" smtClean="0"/>
              <a:t> dose of v0.9-1.5mg/kg/d. </a:t>
            </a:r>
          </a:p>
          <a:p>
            <a:endParaRPr lang="en-US" dirty="0"/>
          </a:p>
        </p:txBody>
      </p:sp>
      <p:sp>
        <p:nvSpPr>
          <p:cNvPr id="4" name="3 Slayt Numarası Yer Tutucusu"/>
          <p:cNvSpPr>
            <a:spLocks noGrp="1"/>
          </p:cNvSpPr>
          <p:nvPr>
            <p:ph type="sldNum" sz="quarter" idx="10"/>
          </p:nvPr>
        </p:nvSpPr>
        <p:spPr/>
        <p:txBody>
          <a:bodyPr/>
          <a:lstStyle/>
          <a:p>
            <a:fld id="{EB1A9D4A-BAF4-4563-9AFC-F6E76D0AE4BD}" type="slidenum">
              <a:rPr lang="en-US" smtClean="0"/>
              <a:pPr/>
              <a:t>70</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smtClean="0"/>
          </a:p>
          <a:p>
            <a:pPr>
              <a:buNone/>
            </a:pPr>
            <a:endParaRPr lang="ar-SA" dirty="0" smtClean="0"/>
          </a:p>
          <a:p>
            <a:r>
              <a:rPr lang="ar-SA" dirty="0" smtClean="0"/>
              <a:t>العلاج السلوكي هو افضل  وسيلة</a:t>
            </a:r>
          </a:p>
          <a:p>
            <a:endParaRPr lang="en-US" dirty="0"/>
          </a:p>
        </p:txBody>
      </p:sp>
      <p:sp>
        <p:nvSpPr>
          <p:cNvPr id="4" name="3 Slayt Numarası Yer Tutucusu"/>
          <p:cNvSpPr>
            <a:spLocks noGrp="1"/>
          </p:cNvSpPr>
          <p:nvPr>
            <p:ph type="sldNum" sz="quarter" idx="10"/>
          </p:nvPr>
        </p:nvSpPr>
        <p:spPr/>
        <p:txBody>
          <a:bodyPr/>
          <a:lstStyle/>
          <a:p>
            <a:fld id="{EB1A9D4A-BAF4-4563-9AFC-F6E76D0AE4BD}" type="slidenum">
              <a:rPr lang="en-US" smtClean="0"/>
              <a:pPr/>
              <a:t>71</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8E00F9F4-BB8F-4BF1-9B6D-28AFD7672813}" type="slidenum">
              <a:rPr lang="tr-TR"/>
              <a:pPr/>
              <a:t>74</a:t>
            </a:fld>
            <a:endParaRPr lang="tr-T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8E00F9F4-BB8F-4BF1-9B6D-28AFD7672813}" type="slidenum">
              <a:rPr lang="tr-TR"/>
              <a:pPr/>
              <a:t>75</a:t>
            </a:fld>
            <a:endParaRPr lang="tr-T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individual bladder capacity is exceeded by several hundred percent., however it remains unexplained why these </a:t>
            </a:r>
            <a:r>
              <a:rPr lang="en-US" dirty="0" err="1" smtClean="0"/>
              <a:t>enuretic</a:t>
            </a:r>
            <a:r>
              <a:rPr lang="en-US" dirty="0" smtClean="0"/>
              <a:t> patients are not aroused to void when the bladder capacity is reached. </a:t>
            </a:r>
          </a:p>
          <a:p>
            <a:endParaRPr lang="en-US" dirty="0"/>
          </a:p>
        </p:txBody>
      </p:sp>
      <p:sp>
        <p:nvSpPr>
          <p:cNvPr id="4" name="3 Slayt Numarası Yer Tutucusu"/>
          <p:cNvSpPr>
            <a:spLocks noGrp="1"/>
          </p:cNvSpPr>
          <p:nvPr>
            <p:ph type="sldNum" sz="quarter" idx="10"/>
          </p:nvPr>
        </p:nvSpPr>
        <p:spPr/>
        <p:txBody>
          <a:bodyPr/>
          <a:lstStyle/>
          <a:p>
            <a:fld id="{EB1A9D4A-BAF4-4563-9AFC-F6E76D0AE4BD}" type="slidenum">
              <a:rPr lang="en-US" smtClean="0"/>
              <a:pPr/>
              <a:t>92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60419" name="2 Not Yer Tutucusu"/>
          <p:cNvSpPr>
            <a:spLocks noGrp="1"/>
          </p:cNvSpPr>
          <p:nvPr>
            <p:ph type="body" idx="1"/>
          </p:nvPr>
        </p:nvSpPr>
        <p:spPr bwMode="auto">
          <a:noFill/>
        </p:spPr>
        <p:txBody>
          <a:bodyPr wrap="square" numCol="1" anchor="t" anchorCtr="0" compatLnSpc="1">
            <a:prstTxWarp prst="textNoShape">
              <a:avLst/>
            </a:prstTxWarp>
          </a:bodyPr>
          <a:lstStyle/>
          <a:p>
            <a:r>
              <a:rPr lang="en-US" smtClean="0"/>
              <a:t>A Gallup poll result in 1994 indicated that almost 70% of</a:t>
            </a:r>
            <a:r>
              <a:rPr lang="tr-TR" smtClean="0"/>
              <a:t> </a:t>
            </a:r>
            <a:r>
              <a:rPr lang="en-US" smtClean="0"/>
              <a:t>urinary incontinence sufferers failed to seek medical treatment, and the majority of those</a:t>
            </a:r>
          </a:p>
          <a:p>
            <a:r>
              <a:rPr lang="en-US" smtClean="0"/>
              <a:t>who eventually sought medical help had waited at least four years before talking to their</a:t>
            </a:r>
            <a:r>
              <a:rPr lang="tr-TR" smtClean="0"/>
              <a:t> </a:t>
            </a:r>
            <a:r>
              <a:rPr lang="en-US" smtClean="0"/>
              <a:t>physicians about this problem</a:t>
            </a:r>
          </a:p>
        </p:txBody>
      </p:sp>
      <p:sp>
        <p:nvSpPr>
          <p:cNvPr id="4" name="3 Slayt Numarası Yer Tutucusu"/>
          <p:cNvSpPr>
            <a:spLocks noGrp="1"/>
          </p:cNvSpPr>
          <p:nvPr>
            <p:ph type="sldNum" sz="quarter" idx="5"/>
          </p:nvPr>
        </p:nvSpPr>
        <p:spPr/>
        <p:txBody>
          <a:bodyPr/>
          <a:lstStyle/>
          <a:p>
            <a:pPr>
              <a:defRPr/>
            </a:pPr>
            <a:fld id="{683CF9C2-9972-4641-AEA8-FBCC7FD1873A}" type="slidenum">
              <a:rPr lang="tr-TR" smtClean="0"/>
              <a:pPr>
                <a:defRPr/>
              </a:pPr>
              <a:t>12</a:t>
            </a:fld>
            <a:endParaRPr lang="tr-T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ar-SA" b="1" dirty="0" smtClean="0"/>
              <a:t>من المجلس الوطني الفلسطيني تأسيس جمعية الهلال الاحمر الفلسطيني </a:t>
            </a:r>
            <a:r>
              <a:rPr lang="ar-SA" dirty="0" smtClean="0"/>
              <a:t>تعتبر هذه.الجمعية مؤسسة إنسانية.</a:t>
            </a:r>
          </a:p>
          <a:p>
            <a:endParaRPr lang="en-US" dirty="0"/>
          </a:p>
        </p:txBody>
      </p:sp>
      <p:sp>
        <p:nvSpPr>
          <p:cNvPr id="4" name="3 Slayt Numarası Yer Tutucusu"/>
          <p:cNvSpPr>
            <a:spLocks noGrp="1"/>
          </p:cNvSpPr>
          <p:nvPr>
            <p:ph type="sldNum" sz="quarter" idx="10"/>
          </p:nvPr>
        </p:nvSpPr>
        <p:spPr/>
        <p:txBody>
          <a:bodyPr/>
          <a:lstStyle/>
          <a:p>
            <a:fld id="{EB1A9D4A-BAF4-4563-9AFC-F6E76D0AE4BD}" type="slidenum">
              <a:rPr lang="en-US" smtClean="0"/>
              <a:pPr/>
              <a:t>96</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en-US" dirty="0" smtClean="0"/>
              <a:t>pituitary hormone </a:t>
            </a:r>
            <a:r>
              <a:rPr lang="en-US" dirty="0" err="1" smtClean="0"/>
              <a:t>arginine</a:t>
            </a:r>
            <a:r>
              <a:rPr lang="en-US" dirty="0" smtClean="0"/>
              <a:t> </a:t>
            </a:r>
            <a:r>
              <a:rPr lang="en-US" dirty="0" err="1" smtClean="0"/>
              <a:t>vasopression</a:t>
            </a:r>
            <a:r>
              <a:rPr lang="en-US" dirty="0" smtClean="0"/>
              <a:t>(AVP).</a:t>
            </a:r>
            <a:r>
              <a:rPr lang="ar-SA" dirty="0" smtClean="0"/>
              <a:t> </a:t>
            </a:r>
            <a:r>
              <a:rPr lang="tr-TR" baseline="0" dirty="0" smtClean="0"/>
              <a:t> </a:t>
            </a:r>
            <a:r>
              <a:rPr lang="tr-TR" baseline="0" dirty="0" err="1" smtClean="0"/>
              <a:t>Osmalility</a:t>
            </a:r>
            <a:r>
              <a:rPr lang="tr-TR" baseline="0" dirty="0" smtClean="0"/>
              <a:t> </a:t>
            </a:r>
            <a:r>
              <a:rPr lang="tr-TR" baseline="0" dirty="0" err="1" smtClean="0"/>
              <a:t>about</a:t>
            </a:r>
            <a:r>
              <a:rPr lang="tr-TR" baseline="0" dirty="0" smtClean="0"/>
              <a:t> </a:t>
            </a:r>
            <a:r>
              <a:rPr lang="tr-TR" baseline="0" dirty="0" err="1" smtClean="0"/>
              <a:t>the</a:t>
            </a:r>
            <a:r>
              <a:rPr lang="tr-TR" baseline="0" dirty="0" smtClean="0"/>
              <a:t> </a:t>
            </a:r>
            <a:r>
              <a:rPr lang="tr-TR" baseline="0" dirty="0" err="1" smtClean="0"/>
              <a:t>concentartion</a:t>
            </a:r>
            <a:r>
              <a:rPr lang="tr-TR" baseline="0" dirty="0" smtClean="0"/>
              <a:t> of </a:t>
            </a:r>
            <a:r>
              <a:rPr lang="tr-TR" baseline="0" dirty="0" err="1" smtClean="0"/>
              <a:t>the</a:t>
            </a:r>
            <a:r>
              <a:rPr lang="tr-TR" baseline="0" dirty="0" smtClean="0"/>
              <a:t> </a:t>
            </a:r>
            <a:endParaRPr lang="en-US" dirty="0"/>
          </a:p>
        </p:txBody>
      </p:sp>
      <p:sp>
        <p:nvSpPr>
          <p:cNvPr id="4" name="3 Slayt Numarası Yer Tutucusu"/>
          <p:cNvSpPr>
            <a:spLocks noGrp="1"/>
          </p:cNvSpPr>
          <p:nvPr>
            <p:ph type="sldNum" sz="quarter" idx="10"/>
          </p:nvPr>
        </p:nvSpPr>
        <p:spPr/>
        <p:txBody>
          <a:bodyPr/>
          <a:lstStyle/>
          <a:p>
            <a:fld id="{EB1A9D4A-BAF4-4563-9AFC-F6E76D0AE4BD}" type="slidenum">
              <a:rPr lang="en-US" smtClean="0"/>
              <a:pPr/>
              <a:t>97</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ar-SA" b="1" dirty="0" smtClean="0"/>
              <a:t> وفي سنة 1969 تم وبقرار من المجلس الوطني الفلسطيني تأسيس جمعية الهلال الاحمر الفلسطيني في الوطن والشتات لتصبح بذلك الجهة المسؤولة عن تقديم الخدمات الصحية والأجتماعيه عبر الفروع والمراكز التي تم إنشاؤها في فلسطين والبلاد </a:t>
            </a:r>
            <a:endParaRPr lang="en-US" dirty="0" smtClean="0"/>
          </a:p>
          <a:p>
            <a:endParaRPr lang="en-US" dirty="0"/>
          </a:p>
        </p:txBody>
      </p:sp>
      <p:sp>
        <p:nvSpPr>
          <p:cNvPr id="4" name="3 Slayt Numarası Yer Tutucusu"/>
          <p:cNvSpPr>
            <a:spLocks noGrp="1"/>
          </p:cNvSpPr>
          <p:nvPr>
            <p:ph type="sldNum" sz="quarter" idx="10"/>
          </p:nvPr>
        </p:nvSpPr>
        <p:spPr/>
        <p:txBody>
          <a:bodyPr/>
          <a:lstStyle/>
          <a:p>
            <a:fld id="{EB1A9D4A-BAF4-4563-9AFC-F6E76D0AE4BD}" type="slidenum">
              <a:rPr lang="en-US" smtClean="0"/>
              <a:pPr/>
              <a:t>103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62467" name="2 Not Yer Tutucusu"/>
          <p:cNvSpPr>
            <a:spLocks noGrp="1"/>
          </p:cNvSpPr>
          <p:nvPr>
            <p:ph type="body" idx="1"/>
          </p:nvPr>
        </p:nvSpPr>
        <p:spPr bwMode="auto">
          <a:noFill/>
        </p:spPr>
        <p:txBody>
          <a:bodyPr wrap="square" numCol="1" anchor="t" anchorCtr="0" compatLnSpc="1">
            <a:prstTxWarp prst="textNoShape">
              <a:avLst/>
            </a:prstTxWarp>
          </a:bodyPr>
          <a:lstStyle/>
          <a:p>
            <a:r>
              <a:rPr lang="tr-TR" smtClean="0"/>
              <a:t>İf  hammock support became weakened then icontinence occurr. İntegral theory intoduced by ulmesten who introduced TVT.</a:t>
            </a:r>
          </a:p>
          <a:p>
            <a:endParaRPr lang="en-US" smtClean="0"/>
          </a:p>
        </p:txBody>
      </p:sp>
      <p:sp>
        <p:nvSpPr>
          <p:cNvPr id="4" name="3 Slayt Numarası Yer Tutucusu"/>
          <p:cNvSpPr>
            <a:spLocks noGrp="1"/>
          </p:cNvSpPr>
          <p:nvPr>
            <p:ph type="sldNum" sz="quarter" idx="5"/>
          </p:nvPr>
        </p:nvSpPr>
        <p:spPr/>
        <p:txBody>
          <a:bodyPr/>
          <a:lstStyle/>
          <a:p>
            <a:pPr>
              <a:defRPr/>
            </a:pPr>
            <a:fld id="{4956AACE-1D62-49A8-B533-C083E579C949}" type="slidenum">
              <a:rPr lang="tr-TR" smtClean="0"/>
              <a:pPr>
                <a:defRPr/>
              </a:pPr>
              <a:t>21</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63491" name="2 Not Yer Tutucusu"/>
          <p:cNvSpPr>
            <a:spLocks noGrp="1"/>
          </p:cNvSpPr>
          <p:nvPr>
            <p:ph type="body" idx="1"/>
          </p:nvPr>
        </p:nvSpPr>
        <p:spPr bwMode="auto">
          <a:noFill/>
        </p:spPr>
        <p:txBody>
          <a:bodyPr wrap="square" numCol="1" anchor="t" anchorCtr="0" compatLnSpc="1">
            <a:prstTxWarp prst="textNoShape">
              <a:avLst/>
            </a:prstTxWarp>
          </a:bodyPr>
          <a:lstStyle/>
          <a:p>
            <a:r>
              <a:rPr lang="tr-TR" smtClean="0"/>
              <a:t>Long term success is unacheivable this issue is documented by three main papers. TALK İN ARABİC</a:t>
            </a:r>
            <a:endParaRPr lang="en-US" smtClean="0"/>
          </a:p>
        </p:txBody>
      </p:sp>
      <p:sp>
        <p:nvSpPr>
          <p:cNvPr id="4" name="3 Slayt Numarası Yer Tutucusu"/>
          <p:cNvSpPr>
            <a:spLocks noGrp="1"/>
          </p:cNvSpPr>
          <p:nvPr>
            <p:ph type="sldNum" sz="quarter" idx="5"/>
          </p:nvPr>
        </p:nvSpPr>
        <p:spPr/>
        <p:txBody>
          <a:bodyPr/>
          <a:lstStyle/>
          <a:p>
            <a:pPr>
              <a:defRPr/>
            </a:pPr>
            <a:fld id="{FE472679-E2D7-4027-BC7D-E7028BCAB331}" type="slidenum">
              <a:rPr lang="tr-TR" smtClean="0"/>
              <a:pPr>
                <a:defRPr/>
              </a:pPr>
              <a:t>22</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673B30-E332-409E-982F-7C73E483035D}" type="slidenum">
              <a:rPr lang="tr-TR" smtClean="0"/>
              <a:pPr fontAlgn="base">
                <a:spcBef>
                  <a:spcPct val="0"/>
                </a:spcBef>
                <a:spcAft>
                  <a:spcPct val="0"/>
                </a:spcAft>
                <a:defRPr/>
              </a:pPr>
              <a:t>24</a:t>
            </a:fld>
            <a:endParaRPr lang="tr-TR" smtClean="0"/>
          </a:p>
        </p:txBody>
      </p:sp>
      <p:sp>
        <p:nvSpPr>
          <p:cNvPr id="686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86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tr-TR" smtClean="0"/>
              <a:t>This is the placard incisiıon done at the anterior vajinal wall at the lateral edges the palce of susupension non absorbable sutures. The midline incision allow us to correct the cystocele </a:t>
            </a: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EE12A43-551B-4BEF-A07E-32E004EC99F6}" type="slidenum">
              <a:rPr lang="tr-TR" smtClean="0"/>
              <a:pPr fontAlgn="base">
                <a:spcBef>
                  <a:spcPct val="0"/>
                </a:spcBef>
                <a:spcAft>
                  <a:spcPct val="0"/>
                </a:spcAft>
                <a:defRPr/>
              </a:pPr>
              <a:t>25</a:t>
            </a:fld>
            <a:endParaRPr lang="tr-TR" smtClean="0"/>
          </a:p>
        </p:txBody>
      </p:sp>
      <p:sp>
        <p:nvSpPr>
          <p:cNvPr id="696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96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tr-TR" smtClean="0"/>
              <a:t>İnsitu sling is prepared, ove this sling semi sized mesh is fixed.</a:t>
            </a: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p:txBody>
          <a:bodyPr/>
          <a:lstStyle/>
          <a:p>
            <a:pPr>
              <a:defRPr/>
            </a:pPr>
            <a:fld id="{C1649A60-CAFE-452D-BC8F-C055C4495681}" type="slidenum">
              <a:rPr lang="tr-TR" smtClean="0"/>
              <a:pPr>
                <a:defRPr/>
              </a:pPr>
              <a:t>26</a:t>
            </a:fld>
            <a:endParaRPr lang="tr-TR" smtClean="0"/>
          </a:p>
        </p:txBody>
      </p:sp>
      <p:sp>
        <p:nvSpPr>
          <p:cNvPr id="706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066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p:txBody>
          <a:bodyPr/>
          <a:lstStyle/>
          <a:p>
            <a:pPr>
              <a:defRPr/>
            </a:pPr>
            <a:fld id="{6A11C53F-BE89-43F3-A9BB-860969707BCD}" type="slidenum">
              <a:rPr lang="tr-TR" smtClean="0"/>
              <a:pPr>
                <a:defRPr/>
              </a:pPr>
              <a:t>27</a:t>
            </a:fld>
            <a:endParaRPr lang="tr-TR" smtClean="0"/>
          </a:p>
        </p:txBody>
      </p:sp>
      <p:sp>
        <p:nvSpPr>
          <p:cNvPr id="737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37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tr-TR" smtClean="0"/>
              <a:t>Another magnified view for another patients with another kinds of mesh. Two susupension suturs and fixation sutur is seen at the upper edge of the sling</a:t>
            </a: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en-US"/>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a:p>
        </p:txBody>
      </p:sp>
      <p:sp>
        <p:nvSpPr>
          <p:cNvPr id="4" name="3 Veri Yer Tutucusu"/>
          <p:cNvSpPr>
            <a:spLocks noGrp="1"/>
          </p:cNvSpPr>
          <p:nvPr>
            <p:ph type="dt" sz="half" idx="10"/>
          </p:nvPr>
        </p:nvSpPr>
        <p:spPr/>
        <p:txBody>
          <a:bodyPr/>
          <a:lstStyle/>
          <a:p>
            <a:fld id="{E84892D1-09B6-4BEE-AEAA-A4B533F3D8A1}" type="datetimeFigureOut">
              <a:rPr lang="en-US" smtClean="0"/>
              <a:pPr/>
              <a:t>9/16/2015</a:t>
            </a:fld>
            <a:endParaRPr lang="en-US"/>
          </a:p>
        </p:txBody>
      </p:sp>
      <p:sp>
        <p:nvSpPr>
          <p:cNvPr id="5" name="4 Altbilgi Yer Tutucusu"/>
          <p:cNvSpPr>
            <a:spLocks noGrp="1"/>
          </p:cNvSpPr>
          <p:nvPr>
            <p:ph type="ftr" sz="quarter" idx="11"/>
          </p:nvPr>
        </p:nvSpPr>
        <p:spPr/>
        <p:txBody>
          <a:bodyPr/>
          <a:lstStyle/>
          <a:p>
            <a:endParaRPr lang="en-US"/>
          </a:p>
        </p:txBody>
      </p:sp>
      <p:sp>
        <p:nvSpPr>
          <p:cNvPr id="6" name="5 Slayt Numarası Yer Tutucusu"/>
          <p:cNvSpPr>
            <a:spLocks noGrp="1"/>
          </p:cNvSpPr>
          <p:nvPr>
            <p:ph type="sldNum" sz="quarter" idx="12"/>
          </p:nvPr>
        </p:nvSpPr>
        <p:spPr/>
        <p:txBody>
          <a:bodyPr/>
          <a:lstStyle/>
          <a:p>
            <a:fld id="{99C900B8-7E42-4FD9-AAF5-866600A2EAB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Veri Yer Tutucusu"/>
          <p:cNvSpPr>
            <a:spLocks noGrp="1"/>
          </p:cNvSpPr>
          <p:nvPr>
            <p:ph type="dt" sz="half" idx="10"/>
          </p:nvPr>
        </p:nvSpPr>
        <p:spPr/>
        <p:txBody>
          <a:bodyPr/>
          <a:lstStyle/>
          <a:p>
            <a:fld id="{E84892D1-09B6-4BEE-AEAA-A4B533F3D8A1}" type="datetimeFigureOut">
              <a:rPr lang="en-US" smtClean="0"/>
              <a:pPr/>
              <a:t>9/16/2015</a:t>
            </a:fld>
            <a:endParaRPr lang="en-US"/>
          </a:p>
        </p:txBody>
      </p:sp>
      <p:sp>
        <p:nvSpPr>
          <p:cNvPr id="5" name="4 Altbilgi Yer Tutucusu"/>
          <p:cNvSpPr>
            <a:spLocks noGrp="1"/>
          </p:cNvSpPr>
          <p:nvPr>
            <p:ph type="ftr" sz="quarter" idx="11"/>
          </p:nvPr>
        </p:nvSpPr>
        <p:spPr/>
        <p:txBody>
          <a:bodyPr/>
          <a:lstStyle/>
          <a:p>
            <a:endParaRPr lang="en-US"/>
          </a:p>
        </p:txBody>
      </p:sp>
      <p:sp>
        <p:nvSpPr>
          <p:cNvPr id="6" name="5 Slayt Numarası Yer Tutucusu"/>
          <p:cNvSpPr>
            <a:spLocks noGrp="1"/>
          </p:cNvSpPr>
          <p:nvPr>
            <p:ph type="sldNum" sz="quarter" idx="12"/>
          </p:nvPr>
        </p:nvSpPr>
        <p:spPr/>
        <p:txBody>
          <a:bodyPr/>
          <a:lstStyle/>
          <a:p>
            <a:fld id="{99C900B8-7E42-4FD9-AAF5-866600A2EAB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Veri Yer Tutucusu"/>
          <p:cNvSpPr>
            <a:spLocks noGrp="1"/>
          </p:cNvSpPr>
          <p:nvPr>
            <p:ph type="dt" sz="half" idx="10"/>
          </p:nvPr>
        </p:nvSpPr>
        <p:spPr/>
        <p:txBody>
          <a:bodyPr/>
          <a:lstStyle/>
          <a:p>
            <a:fld id="{E84892D1-09B6-4BEE-AEAA-A4B533F3D8A1}" type="datetimeFigureOut">
              <a:rPr lang="en-US" smtClean="0"/>
              <a:pPr/>
              <a:t>9/16/2015</a:t>
            </a:fld>
            <a:endParaRPr lang="en-US"/>
          </a:p>
        </p:txBody>
      </p:sp>
      <p:sp>
        <p:nvSpPr>
          <p:cNvPr id="5" name="4 Altbilgi Yer Tutucusu"/>
          <p:cNvSpPr>
            <a:spLocks noGrp="1"/>
          </p:cNvSpPr>
          <p:nvPr>
            <p:ph type="ftr" sz="quarter" idx="11"/>
          </p:nvPr>
        </p:nvSpPr>
        <p:spPr/>
        <p:txBody>
          <a:bodyPr/>
          <a:lstStyle/>
          <a:p>
            <a:endParaRPr lang="en-US"/>
          </a:p>
        </p:txBody>
      </p:sp>
      <p:sp>
        <p:nvSpPr>
          <p:cNvPr id="6" name="5 Slayt Numarası Yer Tutucusu"/>
          <p:cNvSpPr>
            <a:spLocks noGrp="1"/>
          </p:cNvSpPr>
          <p:nvPr>
            <p:ph type="sldNum" sz="quarter" idx="12"/>
          </p:nvPr>
        </p:nvSpPr>
        <p:spPr/>
        <p:txBody>
          <a:bodyPr/>
          <a:lstStyle/>
          <a:p>
            <a:fld id="{99C900B8-7E42-4FD9-AAF5-866600A2EAB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Veri Yer Tutucusu"/>
          <p:cNvSpPr>
            <a:spLocks noGrp="1"/>
          </p:cNvSpPr>
          <p:nvPr>
            <p:ph type="dt" sz="half" idx="10"/>
          </p:nvPr>
        </p:nvSpPr>
        <p:spPr/>
        <p:txBody>
          <a:bodyPr/>
          <a:lstStyle/>
          <a:p>
            <a:fld id="{E84892D1-09B6-4BEE-AEAA-A4B533F3D8A1}" type="datetimeFigureOut">
              <a:rPr lang="en-US" smtClean="0"/>
              <a:pPr/>
              <a:t>9/16/2015</a:t>
            </a:fld>
            <a:endParaRPr lang="en-US"/>
          </a:p>
        </p:txBody>
      </p:sp>
      <p:sp>
        <p:nvSpPr>
          <p:cNvPr id="5" name="4 Altbilgi Yer Tutucusu"/>
          <p:cNvSpPr>
            <a:spLocks noGrp="1"/>
          </p:cNvSpPr>
          <p:nvPr>
            <p:ph type="ftr" sz="quarter" idx="11"/>
          </p:nvPr>
        </p:nvSpPr>
        <p:spPr/>
        <p:txBody>
          <a:bodyPr/>
          <a:lstStyle/>
          <a:p>
            <a:endParaRPr lang="en-US"/>
          </a:p>
        </p:txBody>
      </p:sp>
      <p:sp>
        <p:nvSpPr>
          <p:cNvPr id="6" name="5 Slayt Numarası Yer Tutucusu"/>
          <p:cNvSpPr>
            <a:spLocks noGrp="1"/>
          </p:cNvSpPr>
          <p:nvPr>
            <p:ph type="sldNum" sz="quarter" idx="12"/>
          </p:nvPr>
        </p:nvSpPr>
        <p:spPr/>
        <p:txBody>
          <a:bodyPr/>
          <a:lstStyle/>
          <a:p>
            <a:fld id="{99C900B8-7E42-4FD9-AAF5-866600A2EAB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en-US"/>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E84892D1-09B6-4BEE-AEAA-A4B533F3D8A1}" type="datetimeFigureOut">
              <a:rPr lang="en-US" smtClean="0"/>
              <a:pPr/>
              <a:t>9/16/2015</a:t>
            </a:fld>
            <a:endParaRPr lang="en-US"/>
          </a:p>
        </p:txBody>
      </p:sp>
      <p:sp>
        <p:nvSpPr>
          <p:cNvPr id="5" name="4 Altbilgi Yer Tutucusu"/>
          <p:cNvSpPr>
            <a:spLocks noGrp="1"/>
          </p:cNvSpPr>
          <p:nvPr>
            <p:ph type="ftr" sz="quarter" idx="11"/>
          </p:nvPr>
        </p:nvSpPr>
        <p:spPr/>
        <p:txBody>
          <a:bodyPr/>
          <a:lstStyle/>
          <a:p>
            <a:endParaRPr lang="en-US"/>
          </a:p>
        </p:txBody>
      </p:sp>
      <p:sp>
        <p:nvSpPr>
          <p:cNvPr id="6" name="5 Slayt Numarası Yer Tutucusu"/>
          <p:cNvSpPr>
            <a:spLocks noGrp="1"/>
          </p:cNvSpPr>
          <p:nvPr>
            <p:ph type="sldNum" sz="quarter" idx="12"/>
          </p:nvPr>
        </p:nvSpPr>
        <p:spPr/>
        <p:txBody>
          <a:bodyPr/>
          <a:lstStyle/>
          <a:p>
            <a:fld id="{99C900B8-7E42-4FD9-AAF5-866600A2EAB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4 Veri Yer Tutucusu"/>
          <p:cNvSpPr>
            <a:spLocks noGrp="1"/>
          </p:cNvSpPr>
          <p:nvPr>
            <p:ph type="dt" sz="half" idx="10"/>
          </p:nvPr>
        </p:nvSpPr>
        <p:spPr/>
        <p:txBody>
          <a:bodyPr/>
          <a:lstStyle/>
          <a:p>
            <a:fld id="{E84892D1-09B6-4BEE-AEAA-A4B533F3D8A1}" type="datetimeFigureOut">
              <a:rPr lang="en-US" smtClean="0"/>
              <a:pPr/>
              <a:t>9/16/2015</a:t>
            </a:fld>
            <a:endParaRPr lang="en-US"/>
          </a:p>
        </p:txBody>
      </p:sp>
      <p:sp>
        <p:nvSpPr>
          <p:cNvPr id="6" name="5 Altbilgi Yer Tutucusu"/>
          <p:cNvSpPr>
            <a:spLocks noGrp="1"/>
          </p:cNvSpPr>
          <p:nvPr>
            <p:ph type="ftr" sz="quarter" idx="11"/>
          </p:nvPr>
        </p:nvSpPr>
        <p:spPr/>
        <p:txBody>
          <a:bodyPr/>
          <a:lstStyle/>
          <a:p>
            <a:endParaRPr lang="en-US"/>
          </a:p>
        </p:txBody>
      </p:sp>
      <p:sp>
        <p:nvSpPr>
          <p:cNvPr id="7" name="6 Slayt Numarası Yer Tutucusu"/>
          <p:cNvSpPr>
            <a:spLocks noGrp="1"/>
          </p:cNvSpPr>
          <p:nvPr>
            <p:ph type="sldNum" sz="quarter" idx="12"/>
          </p:nvPr>
        </p:nvSpPr>
        <p:spPr/>
        <p:txBody>
          <a:bodyPr/>
          <a:lstStyle/>
          <a:p>
            <a:fld id="{99C900B8-7E42-4FD9-AAF5-866600A2EAB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en-US"/>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6 Veri Yer Tutucusu"/>
          <p:cNvSpPr>
            <a:spLocks noGrp="1"/>
          </p:cNvSpPr>
          <p:nvPr>
            <p:ph type="dt" sz="half" idx="10"/>
          </p:nvPr>
        </p:nvSpPr>
        <p:spPr/>
        <p:txBody>
          <a:bodyPr/>
          <a:lstStyle/>
          <a:p>
            <a:fld id="{E84892D1-09B6-4BEE-AEAA-A4B533F3D8A1}" type="datetimeFigureOut">
              <a:rPr lang="en-US" smtClean="0"/>
              <a:pPr/>
              <a:t>9/16/2015</a:t>
            </a:fld>
            <a:endParaRPr lang="en-US"/>
          </a:p>
        </p:txBody>
      </p:sp>
      <p:sp>
        <p:nvSpPr>
          <p:cNvPr id="8" name="7 Altbilgi Yer Tutucusu"/>
          <p:cNvSpPr>
            <a:spLocks noGrp="1"/>
          </p:cNvSpPr>
          <p:nvPr>
            <p:ph type="ftr" sz="quarter" idx="11"/>
          </p:nvPr>
        </p:nvSpPr>
        <p:spPr/>
        <p:txBody>
          <a:bodyPr/>
          <a:lstStyle/>
          <a:p>
            <a:endParaRPr lang="en-US"/>
          </a:p>
        </p:txBody>
      </p:sp>
      <p:sp>
        <p:nvSpPr>
          <p:cNvPr id="9" name="8 Slayt Numarası Yer Tutucusu"/>
          <p:cNvSpPr>
            <a:spLocks noGrp="1"/>
          </p:cNvSpPr>
          <p:nvPr>
            <p:ph type="sldNum" sz="quarter" idx="12"/>
          </p:nvPr>
        </p:nvSpPr>
        <p:spPr/>
        <p:txBody>
          <a:bodyPr/>
          <a:lstStyle/>
          <a:p>
            <a:fld id="{99C900B8-7E42-4FD9-AAF5-866600A2EAB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Veri Yer Tutucusu"/>
          <p:cNvSpPr>
            <a:spLocks noGrp="1"/>
          </p:cNvSpPr>
          <p:nvPr>
            <p:ph type="dt" sz="half" idx="10"/>
          </p:nvPr>
        </p:nvSpPr>
        <p:spPr/>
        <p:txBody>
          <a:bodyPr/>
          <a:lstStyle/>
          <a:p>
            <a:fld id="{E84892D1-09B6-4BEE-AEAA-A4B533F3D8A1}" type="datetimeFigureOut">
              <a:rPr lang="en-US" smtClean="0"/>
              <a:pPr/>
              <a:t>9/16/2015</a:t>
            </a:fld>
            <a:endParaRPr lang="en-US"/>
          </a:p>
        </p:txBody>
      </p:sp>
      <p:sp>
        <p:nvSpPr>
          <p:cNvPr id="4" name="3 Altbilgi Yer Tutucusu"/>
          <p:cNvSpPr>
            <a:spLocks noGrp="1"/>
          </p:cNvSpPr>
          <p:nvPr>
            <p:ph type="ftr" sz="quarter" idx="11"/>
          </p:nvPr>
        </p:nvSpPr>
        <p:spPr/>
        <p:txBody>
          <a:bodyPr/>
          <a:lstStyle/>
          <a:p>
            <a:endParaRPr lang="en-US"/>
          </a:p>
        </p:txBody>
      </p:sp>
      <p:sp>
        <p:nvSpPr>
          <p:cNvPr id="5" name="4 Slayt Numarası Yer Tutucusu"/>
          <p:cNvSpPr>
            <a:spLocks noGrp="1"/>
          </p:cNvSpPr>
          <p:nvPr>
            <p:ph type="sldNum" sz="quarter" idx="12"/>
          </p:nvPr>
        </p:nvSpPr>
        <p:spPr/>
        <p:txBody>
          <a:bodyPr/>
          <a:lstStyle/>
          <a:p>
            <a:fld id="{99C900B8-7E42-4FD9-AAF5-866600A2EAB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E84892D1-09B6-4BEE-AEAA-A4B533F3D8A1}" type="datetimeFigureOut">
              <a:rPr lang="en-US" smtClean="0"/>
              <a:pPr/>
              <a:t>9/16/2015</a:t>
            </a:fld>
            <a:endParaRPr lang="en-US"/>
          </a:p>
        </p:txBody>
      </p:sp>
      <p:sp>
        <p:nvSpPr>
          <p:cNvPr id="3" name="2 Altbilgi Yer Tutucusu"/>
          <p:cNvSpPr>
            <a:spLocks noGrp="1"/>
          </p:cNvSpPr>
          <p:nvPr>
            <p:ph type="ftr" sz="quarter" idx="11"/>
          </p:nvPr>
        </p:nvSpPr>
        <p:spPr/>
        <p:txBody>
          <a:bodyPr/>
          <a:lstStyle/>
          <a:p>
            <a:endParaRPr lang="en-US"/>
          </a:p>
        </p:txBody>
      </p:sp>
      <p:sp>
        <p:nvSpPr>
          <p:cNvPr id="4" name="3 Slayt Numarası Yer Tutucusu"/>
          <p:cNvSpPr>
            <a:spLocks noGrp="1"/>
          </p:cNvSpPr>
          <p:nvPr>
            <p:ph type="sldNum" sz="quarter" idx="12"/>
          </p:nvPr>
        </p:nvSpPr>
        <p:spPr/>
        <p:txBody>
          <a:bodyPr/>
          <a:lstStyle/>
          <a:p>
            <a:fld id="{99C900B8-7E42-4FD9-AAF5-866600A2EAB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en-US"/>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E84892D1-09B6-4BEE-AEAA-A4B533F3D8A1}" type="datetimeFigureOut">
              <a:rPr lang="en-US" smtClean="0"/>
              <a:pPr/>
              <a:t>9/16/2015</a:t>
            </a:fld>
            <a:endParaRPr lang="en-US"/>
          </a:p>
        </p:txBody>
      </p:sp>
      <p:sp>
        <p:nvSpPr>
          <p:cNvPr id="6" name="5 Altbilgi Yer Tutucusu"/>
          <p:cNvSpPr>
            <a:spLocks noGrp="1"/>
          </p:cNvSpPr>
          <p:nvPr>
            <p:ph type="ftr" sz="quarter" idx="11"/>
          </p:nvPr>
        </p:nvSpPr>
        <p:spPr/>
        <p:txBody>
          <a:bodyPr/>
          <a:lstStyle/>
          <a:p>
            <a:endParaRPr lang="en-US"/>
          </a:p>
        </p:txBody>
      </p:sp>
      <p:sp>
        <p:nvSpPr>
          <p:cNvPr id="7" name="6 Slayt Numarası Yer Tutucusu"/>
          <p:cNvSpPr>
            <a:spLocks noGrp="1"/>
          </p:cNvSpPr>
          <p:nvPr>
            <p:ph type="sldNum" sz="quarter" idx="12"/>
          </p:nvPr>
        </p:nvSpPr>
        <p:spPr/>
        <p:txBody>
          <a:bodyPr/>
          <a:lstStyle/>
          <a:p>
            <a:fld id="{99C900B8-7E42-4FD9-AAF5-866600A2EAB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en-US"/>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E84892D1-09B6-4BEE-AEAA-A4B533F3D8A1}" type="datetimeFigureOut">
              <a:rPr lang="en-US" smtClean="0"/>
              <a:pPr/>
              <a:t>9/16/2015</a:t>
            </a:fld>
            <a:endParaRPr lang="en-US"/>
          </a:p>
        </p:txBody>
      </p:sp>
      <p:sp>
        <p:nvSpPr>
          <p:cNvPr id="6" name="5 Altbilgi Yer Tutucusu"/>
          <p:cNvSpPr>
            <a:spLocks noGrp="1"/>
          </p:cNvSpPr>
          <p:nvPr>
            <p:ph type="ftr" sz="quarter" idx="11"/>
          </p:nvPr>
        </p:nvSpPr>
        <p:spPr/>
        <p:txBody>
          <a:bodyPr/>
          <a:lstStyle/>
          <a:p>
            <a:endParaRPr lang="en-US"/>
          </a:p>
        </p:txBody>
      </p:sp>
      <p:sp>
        <p:nvSpPr>
          <p:cNvPr id="7" name="6 Slayt Numarası Yer Tutucusu"/>
          <p:cNvSpPr>
            <a:spLocks noGrp="1"/>
          </p:cNvSpPr>
          <p:nvPr>
            <p:ph type="sldNum" sz="quarter" idx="12"/>
          </p:nvPr>
        </p:nvSpPr>
        <p:spPr/>
        <p:txBody>
          <a:bodyPr/>
          <a:lstStyle/>
          <a:p>
            <a:fld id="{99C900B8-7E42-4FD9-AAF5-866600A2EAB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en-US"/>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4892D1-09B6-4BEE-AEAA-A4B533F3D8A1}" type="datetimeFigureOut">
              <a:rPr lang="en-US" smtClean="0"/>
              <a:pPr/>
              <a:t>9/16/2015</a:t>
            </a:fld>
            <a:endParaRPr lang="en-US"/>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C900B8-7E42-4FD9-AAF5-866600A2EAB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hyperlink" Target="http://www.ncbi.nlm.nih.gov/pubmed?term=%22Hellstr%C3%B6m%20AL%22%5bAuthor%5d" TargetMode="External"/><Relationship Id="rId7" Type="http://schemas.openxmlformats.org/officeDocument/2006/relationships/hyperlink" Target="http://www.ncbi.nlm.nih.gov/pubmed?term=%22Swedish%20Enuresis%20Trial%20(SWEET)%20Group%22%5bCorporate%20Author%5d" TargetMode="External"/><Relationship Id="rId2" Type="http://schemas.openxmlformats.org/officeDocument/2006/relationships/hyperlink" Target="http://www.ncbi.nlm.nih.gov/pubmed?term=%22Kruse%20S%22%5bAuthor%5d" TargetMode="External"/><Relationship Id="rId1" Type="http://schemas.openxmlformats.org/officeDocument/2006/relationships/slideLayout" Target="../slideLayouts/slideLayout2.xml"/><Relationship Id="rId6" Type="http://schemas.openxmlformats.org/officeDocument/2006/relationships/hyperlink" Target="http://www.ncbi.nlm.nih.gov/pubmed?term=%22Sill%C3%A9n%20U%22%5bAuthor%5d" TargetMode="External"/><Relationship Id="rId5" Type="http://schemas.openxmlformats.org/officeDocument/2006/relationships/hyperlink" Target="http://www.ncbi.nlm.nih.gov/pubmed?term=%22Hj%C3%A4lm%C3%A5s%20K%22%5bAuthor%5d" TargetMode="External"/><Relationship Id="rId4" Type="http://schemas.openxmlformats.org/officeDocument/2006/relationships/hyperlink" Target="http://www.ncbi.nlm.nih.gov/pubmed?term=%22Hanson%20E%22%5bAuthor%5d" TargetMode="External"/></Relationships>
</file>

<file path=ppt/slides/_rels/slide102.xml.rels><?xml version="1.0" encoding="UTF-8" standalone="yes"?>
<Relationships xmlns="http://schemas.openxmlformats.org/package/2006/relationships"><Relationship Id="rId3" Type="http://schemas.openxmlformats.org/officeDocument/2006/relationships/hyperlink" Target="http://www.ncbi.nlm.nih.gov/pubmed?term=%22Stockner%20M%22%5bAuthor%5d" TargetMode="External"/><Relationship Id="rId2" Type="http://schemas.openxmlformats.org/officeDocument/2006/relationships/hyperlink" Target="http://www.ncbi.nlm.nih.gov/pubmed?term=%22Vande%20Walle%20J%22%5bAuthor%5d" TargetMode="External"/><Relationship Id="rId1" Type="http://schemas.openxmlformats.org/officeDocument/2006/relationships/slideLayout" Target="../slideLayouts/slideLayout2.xml"/><Relationship Id="rId5" Type="http://schemas.openxmlformats.org/officeDocument/2006/relationships/hyperlink" Target="http://www.ncbi.nlm.nih.gov/pubmed?term=%22N%C3%B8rgaard%20JP%22%5bAuthor%5d" TargetMode="External"/><Relationship Id="rId4" Type="http://schemas.openxmlformats.org/officeDocument/2006/relationships/hyperlink" Target="http://www.ncbi.nlm.nih.gov/pubmed?term=%22Raes%20A%22%5bAuthor%5d" TargetMode="External"/></Relationships>
</file>

<file path=ppt/slides/_rels/slide10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hyperlink" Target="http://www.ncbi.nlm.nih.gov/pubmed?term=%22Friedman%20BC%22%5bAuthor%5d" TargetMode="External"/><Relationship Id="rId2" Type="http://schemas.openxmlformats.org/officeDocument/2006/relationships/hyperlink" Target="http://www.ncbi.nlm.nih.gov/corehtml/query/MyNCBI/exquery/spam_note.html" TargetMode="External"/><Relationship Id="rId1" Type="http://schemas.openxmlformats.org/officeDocument/2006/relationships/slideLayout" Target="../slideLayouts/slideLayout2.xml"/><Relationship Id="rId5" Type="http://schemas.openxmlformats.org/officeDocument/2006/relationships/hyperlink" Target="http://www.ncbi.nlm.nih.gov/pubmed?term=%22Goldman%20RD%22%5bAuthor%5d" TargetMode="External"/><Relationship Id="rId4" Type="http://schemas.openxmlformats.org/officeDocument/2006/relationships/hyperlink" Target="http://www.ncbi.nlm.nih.gov/pubmed?term=%22Friedman%20B%22%5bAuthor%5d" TargetMode="External"/></Relationships>
</file>

<file path=ppt/slides/_rels/slide10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hyperlink" Target="http://www.ncbi.nlm.nih.gov/pubmed?term=%22Mosholder%20AD%22%5bAuthor%5d" TargetMode="External"/><Relationship Id="rId2" Type="http://schemas.openxmlformats.org/officeDocument/2006/relationships/hyperlink" Target="http://www.ncbi.nlm.nih.gov/pubmed?term=%22Gish%20P%22%5bAuthor%5d" TargetMode="External"/><Relationship Id="rId1" Type="http://schemas.openxmlformats.org/officeDocument/2006/relationships/slideLayout" Target="../slideLayouts/slideLayout2.xml"/><Relationship Id="rId5" Type="http://schemas.openxmlformats.org/officeDocument/2006/relationships/hyperlink" Target="http://www.ncbi.nlm.nih.gov/pubmed?term=%22Johann-Liang%20R%22%5bAuthor%5d" TargetMode="External"/><Relationship Id="rId4" Type="http://schemas.openxmlformats.org/officeDocument/2006/relationships/hyperlink" Target="http://www.ncbi.nlm.nih.gov/pubmed?term=%22Truffa%20M%22%5bAuthor%5d"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www.ncbi.nlm.nih.gov/pubmed?term=Mustafa%20M%5bAuthor%5d&amp;cauthor=true&amp;cauthor_uid=21461282"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ideo" Target="file:///C:\Documents%20and%20Settings\Administrator\Desktop\yuksek%20kalite.WMV" TargetMode="External"/><Relationship Id="rId4" Type="http://schemas.openxmlformats.org/officeDocument/2006/relationships/image" Target="../media/image8.jpeg"/></Relationships>
</file>

<file path=ppt/slides/_rels/slide2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www.google.com/imgres?imgurl=http://www.jinekolognet.com/pictures/idrar-yollari.jpg&amp;imgrefurl=http://www.jinekolognet.com/idrar-kacirma-problemi-ameliyatlari.asp&amp;h=274&amp;w=274&amp;sz=16&amp;tbnid=lQjpIFQluSOQLM:&amp;tbnh=90&amp;tbnw=90&amp;prev=/search?q=ektopik+%C3%BCreter+resimler&amp;tbm=isch&amp;tbo=u&amp;zoom=1&amp;q=ektopik+%C3%BCreter+resimler&amp;docid=tkgrgU-cNRfmQM&amp;hl=tr&amp;sa=X&amp;ei=EtDdTtn2Dcv1sgaNgMH1CA&amp;ved=0CCYQ9QEwAQ&amp;dur=375" TargetMode="Externa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3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google.com/imgres?imgurl=http://2.bp.blogspot.com/_ymuj7WG43DU/S836i3_fjDI/AAAAAAAAACk/Ng5MXIN7th4/s1600/ektopik+%C3%BCreter.JPG&amp;imgrefurl=http://muratkarabagli.blogspot.com/2010/04/ektopik-ureter.html&amp;h=375&amp;w=510&amp;sz=59&amp;tbnid=Q6Zq9kqSg5XhVM:&amp;tbnh=90&amp;tbnw=122&amp;prev=/search?q=ektopik+%C3%BCreter+resimler&amp;tbm=isch&amp;tbo=u&amp;zoom=1&amp;q=ektopik+%C3%BCreter+resimler&amp;docid=2K4HiEKL5nZ62M&amp;hl=tr&amp;sa=X&amp;ei=EtDdTtn2Dcv1sgaNgMH1CA&amp;ved=0CCMQ9QEwAA&amp;dur=670" TargetMode="Externa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3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www.google.com/imgres?imgurl=http://www.urotip.com.tr/userfiles/image/vezikoureteral_reflu2.jpg&amp;imgrefurl=http://www.urotip.com.tr/default.asp?iId=GEDGIJ&amp;h=763&amp;w=578&amp;sz=35&amp;tbnid=KX8b_OQqL5v4MM:&amp;tbnh=92&amp;tbnw=70&amp;prev=/search?q=mesane+reflu+resim&amp;tbm=isch&amp;tbo=u&amp;zoom=1&amp;q=mesane+reflu+resim&amp;docid=YoMDcWyH8y3_WM&amp;hl=tr&amp;sa=X&amp;ei=LtvdTp7iJ4Pysgat8KH6CA&amp;ved=0CCIQ9QEwAQ&amp;dur=3448" TargetMode="Externa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hyperlink" Target="mailto:dr_mahmoud68@yahoo.com" TargetMode="External"/><Relationship Id="rId5" Type="http://schemas.openxmlformats.org/officeDocument/2006/relationships/hyperlink" Target="mailto:mmustafa@najah.edu" TargetMode="External"/><Relationship Id="rId4" Type="http://schemas.openxmlformats.org/officeDocument/2006/relationships/image" Target="../media/image10.jpeg"/></Relationships>
</file>

<file path=ppt/slides/_rels/slide7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0.jpeg"/><Relationship Id="rId4" Type="http://schemas.openxmlformats.org/officeDocument/2006/relationships/image" Target="../media/image29.emf"/></Relationships>
</file>

<file path=ppt/slides/_rels/slide7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36.emf"/></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simonfoundation.org/"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38.emf"/></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hyperlink" Target="http://www.ncbi.nlm.nih.gov/pubmed?term=%22Bordallo%20AP%22%5bAuthor%5d" TargetMode="External"/><Relationship Id="rId7" Type="http://schemas.openxmlformats.org/officeDocument/2006/relationships/hyperlink" Target="http://www.ncbi.nlm.nih.gov/pubmed/19695586" TargetMode="External"/><Relationship Id="rId2" Type="http://schemas.openxmlformats.org/officeDocument/2006/relationships/hyperlink" Target="http://www.ncbi.nlm.nih.gov/pubmed?term=%22Fonseca%20EG%22%5bAuthor%5d" TargetMode="External"/><Relationship Id="rId1" Type="http://schemas.openxmlformats.org/officeDocument/2006/relationships/slideLayout" Target="../slideLayouts/slideLayout2.xml"/><Relationship Id="rId6" Type="http://schemas.openxmlformats.org/officeDocument/2006/relationships/hyperlink" Target="http://www.ncbi.nlm.nih.gov/pubmed?term=%22Silva%20CP%22%5bAuthor%5d" TargetMode="External"/><Relationship Id="rId5" Type="http://schemas.openxmlformats.org/officeDocument/2006/relationships/hyperlink" Target="http://www.ncbi.nlm.nih.gov/pubmed?term=%22Munhoz%20C%22%5bAuthor%5d" TargetMode="External"/><Relationship Id="rId4" Type="http://schemas.openxmlformats.org/officeDocument/2006/relationships/hyperlink" Target="http://www.ncbi.nlm.nih.gov/pubmed?term=%22Garcia%20PK%22%5bAuthor%5d" TargetMode="External"/></Relationships>
</file>

<file path=ppt/slides/_rels/slide9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96.xml.rels><?xml version="1.0" encoding="UTF-8" standalone="yes"?>
<Relationships xmlns="http://schemas.openxmlformats.org/package/2006/relationships"><Relationship Id="rId3" Type="http://schemas.openxmlformats.org/officeDocument/2006/relationships/hyperlink" Target="http://ar.wikipedia.org/wiki/%D9%8A%D9%88%D9%84%D9%8A%D9%88"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hyperlink" Target="http://ar.wikipedia.org/wiki/%D8%A7%D9%84%D9%84%D8%AC%D9%86%D8%A9_%D8%A7%D9%84%D8%AF%D9%88%D9%84%D9%8A%D8%A9_%D9%84%D9%84%D8%B5%D9%84%D9%8A%D8%A8_%D8%A7%D9%84%D8%A3%D8%AD%D9%85%D8%B1" TargetMode="External"/><Relationship Id="rId4" Type="http://schemas.openxmlformats.org/officeDocument/2006/relationships/hyperlink" Target="http://ar.wikipedia.org/wiki/2006" TargetMode="Externa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hyperlink" Target="http://www.ncbi.nlm.nih.gov/pubmed?term=%22Leung%20AK%22%5bAuthor%5d" TargetMode="External"/><Relationship Id="rId2" Type="http://schemas.openxmlformats.org/officeDocument/2006/relationships/hyperlink" Target="http://www.ncbi.nlm.nih.gov/pubmed?term=%22Robson%20WL%22%5bAuthor%5d" TargetMode="External"/><Relationship Id="rId1" Type="http://schemas.openxmlformats.org/officeDocument/2006/relationships/slideLayout" Target="../slideLayouts/slideLayout2.xml"/><Relationship Id="rId4" Type="http://schemas.openxmlformats.org/officeDocument/2006/relationships/hyperlink" Target="http://www.ncbi.nlm.nih.gov/pubmed?term=%22Norgaard%20JP%22%5bAuthor%5d" TargetMode="External"/></Relationships>
</file>

<file path=ppt/slides/_rels/slide99.xml.rels><?xml version="1.0" encoding="UTF-8" standalone="yes"?>
<Relationships xmlns="http://schemas.openxmlformats.org/package/2006/relationships"><Relationship Id="rId3" Type="http://schemas.openxmlformats.org/officeDocument/2006/relationships/hyperlink" Target="http://www.ncbi.nlm.nih.gov/pubmed?term=%22Roeyers%20H%22%5bAuthor%5d" TargetMode="External"/><Relationship Id="rId7" Type="http://schemas.openxmlformats.org/officeDocument/2006/relationships/hyperlink" Target="http://www.ncbi.nlm.nih.gov/pubmed?term=%22Walle%20JV%22%5bAuthor%5d" TargetMode="External"/><Relationship Id="rId2" Type="http://schemas.openxmlformats.org/officeDocument/2006/relationships/hyperlink" Target="http://www.ncbi.nlm.nih.gov/pubmed?term=%22Baeyens%20D%22%5bAuthor%5d" TargetMode="External"/><Relationship Id="rId1" Type="http://schemas.openxmlformats.org/officeDocument/2006/relationships/slideLayout" Target="../slideLayouts/slideLayout2.xml"/><Relationship Id="rId6" Type="http://schemas.openxmlformats.org/officeDocument/2006/relationships/hyperlink" Target="http://www.ncbi.nlm.nih.gov/pubmed?term=%22Van%20Hoecke%20E%22%5bAuthor%5d" TargetMode="External"/><Relationship Id="rId5" Type="http://schemas.openxmlformats.org/officeDocument/2006/relationships/hyperlink" Target="http://www.ncbi.nlm.nih.gov/pubmed?term=%22Vert%C3%A9%20S%22%5bAuthor%5d" TargetMode="External"/><Relationship Id="rId4" Type="http://schemas.openxmlformats.org/officeDocument/2006/relationships/hyperlink" Target="http://www.ncbi.nlm.nih.gov/pubmed?term=%22Hoebeke%20P%22%5bAuthor%5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dirty="0"/>
          </a:p>
        </p:txBody>
      </p:sp>
      <p:pic>
        <p:nvPicPr>
          <p:cNvPr id="1026" name="Picture 2" descr="C:\Users\mahmud\Pictures\2010-12-01 najah university\najah university 007.JPG"/>
          <p:cNvPicPr>
            <a:picLocks noGrp="1" noChangeAspect="1" noChangeArrowheads="1"/>
          </p:cNvPicPr>
          <p:nvPr>
            <p:ph idx="1"/>
          </p:nvPr>
        </p:nvPicPr>
        <p:blipFill>
          <a:blip r:embed="rId2" cstate="print"/>
          <a:srcRect/>
          <a:stretch>
            <a:fillRect/>
          </a:stretch>
        </p:blipFill>
        <p:spPr bwMode="auto">
          <a:xfrm>
            <a:off x="971600" y="980728"/>
            <a:ext cx="7128792" cy="5877272"/>
          </a:xfrm>
          <a:prstGeom prst="rect">
            <a:avLst/>
          </a:prstGeom>
          <a:noFill/>
        </p:spPr>
      </p:pic>
      <p:sp>
        <p:nvSpPr>
          <p:cNvPr id="7" name="6 İçerik Yer Tutucusu"/>
          <p:cNvSpPr>
            <a:spLocks noGrp="1"/>
          </p:cNvSpPr>
          <p:nvPr>
            <p:ph idx="1"/>
          </p:nvPr>
        </p:nvSpPr>
        <p:spPr>
          <a:xfrm>
            <a:off x="914400" y="1628800"/>
            <a:ext cx="6753944" cy="4525963"/>
          </a:xfrm>
        </p:spPr>
        <p:txBody>
          <a:bodyPr/>
          <a:lstStyle/>
          <a:p>
            <a:endParaRPr lang="en-US" dirty="0"/>
          </a:p>
        </p:txBody>
      </p:sp>
      <p:sp>
        <p:nvSpPr>
          <p:cNvPr id="8" name="7 İçerik Yer Tutucusu"/>
          <p:cNvSpPr>
            <a:spLocks noGrp="1"/>
          </p:cNvSpPr>
          <p:nvPr>
            <p:ph idx="1"/>
          </p:nvPr>
        </p:nvSpPr>
        <p:spPr/>
        <p:txBody>
          <a:bodyPr/>
          <a:lstStyle/>
          <a:p>
            <a:endParaRPr lang="en-US"/>
          </a:p>
        </p:txBody>
      </p:sp>
      <p:sp>
        <p:nvSpPr>
          <p:cNvPr id="9" name="8 İçerik Yer Tutucusu"/>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1 Başlık"/>
          <p:cNvSpPr>
            <a:spLocks noGrp="1"/>
          </p:cNvSpPr>
          <p:nvPr>
            <p:ph type="title"/>
          </p:nvPr>
        </p:nvSpPr>
        <p:spPr/>
        <p:txBody>
          <a:bodyPr/>
          <a:lstStyle/>
          <a:p>
            <a:r>
              <a:rPr lang="tr-TR" smtClean="0"/>
              <a:t>Types of UI</a:t>
            </a:r>
            <a:endParaRPr lang="en-US" smtClean="0"/>
          </a:p>
        </p:txBody>
      </p:sp>
      <p:sp>
        <p:nvSpPr>
          <p:cNvPr id="9219" name="2 İçerik Yer Tutucusu"/>
          <p:cNvSpPr>
            <a:spLocks noGrp="1"/>
          </p:cNvSpPr>
          <p:nvPr>
            <p:ph idx="1"/>
          </p:nvPr>
        </p:nvSpPr>
        <p:spPr/>
        <p:txBody>
          <a:bodyPr/>
          <a:lstStyle/>
          <a:p>
            <a:r>
              <a:rPr lang="en-US" sz="2400" smtClean="0"/>
              <a:t>Based on etiology and pathophysiology,</a:t>
            </a:r>
            <a:r>
              <a:rPr lang="tr-TR" sz="2400" smtClean="0"/>
              <a:t> UI </a:t>
            </a:r>
            <a:r>
              <a:rPr lang="en-US" sz="2400" smtClean="0"/>
              <a:t> is classified into</a:t>
            </a:r>
          </a:p>
          <a:p>
            <a:pPr>
              <a:buFont typeface="Arial" charset="0"/>
              <a:buNone/>
            </a:pPr>
            <a:r>
              <a:rPr lang="tr-TR" sz="2400" smtClean="0"/>
              <a:t>      </a:t>
            </a:r>
            <a:r>
              <a:rPr lang="en-US" sz="2400" smtClean="0"/>
              <a:t>three types – </a:t>
            </a:r>
            <a:endParaRPr lang="tr-TR" sz="2400" smtClean="0"/>
          </a:p>
          <a:p>
            <a:endParaRPr lang="tr-TR" sz="2400" smtClean="0"/>
          </a:p>
          <a:p>
            <a:pPr>
              <a:buFont typeface="Arial" charset="0"/>
              <a:buNone/>
            </a:pPr>
            <a:r>
              <a:rPr lang="tr-TR" sz="2400" smtClean="0"/>
              <a:t>    1-</a:t>
            </a:r>
            <a:r>
              <a:rPr lang="en-US" sz="2400" smtClean="0">
                <a:solidFill>
                  <a:srgbClr val="FF0000"/>
                </a:solidFill>
              </a:rPr>
              <a:t>Stress</a:t>
            </a:r>
            <a:r>
              <a:rPr lang="tr-TR" sz="2400" smtClean="0">
                <a:solidFill>
                  <a:srgbClr val="FF0000"/>
                </a:solidFill>
              </a:rPr>
              <a:t> UI </a:t>
            </a:r>
            <a:r>
              <a:rPr lang="tr-TR" sz="2400" smtClean="0"/>
              <a:t>: </a:t>
            </a:r>
            <a:r>
              <a:rPr lang="en-US" sz="2400" smtClean="0"/>
              <a:t> involuntary leakage upon effort or physical excretion, sneezing or coughing</a:t>
            </a:r>
            <a:r>
              <a:rPr lang="tr-TR" sz="2400" smtClean="0"/>
              <a:t>.</a:t>
            </a:r>
          </a:p>
          <a:p>
            <a:pPr>
              <a:buFont typeface="Arial" charset="0"/>
              <a:buNone/>
            </a:pPr>
            <a:endParaRPr lang="tr-TR" sz="2400" smtClean="0"/>
          </a:p>
          <a:p>
            <a:pPr>
              <a:buFont typeface="Arial" charset="0"/>
              <a:buNone/>
            </a:pPr>
            <a:r>
              <a:rPr lang="tr-TR" sz="2400" smtClean="0"/>
              <a:t>    2-</a:t>
            </a:r>
            <a:r>
              <a:rPr lang="en-US" sz="2400" smtClean="0"/>
              <a:t>Urge</a:t>
            </a:r>
            <a:r>
              <a:rPr lang="tr-TR" sz="2400" smtClean="0"/>
              <a:t> UI :</a:t>
            </a:r>
            <a:r>
              <a:rPr lang="en-US" sz="2400" smtClean="0"/>
              <a:t>  </a:t>
            </a:r>
            <a:r>
              <a:rPr lang="tr-TR" sz="2400" smtClean="0"/>
              <a:t>immediatley </a:t>
            </a:r>
            <a:r>
              <a:rPr lang="en-US" sz="2400" smtClean="0"/>
              <a:t>involuntary leakage  preceded by urgency</a:t>
            </a:r>
            <a:r>
              <a:rPr lang="tr-TR" sz="2400" smtClean="0"/>
              <a:t>.</a:t>
            </a:r>
          </a:p>
          <a:p>
            <a:pPr>
              <a:buFont typeface="Arial" charset="0"/>
              <a:buNone/>
            </a:pPr>
            <a:endParaRPr lang="tr-TR" sz="2400" smtClean="0"/>
          </a:p>
          <a:p>
            <a:pPr>
              <a:buFont typeface="Arial" charset="0"/>
              <a:buNone/>
            </a:pPr>
            <a:r>
              <a:rPr lang="tr-TR" sz="2400" smtClean="0"/>
              <a:t>    3-</a:t>
            </a:r>
            <a:r>
              <a:rPr lang="en-US" sz="2400" smtClean="0"/>
              <a:t>Mixed </a:t>
            </a:r>
            <a:r>
              <a:rPr lang="tr-TR" sz="2400" smtClean="0"/>
              <a:t> UI: </a:t>
            </a:r>
            <a:r>
              <a:rPr lang="en-US" sz="2400" smtClean="0"/>
              <a:t>association of  the previous two types</a:t>
            </a:r>
            <a:r>
              <a:rPr lang="en-US" sz="2400" b="1" i="1" smtClean="0"/>
              <a:t>.</a:t>
            </a:r>
            <a:endParaRPr lang="en-US" sz="2400" smtClean="0"/>
          </a:p>
          <a:p>
            <a:pPr eaLnBrk="1" hangingPunct="1">
              <a:buFont typeface="Arial" charset="0"/>
              <a:buNone/>
            </a:pPr>
            <a:endParaRPr lang="tr-TR" sz="2400" smtClean="0"/>
          </a:p>
          <a:p>
            <a:pPr>
              <a:buFont typeface="Arial" charset="0"/>
              <a:buNone/>
            </a:pPr>
            <a:endParaRPr lang="en-US" smtClean="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smtClean="0"/>
              <a:t>Hinman</a:t>
            </a:r>
            <a:r>
              <a:rPr lang="tr-TR" dirty="0" smtClean="0"/>
              <a:t> </a:t>
            </a:r>
            <a:r>
              <a:rPr lang="tr-TR" dirty="0" err="1" smtClean="0"/>
              <a:t>Syndrom</a:t>
            </a:r>
            <a:endParaRPr lang="en-US" dirty="0"/>
          </a:p>
        </p:txBody>
      </p:sp>
      <p:sp>
        <p:nvSpPr>
          <p:cNvPr id="3" name="2 İçerik Yer Tutucusu"/>
          <p:cNvSpPr>
            <a:spLocks noGrp="1"/>
          </p:cNvSpPr>
          <p:nvPr>
            <p:ph idx="1"/>
          </p:nvPr>
        </p:nvSpPr>
        <p:spPr/>
        <p:txBody>
          <a:bodyPr>
            <a:normAutofit fontScale="70000" lnSpcReduction="20000"/>
          </a:bodyPr>
          <a:lstStyle/>
          <a:p>
            <a:r>
              <a:rPr lang="en-US" dirty="0" err="1" smtClean="0"/>
              <a:t>Hinman</a:t>
            </a:r>
            <a:r>
              <a:rPr lang="en-US" dirty="0" smtClean="0"/>
              <a:t> syndrome is a pediatric, non-neuropathic, acquired voiding dysfunction. </a:t>
            </a:r>
            <a:endParaRPr lang="tr-TR" dirty="0" smtClean="0"/>
          </a:p>
          <a:p>
            <a:r>
              <a:rPr lang="en-US" dirty="0" smtClean="0"/>
              <a:t>The abnormality is characterized by </a:t>
            </a:r>
            <a:r>
              <a:rPr lang="en-US" dirty="0" err="1" smtClean="0"/>
              <a:t>detrusor</a:t>
            </a:r>
            <a:r>
              <a:rPr lang="en-US" dirty="0" smtClean="0"/>
              <a:t>-sphincter </a:t>
            </a:r>
            <a:r>
              <a:rPr lang="en-US" dirty="0" err="1" smtClean="0"/>
              <a:t>discoordination</a:t>
            </a:r>
            <a:r>
              <a:rPr lang="en-US" dirty="0" smtClean="0"/>
              <a:t>. </a:t>
            </a:r>
            <a:endParaRPr lang="tr-TR" dirty="0" smtClean="0"/>
          </a:p>
          <a:p>
            <a:r>
              <a:rPr lang="en-US" dirty="0" smtClean="0"/>
              <a:t>This may give rise to </a:t>
            </a:r>
            <a:r>
              <a:rPr lang="en-US" dirty="0" err="1" smtClean="0"/>
              <a:t>infravesical</a:t>
            </a:r>
            <a:r>
              <a:rPr lang="en-US" dirty="0" smtClean="0"/>
              <a:t> </a:t>
            </a:r>
            <a:r>
              <a:rPr lang="en-US" dirty="0" err="1" smtClean="0"/>
              <a:t>obstruction;thus</a:t>
            </a:r>
            <a:r>
              <a:rPr lang="en-US" dirty="0" smtClean="0"/>
              <a:t> causing structural abnormalities in </a:t>
            </a:r>
            <a:r>
              <a:rPr lang="en-US" dirty="0" err="1" smtClean="0"/>
              <a:t>detrusor</a:t>
            </a:r>
            <a:r>
              <a:rPr lang="en-US" dirty="0" smtClean="0"/>
              <a:t> muscle, post voiding residual urine, recurrent urinary tract infection, </a:t>
            </a:r>
            <a:r>
              <a:rPr lang="en-US" dirty="0" err="1" smtClean="0"/>
              <a:t>vesicoureteral</a:t>
            </a:r>
            <a:r>
              <a:rPr lang="en-US" dirty="0" smtClean="0"/>
              <a:t> reflux, and upper urinary tract dilatation. Constipation is seen frequently. </a:t>
            </a:r>
            <a:endParaRPr lang="tr-TR" dirty="0" smtClean="0"/>
          </a:p>
          <a:p>
            <a:r>
              <a:rPr lang="en-US" dirty="0" smtClean="0"/>
              <a:t>The importance of psycho-social abnormalities as an etiological factor is not clear.</a:t>
            </a:r>
            <a:endParaRPr lang="tr-TR" dirty="0" smtClean="0"/>
          </a:p>
          <a:p>
            <a:r>
              <a:rPr lang="en-US" dirty="0" smtClean="0"/>
              <a:t> </a:t>
            </a:r>
            <a:r>
              <a:rPr lang="tr-TR" dirty="0" err="1" smtClean="0"/>
              <a:t>Ho</a:t>
            </a:r>
            <a:r>
              <a:rPr lang="en-US" dirty="0" err="1" smtClean="0"/>
              <a:t>wever</a:t>
            </a:r>
            <a:r>
              <a:rPr lang="en-US" dirty="0" smtClean="0"/>
              <a:t>, the deterioration in urinary tract and/or renal functions as a result of voiding dysfunction are the prominent components of this syndrome</a:t>
            </a:r>
            <a:r>
              <a:rPr lang="tr-TR" dirty="0" smtClean="0"/>
              <a:t>.</a:t>
            </a:r>
            <a:endParaRPr lang="en-US" dirty="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sp>
        <p:nvSpPr>
          <p:cNvPr id="3" name="2 İçerik Yer Tutucusu"/>
          <p:cNvSpPr>
            <a:spLocks noGrp="1"/>
          </p:cNvSpPr>
          <p:nvPr>
            <p:ph idx="1"/>
          </p:nvPr>
        </p:nvSpPr>
        <p:spPr/>
        <p:txBody>
          <a:bodyPr>
            <a:normAutofit fontScale="40000" lnSpcReduction="20000"/>
          </a:bodyPr>
          <a:lstStyle/>
          <a:p>
            <a:r>
              <a:rPr lang="en-US" dirty="0" smtClean="0">
                <a:hlinkClick r:id="" action="ppaction://hlinkfile" tooltip="BJU international."/>
              </a:rPr>
              <a:t>BJU Int.</a:t>
            </a:r>
            <a:r>
              <a:rPr lang="en-US" dirty="0" smtClean="0"/>
              <a:t> 2001 Oct;88(6):572-6.</a:t>
            </a:r>
          </a:p>
          <a:p>
            <a:r>
              <a:rPr lang="en-US" b="1" dirty="0" smtClean="0"/>
              <a:t>Treatment of primary </a:t>
            </a:r>
            <a:r>
              <a:rPr lang="en-US" b="1" dirty="0" err="1" smtClean="0"/>
              <a:t>monosymptomatic</a:t>
            </a:r>
            <a:r>
              <a:rPr lang="en-US" b="1" dirty="0" smtClean="0"/>
              <a:t> nocturnal enuresis with </a:t>
            </a:r>
            <a:r>
              <a:rPr lang="en-US" b="1" dirty="0" err="1" smtClean="0"/>
              <a:t>desmopressin</a:t>
            </a:r>
            <a:r>
              <a:rPr lang="en-US" b="1" dirty="0" smtClean="0"/>
              <a:t>: predictive factors.</a:t>
            </a:r>
          </a:p>
          <a:p>
            <a:r>
              <a:rPr lang="en-US" dirty="0" smtClean="0">
                <a:hlinkClick r:id="rId2" action="ppaction://hlinkfile"/>
              </a:rPr>
              <a:t>Kruse S</a:t>
            </a:r>
            <a:r>
              <a:rPr lang="en-US" dirty="0" smtClean="0"/>
              <a:t>, </a:t>
            </a:r>
            <a:r>
              <a:rPr lang="en-US" dirty="0" err="1" smtClean="0">
                <a:hlinkClick r:id="rId3" action="ppaction://hlinkfile"/>
              </a:rPr>
              <a:t>Hellström</a:t>
            </a:r>
            <a:r>
              <a:rPr lang="en-US" dirty="0" smtClean="0">
                <a:hlinkClick r:id="rId3" action="ppaction://hlinkfile"/>
              </a:rPr>
              <a:t> AL</a:t>
            </a:r>
            <a:r>
              <a:rPr lang="en-US" dirty="0" smtClean="0"/>
              <a:t>, </a:t>
            </a:r>
            <a:r>
              <a:rPr lang="en-US" dirty="0" smtClean="0">
                <a:hlinkClick r:id="rId4" action="ppaction://hlinkfile"/>
              </a:rPr>
              <a:t>Hanson E</a:t>
            </a:r>
            <a:r>
              <a:rPr lang="en-US" dirty="0" smtClean="0"/>
              <a:t>, </a:t>
            </a:r>
            <a:r>
              <a:rPr lang="en-US" dirty="0" err="1" smtClean="0">
                <a:hlinkClick r:id="rId5" action="ppaction://hlinkfile"/>
              </a:rPr>
              <a:t>Hjälmås</a:t>
            </a:r>
            <a:r>
              <a:rPr lang="en-US" dirty="0" smtClean="0">
                <a:hlinkClick r:id="rId5" action="ppaction://hlinkfile"/>
              </a:rPr>
              <a:t> K</a:t>
            </a:r>
            <a:r>
              <a:rPr lang="en-US" dirty="0" smtClean="0"/>
              <a:t>, </a:t>
            </a:r>
            <a:r>
              <a:rPr lang="en-US" dirty="0" err="1" smtClean="0">
                <a:hlinkClick r:id="rId6" action="ppaction://hlinkfile"/>
              </a:rPr>
              <a:t>Sillén</a:t>
            </a:r>
            <a:r>
              <a:rPr lang="en-US" dirty="0" smtClean="0">
                <a:hlinkClick r:id="rId6" action="ppaction://hlinkfile"/>
              </a:rPr>
              <a:t> U</a:t>
            </a:r>
            <a:r>
              <a:rPr lang="en-US" dirty="0" smtClean="0"/>
              <a:t>; </a:t>
            </a:r>
            <a:r>
              <a:rPr lang="en-US" dirty="0" smtClean="0">
                <a:hlinkClick r:id="rId7" action="ppaction://hlinkfile"/>
              </a:rPr>
              <a:t>Swedish Enuresis Trial (SWEET) Group</a:t>
            </a:r>
            <a:r>
              <a:rPr lang="en-US" dirty="0" smtClean="0"/>
              <a:t>.</a:t>
            </a:r>
          </a:p>
          <a:p>
            <a:r>
              <a:rPr lang="en-US" b="1" dirty="0" smtClean="0"/>
              <a:t>Source</a:t>
            </a:r>
          </a:p>
          <a:p>
            <a:r>
              <a:rPr lang="en-US" dirty="0" smtClean="0"/>
              <a:t>The </a:t>
            </a:r>
            <a:r>
              <a:rPr lang="en-US" dirty="0" err="1" smtClean="0"/>
              <a:t>Urotherapeutic</a:t>
            </a:r>
            <a:r>
              <a:rPr lang="en-US" dirty="0" smtClean="0"/>
              <a:t> Unit, The Queen Silvia Children's Hospital, Department of Nursing, </a:t>
            </a:r>
            <a:r>
              <a:rPr lang="en-US" dirty="0" err="1" smtClean="0"/>
              <a:t>Göteborg</a:t>
            </a:r>
            <a:r>
              <a:rPr lang="en-US" dirty="0" smtClean="0"/>
              <a:t> University, Sweden. sonia_kruse@vgregion.se</a:t>
            </a:r>
          </a:p>
          <a:p>
            <a:r>
              <a:rPr lang="en-US" b="1" dirty="0" smtClean="0"/>
              <a:t>Abstract</a:t>
            </a:r>
          </a:p>
          <a:p>
            <a:r>
              <a:rPr lang="en-US" b="1" dirty="0" smtClean="0"/>
              <a:t>OBJECTIVE: </a:t>
            </a:r>
          </a:p>
          <a:p>
            <a:r>
              <a:rPr lang="en-US" dirty="0" smtClean="0"/>
              <a:t>To investigate predictive factors for the outcome of treatment of primary </a:t>
            </a:r>
            <a:r>
              <a:rPr lang="en-US" dirty="0" err="1" smtClean="0"/>
              <a:t>monosymptomatic</a:t>
            </a:r>
            <a:r>
              <a:rPr lang="en-US" dirty="0" smtClean="0"/>
              <a:t> nocturnal enuresis (PMNE) with </a:t>
            </a:r>
            <a:r>
              <a:rPr lang="en-US" dirty="0" err="1" smtClean="0"/>
              <a:t>desmopressin</a:t>
            </a:r>
            <a:r>
              <a:rPr lang="en-US" dirty="0" smtClean="0"/>
              <a:t>.</a:t>
            </a:r>
          </a:p>
          <a:p>
            <a:r>
              <a:rPr lang="en-US" b="1" dirty="0" smtClean="0"/>
              <a:t>PATIENTS AND METHODS: </a:t>
            </a:r>
          </a:p>
          <a:p>
            <a:r>
              <a:rPr lang="en-US" dirty="0" smtClean="0"/>
              <a:t>Data from a large open multicentre study were </a:t>
            </a:r>
            <a:r>
              <a:rPr lang="en-US" dirty="0" err="1" smtClean="0"/>
              <a:t>analysed</a:t>
            </a:r>
            <a:r>
              <a:rPr lang="en-US" dirty="0" smtClean="0"/>
              <a:t>. The study comprised 399 children with PMNE who were recruited for long-term </a:t>
            </a:r>
            <a:r>
              <a:rPr lang="en-US" dirty="0" err="1" smtClean="0"/>
              <a:t>desmopressin</a:t>
            </a:r>
            <a:r>
              <a:rPr lang="en-US" dirty="0" smtClean="0"/>
              <a:t> treatment. Before treatment a history was taken and the children observed for 4 weeks. After a 6-week dose-titration period with </a:t>
            </a:r>
            <a:r>
              <a:rPr lang="en-US" dirty="0" err="1" smtClean="0"/>
              <a:t>desmopressin</a:t>
            </a:r>
            <a:r>
              <a:rPr lang="en-US" dirty="0" smtClean="0"/>
              <a:t>, the children were classified into four groups depending on the response rate.</a:t>
            </a:r>
          </a:p>
          <a:p>
            <a:r>
              <a:rPr lang="en-US" b="1" dirty="0" smtClean="0"/>
              <a:t>RESULTS: </a:t>
            </a:r>
          </a:p>
          <a:p>
            <a:r>
              <a:rPr lang="en-US" dirty="0" smtClean="0"/>
              <a:t>The children who improved during </a:t>
            </a:r>
            <a:r>
              <a:rPr lang="en-US" dirty="0" err="1" smtClean="0"/>
              <a:t>desmopressin</a:t>
            </a:r>
            <a:r>
              <a:rPr lang="en-US" dirty="0" smtClean="0"/>
              <a:t> treatment were older, had fewer wet nights during the observation period and had only one wet episode during the night, mostly after midnight. Many of them did not require the maximum dose of </a:t>
            </a:r>
            <a:r>
              <a:rPr lang="en-US" dirty="0" err="1" smtClean="0"/>
              <a:t>desmopressin</a:t>
            </a:r>
            <a:r>
              <a:rPr lang="en-US" dirty="0" smtClean="0"/>
              <a:t> to become dry. No hereditary factor for the response to </a:t>
            </a:r>
            <a:r>
              <a:rPr lang="en-US" dirty="0" err="1" smtClean="0"/>
              <a:t>desmopressin</a:t>
            </a:r>
            <a:r>
              <a:rPr lang="en-US" dirty="0" smtClean="0"/>
              <a:t> was found.</a:t>
            </a:r>
          </a:p>
          <a:p>
            <a:r>
              <a:rPr lang="en-US" b="1" dirty="0" smtClean="0"/>
              <a:t>CONCLUSION: </a:t>
            </a:r>
          </a:p>
          <a:p>
            <a:r>
              <a:rPr lang="en-US" dirty="0" smtClean="0"/>
              <a:t>Those most likely to be permanently dry with </a:t>
            </a:r>
            <a:r>
              <a:rPr lang="en-US" dirty="0" err="1" smtClean="0"/>
              <a:t>desmopressin</a:t>
            </a:r>
            <a:r>
              <a:rPr lang="en-US" dirty="0" smtClean="0"/>
              <a:t> treatment are older children who respond to 20 </a:t>
            </a:r>
            <a:r>
              <a:rPr lang="en-US" dirty="0" err="1" smtClean="0"/>
              <a:t>microg</a:t>
            </a:r>
            <a:r>
              <a:rPr lang="en-US" dirty="0" smtClean="0"/>
              <a:t> </a:t>
            </a:r>
            <a:r>
              <a:rPr lang="en-US" dirty="0" err="1" smtClean="0"/>
              <a:t>desmopressin</a:t>
            </a:r>
            <a:r>
              <a:rPr lang="en-US" dirty="0" smtClean="0"/>
              <a:t> and who do not wet frequently.</a:t>
            </a:r>
          </a:p>
          <a:p>
            <a:endParaRPr lang="en-US" dirty="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sp>
        <p:nvSpPr>
          <p:cNvPr id="3" name="2 İçerik Yer Tutucusu"/>
          <p:cNvSpPr>
            <a:spLocks noGrp="1"/>
          </p:cNvSpPr>
          <p:nvPr>
            <p:ph idx="1"/>
          </p:nvPr>
        </p:nvSpPr>
        <p:spPr/>
        <p:txBody>
          <a:bodyPr>
            <a:normAutofit fontScale="47500" lnSpcReduction="20000"/>
          </a:bodyPr>
          <a:lstStyle/>
          <a:p>
            <a:r>
              <a:rPr lang="en-US" dirty="0" err="1" smtClean="0">
                <a:hlinkClick r:id="" action="ppaction://hlinkfile" tooltip="Current drug safety."/>
              </a:rPr>
              <a:t>Curr</a:t>
            </a:r>
            <a:r>
              <a:rPr lang="en-US" dirty="0" smtClean="0">
                <a:hlinkClick r:id="" action="ppaction://hlinkfile" tooltip="Current drug safety."/>
              </a:rPr>
              <a:t> Drug </a:t>
            </a:r>
            <a:r>
              <a:rPr lang="en-US" dirty="0" err="1" smtClean="0">
                <a:hlinkClick r:id="" action="ppaction://hlinkfile" tooltip="Current drug safety."/>
              </a:rPr>
              <a:t>Saf</a:t>
            </a:r>
            <a:r>
              <a:rPr lang="en-US" dirty="0" smtClean="0">
                <a:hlinkClick r:id="" action="ppaction://hlinkfile" tooltip="Current drug safety."/>
              </a:rPr>
              <a:t>.</a:t>
            </a:r>
            <a:r>
              <a:rPr lang="en-US" dirty="0" smtClean="0"/>
              <a:t> 2007 Sep;2(3):232-8.</a:t>
            </a:r>
          </a:p>
          <a:p>
            <a:r>
              <a:rPr lang="en-US" b="1" dirty="0" err="1" smtClean="0"/>
              <a:t>Desmopressin</a:t>
            </a:r>
            <a:r>
              <a:rPr lang="en-US" b="1" dirty="0" smtClean="0"/>
              <a:t> 30 years in clinical use: a safety review.</a:t>
            </a:r>
          </a:p>
          <a:p>
            <a:r>
              <a:rPr lang="en-US" dirty="0" err="1" smtClean="0">
                <a:hlinkClick r:id="rId2" action="ppaction://hlinkfile"/>
              </a:rPr>
              <a:t>Vande</a:t>
            </a:r>
            <a:r>
              <a:rPr lang="en-US" dirty="0" smtClean="0">
                <a:hlinkClick r:id="rId2" action="ppaction://hlinkfile"/>
              </a:rPr>
              <a:t> </a:t>
            </a:r>
            <a:r>
              <a:rPr lang="en-US" dirty="0" err="1" smtClean="0">
                <a:hlinkClick r:id="rId2" action="ppaction://hlinkfile"/>
              </a:rPr>
              <a:t>Walle</a:t>
            </a:r>
            <a:r>
              <a:rPr lang="en-US" dirty="0" smtClean="0">
                <a:hlinkClick r:id="rId2" action="ppaction://hlinkfile"/>
              </a:rPr>
              <a:t> J</a:t>
            </a:r>
            <a:r>
              <a:rPr lang="en-US" dirty="0" smtClean="0"/>
              <a:t>, </a:t>
            </a:r>
            <a:r>
              <a:rPr lang="en-US" dirty="0" err="1" smtClean="0">
                <a:hlinkClick r:id="rId3" action="ppaction://hlinkfile"/>
              </a:rPr>
              <a:t>Stockner</a:t>
            </a:r>
            <a:r>
              <a:rPr lang="en-US" dirty="0" smtClean="0">
                <a:hlinkClick r:id="rId3" action="ppaction://hlinkfile"/>
              </a:rPr>
              <a:t> M</a:t>
            </a:r>
            <a:r>
              <a:rPr lang="en-US" dirty="0" smtClean="0"/>
              <a:t>, </a:t>
            </a:r>
            <a:r>
              <a:rPr lang="en-US" dirty="0" err="1" smtClean="0">
                <a:hlinkClick r:id="rId4" action="ppaction://hlinkfile"/>
              </a:rPr>
              <a:t>Raes</a:t>
            </a:r>
            <a:r>
              <a:rPr lang="en-US" dirty="0" smtClean="0">
                <a:hlinkClick r:id="rId4" action="ppaction://hlinkfile"/>
              </a:rPr>
              <a:t> A</a:t>
            </a:r>
            <a:r>
              <a:rPr lang="en-US" dirty="0" smtClean="0"/>
              <a:t>, </a:t>
            </a:r>
            <a:r>
              <a:rPr lang="en-US" dirty="0" err="1" smtClean="0">
                <a:hlinkClick r:id="rId5" action="ppaction://hlinkfile"/>
              </a:rPr>
              <a:t>Nørgaard</a:t>
            </a:r>
            <a:r>
              <a:rPr lang="en-US" dirty="0" smtClean="0">
                <a:hlinkClick r:id="rId5" action="ppaction://hlinkfile"/>
              </a:rPr>
              <a:t> JP</a:t>
            </a:r>
            <a:r>
              <a:rPr lang="en-US" dirty="0" smtClean="0"/>
              <a:t>.</a:t>
            </a:r>
          </a:p>
          <a:p>
            <a:r>
              <a:rPr lang="en-US" b="1" dirty="0" smtClean="0"/>
              <a:t>Source</a:t>
            </a:r>
          </a:p>
          <a:p>
            <a:r>
              <a:rPr lang="en-US" dirty="0" smtClean="0"/>
              <a:t>Pediatric Nephrology, UZ Gent, Gent, Belgium. Johan.VandeWalle@ugent.be</a:t>
            </a:r>
          </a:p>
          <a:p>
            <a:r>
              <a:rPr lang="en-US" b="1" dirty="0" smtClean="0"/>
              <a:t>Abstract</a:t>
            </a:r>
          </a:p>
          <a:p>
            <a:r>
              <a:rPr lang="en-US" dirty="0" err="1" smtClean="0"/>
              <a:t>Desmopressin</a:t>
            </a:r>
            <a:r>
              <a:rPr lang="en-US" dirty="0" smtClean="0"/>
              <a:t> acetate is the synthetic analogue of the </a:t>
            </a:r>
            <a:r>
              <a:rPr lang="en-US" dirty="0" err="1" smtClean="0"/>
              <a:t>antidiuretic</a:t>
            </a:r>
            <a:r>
              <a:rPr lang="en-US" dirty="0" smtClean="0"/>
              <a:t> hormone </a:t>
            </a:r>
            <a:r>
              <a:rPr lang="en-US" dirty="0" err="1" smtClean="0"/>
              <a:t>arginine</a:t>
            </a:r>
            <a:r>
              <a:rPr lang="en-US" dirty="0" smtClean="0"/>
              <a:t> vasopressin. It has been employed clinically for &gt;30 years in a range of formulations: intranasal solution (since 1972), </a:t>
            </a:r>
            <a:r>
              <a:rPr lang="en-US" dirty="0" err="1" smtClean="0"/>
              <a:t>injectable</a:t>
            </a:r>
            <a:r>
              <a:rPr lang="en-US" dirty="0" smtClean="0"/>
              <a:t> solution (since 1981), tablets (since 1987), and most recently, an oral </a:t>
            </a:r>
            <a:r>
              <a:rPr lang="en-US" dirty="0" err="1" smtClean="0"/>
              <a:t>lyophilisate</a:t>
            </a:r>
            <a:r>
              <a:rPr lang="en-US" dirty="0" smtClean="0"/>
              <a:t> (since 2005). The </a:t>
            </a:r>
            <a:r>
              <a:rPr lang="en-US" dirty="0" err="1" smtClean="0"/>
              <a:t>antidiuretic</a:t>
            </a:r>
            <a:r>
              <a:rPr lang="en-US" dirty="0" smtClean="0"/>
              <a:t> properties of </a:t>
            </a:r>
            <a:r>
              <a:rPr lang="en-US" dirty="0" err="1" smtClean="0"/>
              <a:t>desmopressin</a:t>
            </a:r>
            <a:r>
              <a:rPr lang="en-US" dirty="0" smtClean="0"/>
              <a:t> have led to its use in </a:t>
            </a:r>
            <a:r>
              <a:rPr lang="en-US" dirty="0" err="1" smtClean="0"/>
              <a:t>polyuric</a:t>
            </a:r>
            <a:r>
              <a:rPr lang="en-US" dirty="0" smtClean="0"/>
              <a:t> conditions including primary nocturnal enuresis, </a:t>
            </a:r>
            <a:r>
              <a:rPr lang="en-US" dirty="0" err="1" smtClean="0"/>
              <a:t>nocturia</a:t>
            </a:r>
            <a:r>
              <a:rPr lang="en-US" dirty="0" smtClean="0"/>
              <a:t>, and diabetes </a:t>
            </a:r>
            <a:r>
              <a:rPr lang="en-US" dirty="0" err="1" smtClean="0"/>
              <a:t>insipidus</a:t>
            </a:r>
            <a:r>
              <a:rPr lang="en-US" dirty="0" smtClean="0"/>
              <a:t>. While a large body of clinical data is available for </a:t>
            </a:r>
            <a:r>
              <a:rPr lang="en-US" dirty="0" err="1" smtClean="0"/>
              <a:t>desmopressin</a:t>
            </a:r>
            <a:r>
              <a:rPr lang="en-US" dirty="0" smtClean="0"/>
              <a:t>, and despite its widespread use, comprehensive reviews of the safety of </a:t>
            </a:r>
            <a:r>
              <a:rPr lang="en-US" dirty="0" err="1" smtClean="0"/>
              <a:t>desmopressin</a:t>
            </a:r>
            <a:r>
              <a:rPr lang="en-US" dirty="0" smtClean="0"/>
              <a:t> are lacking (although some case series have attempted to correlate patient and/or dosing characteristics with the occurrence of adverse reactions). The purpose of this paper is to review the safety of </a:t>
            </a:r>
            <a:r>
              <a:rPr lang="en-US" dirty="0" err="1" smtClean="0"/>
              <a:t>desmopressin</a:t>
            </a:r>
            <a:r>
              <a:rPr lang="en-US" dirty="0" smtClean="0"/>
              <a:t>, based on analyses of both published data (</a:t>
            </a:r>
            <a:r>
              <a:rPr lang="en-US" dirty="0" err="1" smtClean="0"/>
              <a:t>MedLine</a:t>
            </a:r>
            <a:r>
              <a:rPr lang="en-US" dirty="0" smtClean="0"/>
              <a:t>) and of adverse reactions reported to </a:t>
            </a:r>
            <a:r>
              <a:rPr lang="en-US" dirty="0" err="1" smtClean="0"/>
              <a:t>Ferring</a:t>
            </a:r>
            <a:r>
              <a:rPr lang="en-US" dirty="0" smtClean="0"/>
              <a:t> Pharmaceuticals, the major manufacturer of </a:t>
            </a:r>
            <a:r>
              <a:rPr lang="en-US" dirty="0" err="1" smtClean="0"/>
              <a:t>desmopressin</a:t>
            </a:r>
            <a:r>
              <a:rPr lang="en-US" dirty="0" smtClean="0"/>
              <a:t>. Based on the findings, suggested strategies to reduce the risk of adverse reactions are proposed. Treatment with intranasal and oral formulations of </a:t>
            </a:r>
            <a:r>
              <a:rPr lang="en-US" dirty="0" err="1" smtClean="0"/>
              <a:t>desmopressin</a:t>
            </a:r>
            <a:r>
              <a:rPr lang="en-US" dirty="0" smtClean="0"/>
              <a:t> is generally well tolerated, and side effects are usually minor. The risk of </a:t>
            </a:r>
            <a:r>
              <a:rPr lang="en-US" dirty="0" err="1" smtClean="0"/>
              <a:t>hyponatraemia</a:t>
            </a:r>
            <a:r>
              <a:rPr lang="en-US" dirty="0" smtClean="0"/>
              <a:t>, although small, can be reduced by adhering to the indications, dosing recommendations and precautions when prescribing </a:t>
            </a:r>
            <a:r>
              <a:rPr lang="en-US" dirty="0" err="1" smtClean="0"/>
              <a:t>desmopressin</a:t>
            </a:r>
            <a:r>
              <a:rPr lang="en-US" dirty="0" smtClean="0"/>
              <a:t>.</a:t>
            </a:r>
          </a:p>
          <a:p>
            <a:endParaRPr lang="en-US" dirty="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ar-SA" dirty="0" smtClean="0">
                <a:solidFill>
                  <a:srgbClr val="FF0000"/>
                </a:solidFill>
              </a:rPr>
              <a:t>هلالنا الاحمر/ </a:t>
            </a:r>
            <a:r>
              <a:rPr lang="ar-SA" dirty="0" smtClean="0"/>
              <a:t>فرع نابلس</a:t>
            </a:r>
            <a:endParaRPr lang="en-US" dirty="0"/>
          </a:p>
        </p:txBody>
      </p:sp>
      <p:sp>
        <p:nvSpPr>
          <p:cNvPr id="3" name="2 İçerik Yer Tutucusu"/>
          <p:cNvSpPr>
            <a:spLocks noGrp="1"/>
          </p:cNvSpPr>
          <p:nvPr>
            <p:ph idx="1"/>
          </p:nvPr>
        </p:nvSpPr>
        <p:spPr/>
        <p:txBody>
          <a:bodyPr>
            <a:normAutofit/>
          </a:bodyPr>
          <a:lstStyle/>
          <a:p>
            <a:endParaRPr lang="ar-SA" b="1" dirty="0" smtClean="0"/>
          </a:p>
          <a:p>
            <a:r>
              <a:rPr lang="ar-SA" b="1" dirty="0" smtClean="0"/>
              <a:t>تأسست جمعية الهلال الأحمر الفلسطيني/ في مدينة نابلس في العام </a:t>
            </a:r>
            <a:r>
              <a:rPr lang="ar-SA" b="1" dirty="0" smtClean="0">
                <a:solidFill>
                  <a:srgbClr val="FF0000"/>
                </a:solidFill>
              </a:rPr>
              <a:t>1950</a:t>
            </a:r>
            <a:r>
              <a:rPr lang="ar-SA" b="1" dirty="0" smtClean="0"/>
              <a:t> لإغاثة المنكوبين من مهجري عام 1948 كجمعية خيرية ذات أهداف إنسانية.</a:t>
            </a:r>
          </a:p>
        </p:txBody>
      </p:sp>
      <p:pic>
        <p:nvPicPr>
          <p:cNvPr id="4" name="3 İçerik Yer Tutucusu" descr="kizlay filsitin.jpg"/>
          <p:cNvPicPr>
            <a:picLocks noChangeAspect="1"/>
          </p:cNvPicPr>
          <p:nvPr/>
        </p:nvPicPr>
        <p:blipFill>
          <a:blip r:embed="rId3"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sp>
        <p:nvSpPr>
          <p:cNvPr id="3" name="2 İçerik Yer Tutucusu"/>
          <p:cNvSpPr>
            <a:spLocks noGrp="1"/>
          </p:cNvSpPr>
          <p:nvPr>
            <p:ph idx="1"/>
          </p:nvPr>
        </p:nvSpPr>
        <p:spPr/>
        <p:txBody>
          <a:bodyPr>
            <a:normAutofit fontScale="25000" lnSpcReduction="20000"/>
          </a:bodyPr>
          <a:lstStyle/>
          <a:p>
            <a:r>
              <a:rPr lang="en-US" b="1" dirty="0" smtClean="0">
                <a:hlinkClick r:id="" action="ppaction://hlinkfile"/>
              </a:rPr>
              <a:t>Display Settings:</a:t>
            </a:r>
            <a:endParaRPr lang="en-US" b="1" dirty="0" smtClean="0"/>
          </a:p>
          <a:p>
            <a:r>
              <a:rPr lang="en-US" dirty="0" smtClean="0">
                <a:hlinkClick r:id="" action="ppaction://hlinkfile"/>
              </a:rPr>
              <a:t>Abstract</a:t>
            </a:r>
            <a:endParaRPr lang="en-US" dirty="0" smtClean="0"/>
          </a:p>
          <a:p>
            <a:r>
              <a:rPr lang="en-US" dirty="0" smtClean="0"/>
              <a:t>Format Summary</a:t>
            </a:r>
          </a:p>
          <a:p>
            <a:r>
              <a:rPr lang="en-US" dirty="0" smtClean="0"/>
              <a:t>Summary (text)</a:t>
            </a:r>
          </a:p>
          <a:p>
            <a:r>
              <a:rPr lang="en-US" dirty="0" smtClean="0"/>
              <a:t>Abstract</a:t>
            </a:r>
          </a:p>
          <a:p>
            <a:r>
              <a:rPr lang="en-US" dirty="0" smtClean="0"/>
              <a:t>Abstract (text)</a:t>
            </a:r>
          </a:p>
          <a:p>
            <a:r>
              <a:rPr lang="en-US" dirty="0" smtClean="0"/>
              <a:t>MEDLINE</a:t>
            </a:r>
          </a:p>
          <a:p>
            <a:r>
              <a:rPr lang="en-US" dirty="0" smtClean="0"/>
              <a:t>XML</a:t>
            </a:r>
          </a:p>
          <a:p>
            <a:r>
              <a:rPr lang="en-US" dirty="0" smtClean="0"/>
              <a:t>PMID List</a:t>
            </a:r>
          </a:p>
          <a:p>
            <a:r>
              <a:rPr lang="en-US" dirty="0" smtClean="0"/>
              <a:t>Apply</a:t>
            </a:r>
          </a:p>
          <a:p>
            <a:r>
              <a:rPr lang="en-US" b="1" dirty="0" smtClean="0">
                <a:hlinkClick r:id="" action="ppaction://hlinkfile"/>
              </a:rPr>
              <a:t>Send to:</a:t>
            </a:r>
            <a:r>
              <a:rPr lang="en-US" b="1" dirty="0" smtClean="0"/>
              <a:t> </a:t>
            </a:r>
          </a:p>
          <a:p>
            <a:r>
              <a:rPr lang="en-US" dirty="0" smtClean="0"/>
              <a:t>Choose Destination File</a:t>
            </a:r>
          </a:p>
          <a:p>
            <a:r>
              <a:rPr lang="en-US" dirty="0" smtClean="0"/>
              <a:t>Clipboard</a:t>
            </a:r>
          </a:p>
          <a:p>
            <a:r>
              <a:rPr lang="en-US" dirty="0" smtClean="0"/>
              <a:t>Collections</a:t>
            </a:r>
          </a:p>
          <a:p>
            <a:r>
              <a:rPr lang="en-US" dirty="0" smtClean="0"/>
              <a:t>E-mail</a:t>
            </a:r>
          </a:p>
          <a:p>
            <a:r>
              <a:rPr lang="en-US" dirty="0" smtClean="0"/>
              <a:t>Order</a:t>
            </a:r>
          </a:p>
          <a:p>
            <a:r>
              <a:rPr lang="en-US" dirty="0" smtClean="0"/>
              <a:t>My Bibliography</a:t>
            </a:r>
          </a:p>
          <a:p>
            <a:r>
              <a:rPr lang="en-US" dirty="0" smtClean="0"/>
              <a:t>Format</a:t>
            </a:r>
          </a:p>
          <a:p>
            <a:r>
              <a:rPr lang="en-US" dirty="0" smtClean="0"/>
              <a:t>Create File</a:t>
            </a:r>
          </a:p>
          <a:p>
            <a:r>
              <a:rPr lang="en-US" dirty="0" smtClean="0"/>
              <a:t>1 selected item: 21642736</a:t>
            </a:r>
          </a:p>
          <a:p>
            <a:r>
              <a:rPr lang="en-US" dirty="0" err="1" smtClean="0"/>
              <a:t>FormatMeSH</a:t>
            </a:r>
            <a:r>
              <a:rPr lang="en-US" dirty="0" smtClean="0"/>
              <a:t> and Other Data</a:t>
            </a:r>
          </a:p>
          <a:p>
            <a:r>
              <a:rPr lang="en-US" dirty="0" smtClean="0"/>
              <a:t>E-mail</a:t>
            </a:r>
          </a:p>
          <a:p>
            <a:r>
              <a:rPr lang="en-US" dirty="0" smtClean="0"/>
              <a:t>Additional text</a:t>
            </a:r>
          </a:p>
          <a:p>
            <a:r>
              <a:rPr lang="en-US" dirty="0" smtClean="0"/>
              <a:t>E-mail </a:t>
            </a:r>
            <a:r>
              <a:rPr lang="en-US" dirty="0" smtClean="0">
                <a:hlinkClick r:id="rId2" action="ppaction://hlinkfile"/>
              </a:rPr>
              <a:t>"SPAM" filtering software notice</a:t>
            </a:r>
            <a:endParaRPr lang="en-US" dirty="0" smtClean="0"/>
          </a:p>
          <a:p>
            <a:r>
              <a:rPr lang="en-US" dirty="0" smtClean="0"/>
              <a:t>Add to Clipboard</a:t>
            </a:r>
          </a:p>
          <a:p>
            <a:r>
              <a:rPr lang="en-US" dirty="0" smtClean="0"/>
              <a:t>Add to Collections</a:t>
            </a:r>
          </a:p>
          <a:p>
            <a:r>
              <a:rPr lang="en-US" dirty="0" smtClean="0"/>
              <a:t>Order articles</a:t>
            </a:r>
          </a:p>
          <a:p>
            <a:r>
              <a:rPr lang="en-US" dirty="0" smtClean="0"/>
              <a:t>Add to My Bibliography</a:t>
            </a:r>
          </a:p>
          <a:p>
            <a:r>
              <a:rPr lang="en-US" dirty="0" smtClean="0">
                <a:hlinkClick r:id="" action="ppaction://hlinkfile" tooltip="Canadian family physician Médecin de famille canadien."/>
              </a:rPr>
              <a:t>Can </a:t>
            </a:r>
            <a:r>
              <a:rPr lang="en-US" dirty="0" err="1" smtClean="0">
                <a:hlinkClick r:id="" action="ppaction://hlinkfile" tooltip="Canadian family physician Médecin de famille canadien."/>
              </a:rPr>
              <a:t>Fam</a:t>
            </a:r>
            <a:r>
              <a:rPr lang="en-US" dirty="0" smtClean="0">
                <a:hlinkClick r:id="" action="ppaction://hlinkfile" tooltip="Canadian family physician Médecin de famille canadien."/>
              </a:rPr>
              <a:t> Physician.</a:t>
            </a:r>
            <a:r>
              <a:rPr lang="en-US" dirty="0" smtClean="0"/>
              <a:t> 2011 May;57(5):559-61.</a:t>
            </a:r>
          </a:p>
          <a:p>
            <a:r>
              <a:rPr lang="en-US" b="1" dirty="0" err="1" smtClean="0"/>
              <a:t>Oxybutynin</a:t>
            </a:r>
            <a:r>
              <a:rPr lang="en-US" b="1" dirty="0" smtClean="0"/>
              <a:t> for treatment of nocturnal enuresis in children.</a:t>
            </a:r>
          </a:p>
          <a:p>
            <a:r>
              <a:rPr lang="en-US" dirty="0" smtClean="0">
                <a:hlinkClick r:id="rId3" action="ppaction://hlinkfile"/>
              </a:rPr>
              <a:t>Friedman BC</a:t>
            </a:r>
            <a:r>
              <a:rPr lang="en-US" dirty="0" smtClean="0"/>
              <a:t>, </a:t>
            </a:r>
            <a:r>
              <a:rPr lang="en-US" dirty="0" smtClean="0">
                <a:hlinkClick r:id="rId4" action="ppaction://hlinkfile"/>
              </a:rPr>
              <a:t>Friedman B</a:t>
            </a:r>
            <a:r>
              <a:rPr lang="en-US" dirty="0" smtClean="0"/>
              <a:t>, </a:t>
            </a:r>
            <a:r>
              <a:rPr lang="en-US" dirty="0" smtClean="0">
                <a:hlinkClick r:id="rId5" action="ppaction://hlinkfile"/>
              </a:rPr>
              <a:t>Goldman RD</a:t>
            </a:r>
            <a:r>
              <a:rPr lang="en-US" dirty="0" smtClean="0"/>
              <a:t>.</a:t>
            </a:r>
          </a:p>
          <a:p>
            <a:r>
              <a:rPr lang="en-US" b="1" dirty="0" smtClean="0"/>
              <a:t>Source</a:t>
            </a:r>
          </a:p>
          <a:p>
            <a:r>
              <a:rPr lang="en-US" dirty="0" smtClean="0"/>
              <a:t>Pediatric Research in Emergency Therapeutics (</a:t>
            </a:r>
            <a:r>
              <a:rPr lang="en-US" dirty="0" err="1" smtClean="0"/>
              <a:t>PRETx</a:t>
            </a:r>
            <a:r>
              <a:rPr lang="en-US" dirty="0" smtClean="0"/>
              <a:t>) program, BC Children's Hospital, Vancouver, BC.</a:t>
            </a:r>
          </a:p>
          <a:p>
            <a:r>
              <a:rPr lang="en-US" b="1" dirty="0" smtClean="0"/>
              <a:t>Abstract</a:t>
            </a:r>
          </a:p>
          <a:p>
            <a:r>
              <a:rPr lang="en-US" dirty="0" smtClean="0"/>
              <a:t>QUESTION: A 7-year-old child and his parents visit my clinic owing to the child's frequent bed-wetting. During the day, he has no problem controlling his urination. The family has tried </a:t>
            </a:r>
            <a:r>
              <a:rPr lang="en-US" dirty="0" err="1" smtClean="0"/>
              <a:t>behavioural</a:t>
            </a:r>
            <a:r>
              <a:rPr lang="en-US" dirty="0" smtClean="0"/>
              <a:t> methods but has failed to achieve dryness during the night. They ask to begin medical treatment. Is </a:t>
            </a:r>
            <a:r>
              <a:rPr lang="en-US" dirty="0" err="1" smtClean="0"/>
              <a:t>oxybutynin</a:t>
            </a:r>
            <a:r>
              <a:rPr lang="en-US" dirty="0" smtClean="0"/>
              <a:t> a safe and effective drug for treating nocturnal enuresis? ANSWER: </a:t>
            </a:r>
            <a:r>
              <a:rPr lang="en-US" dirty="0" err="1" smtClean="0"/>
              <a:t>Oxybutynin</a:t>
            </a:r>
            <a:r>
              <a:rPr lang="en-US" dirty="0" smtClean="0"/>
              <a:t> is an </a:t>
            </a:r>
            <a:r>
              <a:rPr lang="en-US" dirty="0" err="1" smtClean="0"/>
              <a:t>anticholinergic</a:t>
            </a:r>
            <a:r>
              <a:rPr lang="en-US" dirty="0" smtClean="0"/>
              <a:t> drug that has not been proven to be effective for treatment of nocturnal enuresis not accompanied by daytime symptoms, such as urgency. It can be added as a second-line drug and is effective for treating children with both daytime and nighttime wetting. Nevertheless, its common adverse effects, which can involve the central nervous system, should be considered when deciding whether or not to use it, especially in young children.</a:t>
            </a:r>
          </a:p>
          <a:p>
            <a:endParaRPr lang="en-US" dirty="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ar-SA" dirty="0" smtClean="0">
                <a:solidFill>
                  <a:srgbClr val="FF0000"/>
                </a:solidFill>
              </a:rPr>
              <a:t>الهلال الاحمر </a:t>
            </a:r>
            <a:endParaRPr lang="en-US" dirty="0">
              <a:solidFill>
                <a:srgbClr val="FF0000"/>
              </a:solidFill>
            </a:endParaRPr>
          </a:p>
        </p:txBody>
      </p:sp>
      <p:sp>
        <p:nvSpPr>
          <p:cNvPr id="3" name="2 İçerik Yer Tutucusu"/>
          <p:cNvSpPr>
            <a:spLocks noGrp="1"/>
          </p:cNvSpPr>
          <p:nvPr>
            <p:ph idx="1"/>
          </p:nvPr>
        </p:nvSpPr>
        <p:spPr/>
        <p:txBody>
          <a:bodyPr/>
          <a:lstStyle/>
          <a:p>
            <a:pPr algn="ctr">
              <a:buNone/>
            </a:pPr>
            <a:r>
              <a:rPr lang="ar-SA" dirty="0" smtClean="0">
                <a:solidFill>
                  <a:srgbClr val="FF0000"/>
                </a:solidFill>
              </a:rPr>
              <a:t> صديق وقت الضيق</a:t>
            </a:r>
          </a:p>
          <a:p>
            <a:pPr algn="ctr">
              <a:buNone/>
            </a:pPr>
            <a:endParaRPr lang="ar-SA" dirty="0" smtClean="0"/>
          </a:p>
          <a:p>
            <a:pPr>
              <a:buNone/>
            </a:pPr>
            <a:r>
              <a:rPr lang="ar-SA" dirty="0" smtClean="0"/>
              <a:t>سيذكرني قومي اذا جد جدهمو                                 </a:t>
            </a:r>
          </a:p>
          <a:p>
            <a:r>
              <a:rPr lang="ar-SA" dirty="0" smtClean="0"/>
              <a:t>وفي اليلة الظلماء يفتقد </a:t>
            </a:r>
            <a:r>
              <a:rPr lang="ar-SA" dirty="0" smtClean="0">
                <a:solidFill>
                  <a:srgbClr val="FF0000"/>
                </a:solidFill>
              </a:rPr>
              <a:t>البدر</a:t>
            </a:r>
            <a:endParaRPr lang="en-US" dirty="0">
              <a:solidFill>
                <a:srgbClr val="FF0000"/>
              </a:solidFill>
            </a:endParaRPr>
          </a:p>
        </p:txBody>
      </p:sp>
      <p:pic>
        <p:nvPicPr>
          <p:cNvPr id="4" name="3 İçerik Yer Tutucusu" descr="kizlay filsitin.jpg"/>
          <p:cNvPicPr>
            <a:picLocks noChangeAspect="1"/>
          </p:cNvPicPr>
          <p:nvPr/>
        </p:nvPicPr>
        <p:blipFill>
          <a:blip r:embed="rId2"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sp>
        <p:nvSpPr>
          <p:cNvPr id="3" name="2 İçerik Yer Tutucusu"/>
          <p:cNvSpPr>
            <a:spLocks noGrp="1"/>
          </p:cNvSpPr>
          <p:nvPr>
            <p:ph idx="1"/>
          </p:nvPr>
        </p:nvSpPr>
        <p:spPr/>
        <p:txBody>
          <a:bodyPr>
            <a:normAutofit fontScale="62500" lnSpcReduction="20000"/>
          </a:bodyPr>
          <a:lstStyle/>
          <a:p>
            <a:r>
              <a:rPr lang="en-US" dirty="0" smtClean="0">
                <a:hlinkClick r:id="" action="ppaction://hlinkfile" tooltip="The Journal of pediatrics."/>
              </a:rPr>
              <a:t>J </a:t>
            </a:r>
            <a:r>
              <a:rPr lang="en-US" dirty="0" err="1" smtClean="0">
                <a:hlinkClick r:id="" action="ppaction://hlinkfile" tooltip="The Journal of pediatrics."/>
              </a:rPr>
              <a:t>Pediatr</a:t>
            </a:r>
            <a:r>
              <a:rPr lang="en-US" dirty="0" smtClean="0">
                <a:hlinkClick r:id="" action="ppaction://hlinkfile" tooltip="The Journal of pediatrics."/>
              </a:rPr>
              <a:t>.</a:t>
            </a:r>
            <a:r>
              <a:rPr lang="en-US" dirty="0" smtClean="0"/>
              <a:t> 2009 Sep;155(3):432-4.</a:t>
            </a:r>
          </a:p>
          <a:p>
            <a:r>
              <a:rPr lang="en-US" b="1" dirty="0" smtClean="0"/>
              <a:t>Spectrum of central </a:t>
            </a:r>
            <a:r>
              <a:rPr lang="en-US" b="1" dirty="0" err="1" smtClean="0"/>
              <a:t>anticholinergic</a:t>
            </a:r>
            <a:r>
              <a:rPr lang="en-US" b="1" dirty="0" smtClean="0"/>
              <a:t> adverse effects associated with </a:t>
            </a:r>
            <a:r>
              <a:rPr lang="en-US" b="1" dirty="0" err="1" smtClean="0"/>
              <a:t>oxybutynin</a:t>
            </a:r>
            <a:r>
              <a:rPr lang="en-US" b="1" dirty="0" smtClean="0"/>
              <a:t>: comparison of pediatric and adult cases.</a:t>
            </a:r>
          </a:p>
          <a:p>
            <a:r>
              <a:rPr lang="en-US" dirty="0" smtClean="0">
                <a:hlinkClick r:id="rId2" action="ppaction://hlinkfile"/>
              </a:rPr>
              <a:t>Gish P</a:t>
            </a:r>
            <a:r>
              <a:rPr lang="en-US" dirty="0" smtClean="0"/>
              <a:t>, </a:t>
            </a:r>
            <a:r>
              <a:rPr lang="en-US" dirty="0" err="1" smtClean="0">
                <a:hlinkClick r:id="rId3" action="ppaction://hlinkfile"/>
              </a:rPr>
              <a:t>Mosholder</a:t>
            </a:r>
            <a:r>
              <a:rPr lang="en-US" dirty="0" smtClean="0">
                <a:hlinkClick r:id="rId3" action="ppaction://hlinkfile"/>
              </a:rPr>
              <a:t> AD</a:t>
            </a:r>
            <a:r>
              <a:rPr lang="en-US" dirty="0" smtClean="0"/>
              <a:t>, </a:t>
            </a:r>
            <a:r>
              <a:rPr lang="en-US" dirty="0" err="1" smtClean="0">
                <a:hlinkClick r:id="rId4" action="ppaction://hlinkfile"/>
              </a:rPr>
              <a:t>Truffa</a:t>
            </a:r>
            <a:r>
              <a:rPr lang="en-US" dirty="0" smtClean="0">
                <a:hlinkClick r:id="rId4" action="ppaction://hlinkfile"/>
              </a:rPr>
              <a:t> M</a:t>
            </a:r>
            <a:r>
              <a:rPr lang="en-US" dirty="0" smtClean="0"/>
              <a:t>, </a:t>
            </a:r>
            <a:r>
              <a:rPr lang="en-US" dirty="0" smtClean="0">
                <a:hlinkClick r:id="rId5" action="ppaction://hlinkfile"/>
              </a:rPr>
              <a:t>Johann-Liang R</a:t>
            </a:r>
            <a:r>
              <a:rPr lang="en-US" dirty="0" smtClean="0"/>
              <a:t>.</a:t>
            </a:r>
          </a:p>
          <a:p>
            <a:r>
              <a:rPr lang="en-US" b="1" dirty="0" smtClean="0"/>
              <a:t>Source</a:t>
            </a:r>
          </a:p>
          <a:p>
            <a:r>
              <a:rPr lang="en-US" dirty="0" smtClean="0"/>
              <a:t>Office of Surveillance and Epidemiology, Center for Drug Evaluation and Research, The United States Food and Drug Administration, Silver Spring, MD 20993, USA. paula.gish@fda.hhs.gov</a:t>
            </a:r>
          </a:p>
          <a:p>
            <a:r>
              <a:rPr lang="en-US" b="1" dirty="0" smtClean="0"/>
              <a:t>Abstract</a:t>
            </a:r>
          </a:p>
          <a:p>
            <a:r>
              <a:rPr lang="en-US" dirty="0" smtClean="0"/>
              <a:t>We reviewed Food and Drug Administration </a:t>
            </a:r>
            <a:r>
              <a:rPr lang="en-US" dirty="0" err="1" smtClean="0"/>
              <a:t>postmarketing</a:t>
            </a:r>
            <a:r>
              <a:rPr lang="en-US" dirty="0" smtClean="0"/>
              <a:t> reports of central nervous system (CNS) </a:t>
            </a:r>
            <a:r>
              <a:rPr lang="en-US" dirty="0" err="1" smtClean="0"/>
              <a:t>anticholinergic</a:t>
            </a:r>
            <a:r>
              <a:rPr lang="en-US" dirty="0" smtClean="0"/>
              <a:t> effects in association with </a:t>
            </a:r>
            <a:r>
              <a:rPr lang="en-US" dirty="0" err="1" smtClean="0"/>
              <a:t>oxybutynin</a:t>
            </a:r>
            <a:r>
              <a:rPr lang="en-US" dirty="0" smtClean="0"/>
              <a:t>. Taking domestic usage by age group into account, there is a disproportionately higher number of CNS adverse event cases reported in pediatric patients as compared with adult patients. CNS stimulation was prominent in the pediatric cases.</a:t>
            </a:r>
          </a:p>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1 Başlık"/>
          <p:cNvSpPr>
            <a:spLocks noGrp="1"/>
          </p:cNvSpPr>
          <p:nvPr>
            <p:ph type="title"/>
          </p:nvPr>
        </p:nvSpPr>
        <p:spPr/>
        <p:txBody>
          <a:bodyPr/>
          <a:lstStyle/>
          <a:p>
            <a:r>
              <a:rPr lang="tr-TR" smtClean="0"/>
              <a:t>Urinary İncontinence</a:t>
            </a:r>
            <a:endParaRPr lang="en-US" smtClean="0"/>
          </a:p>
        </p:txBody>
      </p:sp>
      <p:sp>
        <p:nvSpPr>
          <p:cNvPr id="10243" name="2 İçerik Yer Tutucusu"/>
          <p:cNvSpPr>
            <a:spLocks noGrp="1"/>
          </p:cNvSpPr>
          <p:nvPr>
            <p:ph idx="1"/>
          </p:nvPr>
        </p:nvSpPr>
        <p:spPr/>
        <p:txBody>
          <a:bodyPr>
            <a:normAutofit lnSpcReduction="10000"/>
          </a:bodyPr>
          <a:lstStyle/>
          <a:p>
            <a:r>
              <a:rPr lang="tr-TR" smtClean="0"/>
              <a:t>M</a:t>
            </a:r>
            <a:r>
              <a:rPr lang="en-US" smtClean="0"/>
              <a:t>isconception</a:t>
            </a:r>
            <a:r>
              <a:rPr lang="tr-TR" smtClean="0"/>
              <a:t>:  </a:t>
            </a:r>
            <a:r>
              <a:rPr lang="en-US" smtClean="0"/>
              <a:t>urinary incontinence is an </a:t>
            </a:r>
            <a:r>
              <a:rPr lang="en-US" smtClean="0">
                <a:solidFill>
                  <a:srgbClr val="FF0000"/>
                </a:solidFill>
              </a:rPr>
              <a:t>inevitable consequence of aging </a:t>
            </a:r>
            <a:r>
              <a:rPr lang="en-US" smtClean="0"/>
              <a:t>and that they will have to live</a:t>
            </a:r>
            <a:r>
              <a:rPr lang="tr-TR" smtClean="0"/>
              <a:t> </a:t>
            </a:r>
            <a:r>
              <a:rPr lang="en-US" smtClean="0"/>
              <a:t>with it for the rest of their lives</a:t>
            </a:r>
            <a:r>
              <a:rPr lang="tr-TR" smtClean="0"/>
              <a:t>.</a:t>
            </a:r>
          </a:p>
          <a:p>
            <a:endParaRPr lang="tr-TR" smtClean="0"/>
          </a:p>
          <a:p>
            <a:r>
              <a:rPr lang="tr-TR" smtClean="0"/>
              <a:t>U</a:t>
            </a:r>
            <a:r>
              <a:rPr lang="en-US" smtClean="0"/>
              <a:t>rinary incontinence needs to be treated in order to be able to</a:t>
            </a:r>
            <a:r>
              <a:rPr lang="tr-TR" smtClean="0"/>
              <a:t> </a:t>
            </a:r>
            <a:r>
              <a:rPr lang="en-US" smtClean="0"/>
              <a:t>prevent </a:t>
            </a:r>
            <a:r>
              <a:rPr lang="en-US" smtClean="0">
                <a:solidFill>
                  <a:srgbClr val="FF0000"/>
                </a:solidFill>
              </a:rPr>
              <a:t>falls in the bathroom, skin conditions due to wetness, and depression due to</a:t>
            </a:r>
            <a:r>
              <a:rPr lang="tr-TR" smtClean="0">
                <a:solidFill>
                  <a:srgbClr val="FF0000"/>
                </a:solidFill>
              </a:rPr>
              <a:t> </a:t>
            </a:r>
            <a:r>
              <a:rPr lang="en-US" smtClean="0">
                <a:solidFill>
                  <a:srgbClr val="FF0000"/>
                </a:solidFill>
              </a:rPr>
              <a:t>incontinence</a:t>
            </a:r>
            <a:r>
              <a:rPr lang="en-US" smtClean="0"/>
              <a: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Başlık"/>
          <p:cNvSpPr>
            <a:spLocks noGrp="1"/>
          </p:cNvSpPr>
          <p:nvPr>
            <p:ph type="title"/>
          </p:nvPr>
        </p:nvSpPr>
        <p:spPr/>
        <p:txBody>
          <a:bodyPr/>
          <a:lstStyle/>
          <a:p>
            <a:r>
              <a:rPr lang="tr-TR" smtClean="0"/>
              <a:t>Prevelance of UI</a:t>
            </a:r>
            <a:endParaRPr lang="en-US" smtClean="0"/>
          </a:p>
        </p:txBody>
      </p:sp>
      <p:sp>
        <p:nvSpPr>
          <p:cNvPr id="11267" name="2 İçerik Yer Tutucusu"/>
          <p:cNvSpPr>
            <a:spLocks noGrp="1"/>
          </p:cNvSpPr>
          <p:nvPr>
            <p:ph idx="1"/>
          </p:nvPr>
        </p:nvSpPr>
        <p:spPr/>
        <p:txBody>
          <a:bodyPr>
            <a:normAutofit lnSpcReduction="10000"/>
          </a:bodyPr>
          <a:lstStyle/>
          <a:p>
            <a:r>
              <a:rPr lang="tr-TR" sz="2800" smtClean="0">
                <a:solidFill>
                  <a:srgbClr val="FF0000"/>
                </a:solidFill>
              </a:rPr>
              <a:t>O</a:t>
            </a:r>
            <a:r>
              <a:rPr lang="en-US" sz="2800" smtClean="0">
                <a:solidFill>
                  <a:srgbClr val="FF0000"/>
                </a:solidFill>
              </a:rPr>
              <a:t>ne </a:t>
            </a:r>
            <a:r>
              <a:rPr lang="en-US" sz="2800" smtClean="0"/>
              <a:t>in </a:t>
            </a:r>
            <a:r>
              <a:rPr lang="en-US" sz="2800" smtClean="0">
                <a:solidFill>
                  <a:srgbClr val="FF0000"/>
                </a:solidFill>
              </a:rPr>
              <a:t>four</a:t>
            </a:r>
            <a:r>
              <a:rPr lang="en-US" sz="2800" smtClean="0"/>
              <a:t> women and </a:t>
            </a:r>
            <a:r>
              <a:rPr lang="en-US" sz="2800" smtClean="0">
                <a:solidFill>
                  <a:srgbClr val="FF0000"/>
                </a:solidFill>
              </a:rPr>
              <a:t>one</a:t>
            </a:r>
            <a:r>
              <a:rPr lang="en-US" sz="2800" smtClean="0"/>
              <a:t> in </a:t>
            </a:r>
            <a:r>
              <a:rPr lang="en-US" sz="2800" smtClean="0">
                <a:solidFill>
                  <a:srgbClr val="FF0000"/>
                </a:solidFill>
              </a:rPr>
              <a:t>nine</a:t>
            </a:r>
            <a:r>
              <a:rPr lang="tr-TR" sz="2800" smtClean="0"/>
              <a:t> </a:t>
            </a:r>
            <a:r>
              <a:rPr lang="en-US" sz="2800" smtClean="0"/>
              <a:t>men will experience </a:t>
            </a:r>
            <a:r>
              <a:rPr lang="tr-TR" sz="2800" smtClean="0"/>
              <a:t>UI </a:t>
            </a:r>
            <a:r>
              <a:rPr lang="en-US" sz="2800" smtClean="0"/>
              <a:t>at some stage in their lives</a:t>
            </a:r>
            <a:r>
              <a:rPr lang="tr-TR" sz="2800" smtClean="0"/>
              <a:t>.</a:t>
            </a:r>
          </a:p>
          <a:p>
            <a:endParaRPr lang="tr-TR" sz="2800" smtClean="0"/>
          </a:p>
          <a:p>
            <a:pPr eaLnBrk="1" hangingPunct="1"/>
            <a:r>
              <a:rPr lang="tr-TR" sz="2800" smtClean="0"/>
              <a:t>About </a:t>
            </a:r>
            <a:r>
              <a:rPr lang="en-US" sz="2800" smtClean="0"/>
              <a:t> </a:t>
            </a:r>
            <a:r>
              <a:rPr lang="en-US" sz="2800" smtClean="0">
                <a:solidFill>
                  <a:srgbClr val="FF0000"/>
                </a:solidFill>
              </a:rPr>
              <a:t>10% to 25% </a:t>
            </a:r>
            <a:r>
              <a:rPr lang="tr-TR" sz="2800" smtClean="0"/>
              <a:t>of</a:t>
            </a:r>
            <a:r>
              <a:rPr lang="en-US" sz="2800" smtClean="0"/>
              <a:t> female population between the ages 15 and 64 years </a:t>
            </a:r>
            <a:r>
              <a:rPr lang="tr-TR" sz="2800" smtClean="0"/>
              <a:t>had UI  </a:t>
            </a:r>
            <a:r>
              <a:rPr lang="en-US" sz="2800" smtClean="0"/>
              <a:t>[1].</a:t>
            </a:r>
            <a:endParaRPr lang="tr-TR" sz="2800" smtClean="0"/>
          </a:p>
          <a:p>
            <a:pPr eaLnBrk="1" hangingPunct="1"/>
            <a:endParaRPr lang="tr-TR" sz="2800" smtClean="0"/>
          </a:p>
          <a:p>
            <a:pPr eaLnBrk="1" hangingPunct="1"/>
            <a:r>
              <a:rPr lang="en-US" sz="2800" smtClean="0"/>
              <a:t> Of women older than 60 years </a:t>
            </a:r>
            <a:r>
              <a:rPr lang="en-US" sz="2800" smtClean="0">
                <a:solidFill>
                  <a:srgbClr val="FF0000"/>
                </a:solidFill>
              </a:rPr>
              <a:t>37% </a:t>
            </a:r>
            <a:r>
              <a:rPr lang="en-US" sz="2800" smtClean="0"/>
              <a:t>experience some form of </a:t>
            </a:r>
            <a:r>
              <a:rPr lang="tr-TR" sz="2800" smtClean="0"/>
              <a:t>UI</a:t>
            </a:r>
            <a:r>
              <a:rPr lang="en-US" sz="2800" smtClean="0"/>
              <a:t> [</a:t>
            </a:r>
            <a:r>
              <a:rPr lang="tr-TR" sz="2800" smtClean="0"/>
              <a:t>2</a:t>
            </a:r>
            <a:r>
              <a:rPr lang="en-US" sz="2800" smtClean="0"/>
              <a:t>].</a:t>
            </a:r>
            <a:endParaRPr lang="tr-TR" sz="2800" smtClean="0"/>
          </a:p>
          <a:p>
            <a:pPr eaLnBrk="1" hangingPunct="1">
              <a:buFont typeface="Arial" charset="0"/>
              <a:buNone/>
            </a:pPr>
            <a:r>
              <a:rPr lang="tr-TR" sz="1400" smtClean="0"/>
              <a:t>                                                                                    </a:t>
            </a:r>
          </a:p>
          <a:p>
            <a:pPr eaLnBrk="1" hangingPunct="1">
              <a:buFont typeface="Arial" charset="0"/>
              <a:buNone/>
            </a:pPr>
            <a:r>
              <a:rPr lang="tr-TR" sz="1400" smtClean="0"/>
              <a:t>                                                                               1- </a:t>
            </a:r>
            <a:r>
              <a:rPr lang="en-US" sz="1400" smtClean="0"/>
              <a:t>Scand J Urol Nephrol  1989;125:37-43.</a:t>
            </a:r>
            <a:r>
              <a:rPr lang="tr-TR" sz="1400" smtClean="0"/>
              <a:t>Elving et al </a:t>
            </a:r>
          </a:p>
          <a:p>
            <a:pPr eaLnBrk="1" hangingPunct="1">
              <a:buFont typeface="Arial" charset="0"/>
              <a:buNone/>
            </a:pPr>
            <a:r>
              <a:rPr lang="tr-TR" sz="1400" smtClean="0"/>
              <a:t>                                                                                2- </a:t>
            </a:r>
            <a:r>
              <a:rPr lang="en-US" sz="1400" smtClean="0"/>
              <a:t>J Urol 1986;136:1022-5</a:t>
            </a:r>
            <a:r>
              <a:rPr lang="en-US" sz="2800" smtClean="0"/>
              <a:t>. </a:t>
            </a:r>
            <a:r>
              <a:rPr lang="en-US" sz="1400" smtClean="0"/>
              <a:t>Diokno</a:t>
            </a:r>
            <a:r>
              <a:rPr lang="tr-TR" sz="1400" smtClean="0"/>
              <a:t> et al</a:t>
            </a:r>
          </a:p>
          <a:p>
            <a:endParaRPr lang="tr-TR" sz="2800" smtClean="0"/>
          </a:p>
          <a:p>
            <a:endParaRPr lang="tr-TR" sz="2800" smtClean="0"/>
          </a:p>
          <a:p>
            <a:endParaRPr lang="tr-TR" sz="2800" smtClean="0"/>
          </a:p>
          <a:p>
            <a:pPr>
              <a:buFont typeface="Arial" charset="0"/>
              <a:buNone/>
            </a:pPr>
            <a:endParaRPr lang="en-US"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1 Başlık"/>
          <p:cNvSpPr>
            <a:spLocks noGrp="1"/>
          </p:cNvSpPr>
          <p:nvPr>
            <p:ph type="title"/>
          </p:nvPr>
        </p:nvSpPr>
        <p:spPr/>
        <p:txBody>
          <a:bodyPr/>
          <a:lstStyle/>
          <a:p>
            <a:r>
              <a:rPr lang="tr-TR" smtClean="0"/>
              <a:t>Urinary İncontinence</a:t>
            </a:r>
            <a:endParaRPr lang="en-US" smtClean="0"/>
          </a:p>
        </p:txBody>
      </p:sp>
      <p:sp>
        <p:nvSpPr>
          <p:cNvPr id="12291" name="2 İçerik Yer Tutucusu"/>
          <p:cNvSpPr>
            <a:spLocks noGrp="1"/>
          </p:cNvSpPr>
          <p:nvPr>
            <p:ph idx="1"/>
          </p:nvPr>
        </p:nvSpPr>
        <p:spPr/>
        <p:txBody>
          <a:bodyPr/>
          <a:lstStyle/>
          <a:p>
            <a:r>
              <a:rPr lang="tr-TR" smtClean="0"/>
              <a:t>The </a:t>
            </a:r>
            <a:r>
              <a:rPr lang="en-US" smtClean="0"/>
              <a:t> economic burden due to </a:t>
            </a:r>
            <a:r>
              <a:rPr lang="tr-TR" smtClean="0"/>
              <a:t> UI </a:t>
            </a:r>
            <a:r>
              <a:rPr lang="en-US" smtClean="0"/>
              <a:t> in the United States in the year 2000 was 19.5 billion year-2000 US dollars</a:t>
            </a:r>
          </a:p>
          <a:p>
            <a:pPr>
              <a:buFont typeface="Arial" charset="0"/>
              <a:buNone/>
            </a:pPr>
            <a:r>
              <a:rPr lang="tr-TR" smtClean="0"/>
              <a:t>                          </a:t>
            </a:r>
          </a:p>
          <a:p>
            <a:pPr>
              <a:buFont typeface="Arial" charset="0"/>
              <a:buNone/>
            </a:pPr>
            <a:r>
              <a:rPr lang="tr-TR" sz="1600" smtClean="0"/>
              <a:t>                                                 </a:t>
            </a:r>
            <a:r>
              <a:rPr lang="en-US" sz="1600" smtClean="0"/>
              <a:t>Dmochowski</a:t>
            </a:r>
            <a:r>
              <a:rPr lang="tr-TR" sz="1600" smtClean="0"/>
              <a:t>  et al  </a:t>
            </a:r>
            <a:r>
              <a:rPr lang="en-US" sz="1600" i="1" smtClean="0"/>
              <a:t> J Women’s Health, </a:t>
            </a:r>
            <a:r>
              <a:rPr lang="tr-TR" sz="1600" i="1" smtClean="0"/>
              <a:t>2005; </a:t>
            </a:r>
            <a:r>
              <a:rPr lang="en-US" sz="1600" i="1" smtClean="0"/>
              <a:t>14 (10), 906-916</a:t>
            </a:r>
            <a:r>
              <a:rPr lang="en-US" i="1" smtClean="0"/>
              <a:t>.</a:t>
            </a:r>
            <a:endParaRPr lang="en-US" smtClean="0"/>
          </a:p>
          <a:p>
            <a:endParaRPr lang="en-US"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1 Başlık"/>
          <p:cNvSpPr>
            <a:spLocks noGrp="1"/>
          </p:cNvSpPr>
          <p:nvPr>
            <p:ph type="title"/>
          </p:nvPr>
        </p:nvSpPr>
        <p:spPr/>
        <p:txBody>
          <a:bodyPr/>
          <a:lstStyle/>
          <a:p>
            <a:r>
              <a:rPr lang="tr-TR" smtClean="0"/>
              <a:t>Distribution of UI</a:t>
            </a:r>
            <a:endParaRPr lang="en-US" smtClean="0"/>
          </a:p>
        </p:txBody>
      </p:sp>
      <p:sp>
        <p:nvSpPr>
          <p:cNvPr id="13315" name="2 İçerik Yer Tutucusu"/>
          <p:cNvSpPr>
            <a:spLocks noGrp="1"/>
          </p:cNvSpPr>
          <p:nvPr>
            <p:ph idx="1"/>
          </p:nvPr>
        </p:nvSpPr>
        <p:spPr/>
        <p:txBody>
          <a:bodyPr/>
          <a:lstStyle/>
          <a:p>
            <a:endParaRPr lang="tr-TR" smtClean="0">
              <a:solidFill>
                <a:srgbClr val="FF0000"/>
              </a:solidFill>
            </a:endParaRPr>
          </a:p>
          <a:p>
            <a:r>
              <a:rPr lang="tr-TR" smtClean="0">
                <a:solidFill>
                  <a:srgbClr val="FF0000"/>
                </a:solidFill>
              </a:rPr>
              <a:t>Stress UI:  </a:t>
            </a:r>
            <a:r>
              <a:rPr lang="en-US" smtClean="0">
                <a:solidFill>
                  <a:srgbClr val="FF0000"/>
                </a:solidFill>
              </a:rPr>
              <a:t> </a:t>
            </a:r>
            <a:r>
              <a:rPr lang="tr-TR" smtClean="0">
                <a:solidFill>
                  <a:srgbClr val="FF0000"/>
                </a:solidFill>
              </a:rPr>
              <a:t> </a:t>
            </a:r>
            <a:r>
              <a:rPr lang="en-US" smtClean="0">
                <a:solidFill>
                  <a:srgbClr val="FF0000"/>
                </a:solidFill>
              </a:rPr>
              <a:t>43% </a:t>
            </a:r>
            <a:r>
              <a:rPr lang="tr-TR" smtClean="0">
                <a:solidFill>
                  <a:srgbClr val="FF0000"/>
                </a:solidFill>
              </a:rPr>
              <a:t> </a:t>
            </a:r>
          </a:p>
          <a:p>
            <a:r>
              <a:rPr lang="tr-TR" smtClean="0"/>
              <a:t>Urge UI: </a:t>
            </a:r>
            <a:r>
              <a:rPr lang="en-US" smtClean="0"/>
              <a:t> </a:t>
            </a:r>
            <a:r>
              <a:rPr lang="tr-TR" smtClean="0"/>
              <a:t>    </a:t>
            </a:r>
            <a:r>
              <a:rPr lang="en-US" smtClean="0"/>
              <a:t>24%  </a:t>
            </a:r>
            <a:endParaRPr lang="tr-TR" smtClean="0"/>
          </a:p>
          <a:p>
            <a:r>
              <a:rPr lang="en-US" smtClean="0"/>
              <a:t>Mixed </a:t>
            </a:r>
            <a:r>
              <a:rPr lang="tr-TR" smtClean="0"/>
              <a:t>UI :   </a:t>
            </a:r>
            <a:r>
              <a:rPr lang="en-US" smtClean="0"/>
              <a:t>25% </a:t>
            </a:r>
            <a:endParaRPr lang="tr-TR" smtClean="0"/>
          </a:p>
          <a:p>
            <a:r>
              <a:rPr lang="en-US" smtClean="0"/>
              <a:t> 8% had no incontinence.</a:t>
            </a:r>
            <a:endParaRPr lang="tr-TR" smtClean="0"/>
          </a:p>
          <a:p>
            <a:pPr>
              <a:buFont typeface="Arial" charset="0"/>
              <a:buNone/>
            </a:pPr>
            <a:endParaRPr lang="tr-TR" smtClean="0"/>
          </a:p>
          <a:p>
            <a:pPr>
              <a:buFont typeface="Arial" charset="0"/>
              <a:buNone/>
            </a:pPr>
            <a:r>
              <a:rPr lang="tr-TR" sz="2000" b="1" smtClean="0"/>
              <a:t>        </a:t>
            </a:r>
            <a:r>
              <a:rPr lang="en-US" sz="2000" b="1" smtClean="0"/>
              <a:t>Eastern Michigan University</a:t>
            </a:r>
            <a:r>
              <a:rPr lang="tr-TR" sz="2000" b="1" smtClean="0"/>
              <a:t>,  </a:t>
            </a:r>
            <a:r>
              <a:rPr lang="en-US" sz="2000" smtClean="0"/>
              <a:t>Masters Theses and Doctoral Dissertations</a:t>
            </a:r>
            <a:r>
              <a:rPr lang="tr-TR" sz="2000" smtClean="0"/>
              <a:t>, </a:t>
            </a:r>
            <a:r>
              <a:rPr lang="en-US" sz="2000" smtClean="0"/>
              <a:t>Chaandini </a:t>
            </a:r>
            <a:r>
              <a:rPr lang="tr-TR" sz="2000" smtClean="0"/>
              <a:t> </a:t>
            </a:r>
            <a:r>
              <a:rPr lang="en-US" sz="2000" smtClean="0"/>
              <a:t>Javachandran</a:t>
            </a:r>
            <a:endParaRPr lang="tr-TR" sz="2000" smtClean="0"/>
          </a:p>
          <a:p>
            <a:pPr>
              <a:buFont typeface="Arial" charset="0"/>
              <a:buNone/>
            </a:pPr>
            <a:endParaRPr lang="en-US"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1 Başlık"/>
          <p:cNvSpPr>
            <a:spLocks noGrp="1"/>
          </p:cNvSpPr>
          <p:nvPr>
            <p:ph type="title"/>
          </p:nvPr>
        </p:nvSpPr>
        <p:spPr>
          <a:xfrm>
            <a:off x="395288" y="333375"/>
            <a:ext cx="8229600" cy="1143000"/>
          </a:xfrm>
        </p:spPr>
        <p:txBody>
          <a:bodyPr>
            <a:normAutofit fontScale="90000"/>
          </a:bodyPr>
          <a:lstStyle/>
          <a:p>
            <a:r>
              <a:rPr lang="tr-TR" smtClean="0"/>
              <a:t/>
            </a:r>
            <a:br>
              <a:rPr lang="tr-TR" smtClean="0"/>
            </a:br>
            <a:r>
              <a:rPr lang="tr-TR" smtClean="0"/>
              <a:t>I-Urge Incontinence</a:t>
            </a:r>
            <a:br>
              <a:rPr lang="tr-TR" smtClean="0"/>
            </a:br>
            <a:r>
              <a:rPr lang="tr-TR" smtClean="0"/>
              <a:t>&amp;</a:t>
            </a:r>
            <a:br>
              <a:rPr lang="tr-TR" smtClean="0"/>
            </a:br>
            <a:r>
              <a:rPr lang="tr-TR" smtClean="0"/>
              <a:t>Over active bladder</a:t>
            </a:r>
            <a:br>
              <a:rPr lang="tr-TR" smtClean="0"/>
            </a:br>
            <a:r>
              <a:rPr lang="tr-TR" smtClean="0"/>
              <a:t> </a:t>
            </a:r>
            <a:endParaRPr lang="en-US" smtClean="0"/>
          </a:p>
        </p:txBody>
      </p:sp>
      <p:sp>
        <p:nvSpPr>
          <p:cNvPr id="14339" name="2 İçerik Yer Tutucusu"/>
          <p:cNvSpPr>
            <a:spLocks noGrp="1"/>
          </p:cNvSpPr>
          <p:nvPr>
            <p:ph idx="1"/>
          </p:nvPr>
        </p:nvSpPr>
        <p:spPr/>
        <p:txBody>
          <a:bodyPr/>
          <a:lstStyle/>
          <a:p>
            <a:endParaRPr lang="tr-TR" sz="2400" smtClean="0"/>
          </a:p>
          <a:p>
            <a:r>
              <a:rPr lang="en-US" sz="2400" smtClean="0"/>
              <a:t>Urge </a:t>
            </a:r>
            <a:r>
              <a:rPr lang="tr-TR" sz="2400" smtClean="0"/>
              <a:t> UI </a:t>
            </a:r>
            <a:r>
              <a:rPr lang="en-US" sz="2400" smtClean="0"/>
              <a:t> may be triggered by  </a:t>
            </a:r>
            <a:r>
              <a:rPr lang="en-US" sz="2400" smtClean="0">
                <a:solidFill>
                  <a:srgbClr val="FF0000"/>
                </a:solidFill>
              </a:rPr>
              <a:t>sound of running water, exposure to cold temperatures,</a:t>
            </a:r>
            <a:r>
              <a:rPr lang="tr-TR" sz="2400" smtClean="0">
                <a:solidFill>
                  <a:srgbClr val="FF0000"/>
                </a:solidFill>
              </a:rPr>
              <a:t> </a:t>
            </a:r>
            <a:r>
              <a:rPr lang="en-US" sz="2400" smtClean="0">
                <a:solidFill>
                  <a:srgbClr val="FF0000"/>
                </a:solidFill>
              </a:rPr>
              <a:t>or drinking cold beverages</a:t>
            </a:r>
            <a:r>
              <a:rPr lang="en-US" sz="2400" smtClean="0"/>
              <a:t>. </a:t>
            </a:r>
            <a:endParaRPr lang="tr-TR" sz="2400" smtClean="0"/>
          </a:p>
          <a:p>
            <a:pPr>
              <a:buFont typeface="Arial" charset="0"/>
              <a:buNone/>
            </a:pPr>
            <a:endParaRPr lang="tr-TR" sz="2400" smtClean="0"/>
          </a:p>
          <a:p>
            <a:pPr>
              <a:buFont typeface="Arial" charset="0"/>
              <a:buNone/>
            </a:pPr>
            <a:r>
              <a:rPr lang="tr-TR" sz="2400" smtClean="0"/>
              <a:t>     </a:t>
            </a:r>
            <a:r>
              <a:rPr lang="en-US" sz="2400" smtClean="0"/>
              <a:t>A classic example of a trigger is the </a:t>
            </a:r>
            <a:r>
              <a:rPr lang="en-US" sz="2400" smtClean="0">
                <a:solidFill>
                  <a:srgbClr val="FF0000"/>
                </a:solidFill>
              </a:rPr>
              <a:t>notorious “Key in the</a:t>
            </a:r>
          </a:p>
          <a:p>
            <a:r>
              <a:rPr lang="en-US" sz="2400" smtClean="0">
                <a:solidFill>
                  <a:srgbClr val="FF0000"/>
                </a:solidFill>
              </a:rPr>
              <a:t>lock” syndrome.</a:t>
            </a:r>
            <a:r>
              <a:rPr lang="en-US" sz="2400" smtClean="0"/>
              <a:t> Women are able to hold their urine until they get home, but when they</a:t>
            </a:r>
            <a:r>
              <a:rPr lang="tr-TR" sz="2400" smtClean="0"/>
              <a:t>  </a:t>
            </a:r>
            <a:r>
              <a:rPr lang="en-US" sz="2400" smtClean="0"/>
              <a:t>insert the key in their door the urine just pours out beyond their control.</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1 Başlık"/>
          <p:cNvSpPr>
            <a:spLocks noGrp="1"/>
          </p:cNvSpPr>
          <p:nvPr>
            <p:ph type="title"/>
          </p:nvPr>
        </p:nvSpPr>
        <p:spPr/>
        <p:txBody>
          <a:bodyPr/>
          <a:lstStyle/>
          <a:p>
            <a:r>
              <a:rPr lang="tr-TR" smtClean="0"/>
              <a:t>Causes of Urge Incontinence</a:t>
            </a:r>
            <a:endParaRPr lang="en-US" smtClean="0"/>
          </a:p>
        </p:txBody>
      </p:sp>
      <p:sp>
        <p:nvSpPr>
          <p:cNvPr id="15363" name="2 İçerik Yer Tutucusu"/>
          <p:cNvSpPr>
            <a:spLocks noGrp="1"/>
          </p:cNvSpPr>
          <p:nvPr>
            <p:ph idx="1"/>
          </p:nvPr>
        </p:nvSpPr>
        <p:spPr/>
        <p:txBody>
          <a:bodyPr>
            <a:normAutofit fontScale="92500" lnSpcReduction="10000"/>
          </a:bodyPr>
          <a:lstStyle/>
          <a:p>
            <a:r>
              <a:rPr lang="tr-TR" i="1" smtClean="0"/>
              <a:t>1- </a:t>
            </a:r>
            <a:r>
              <a:rPr lang="en-US" i="1" smtClean="0"/>
              <a:t>I</a:t>
            </a:r>
            <a:r>
              <a:rPr lang="en-US" sz="2000" i="1" smtClean="0"/>
              <a:t>diopathic etiologic factors include myogenic, neurogenic, and urethrogenic</a:t>
            </a:r>
            <a:r>
              <a:rPr lang="tr-TR" sz="2000" i="1" smtClean="0"/>
              <a:t> </a:t>
            </a:r>
            <a:r>
              <a:rPr lang="en-US" sz="2000" i="1" smtClean="0"/>
              <a:t>manifestations. </a:t>
            </a:r>
            <a:endParaRPr lang="tr-TR" sz="2000" i="1" smtClean="0"/>
          </a:p>
          <a:p>
            <a:endParaRPr lang="tr-TR" sz="2000" i="1" smtClean="0"/>
          </a:p>
          <a:p>
            <a:r>
              <a:rPr lang="tr-TR" sz="2000" i="1" smtClean="0"/>
              <a:t>2- </a:t>
            </a:r>
            <a:r>
              <a:rPr lang="en-US" sz="2000" i="1" smtClean="0"/>
              <a:t>Anatomical factors such as bladder outlet obstruction, pelvic masses,</a:t>
            </a:r>
            <a:r>
              <a:rPr lang="tr-TR" sz="2000" i="1" smtClean="0"/>
              <a:t> </a:t>
            </a:r>
            <a:r>
              <a:rPr lang="en-US" sz="2000" i="1" smtClean="0"/>
              <a:t>urethral diverticulum, or pregnancy play a key role. Bladder inflammation, urinary tract</a:t>
            </a:r>
            <a:r>
              <a:rPr lang="tr-TR" sz="2000" i="1" smtClean="0"/>
              <a:t>  </a:t>
            </a:r>
            <a:r>
              <a:rPr lang="en-US" sz="2000" i="1" smtClean="0"/>
              <a:t>infections, urinary stones, bladder cancer, or benign urothelial growths could cause Urge</a:t>
            </a:r>
            <a:r>
              <a:rPr lang="tr-TR" sz="2000" i="1" smtClean="0"/>
              <a:t>  </a:t>
            </a:r>
            <a:r>
              <a:rPr lang="en-US" sz="2000" i="1" smtClean="0"/>
              <a:t>Urinary Incontinence. </a:t>
            </a:r>
            <a:endParaRPr lang="tr-TR" sz="2000" i="1" smtClean="0"/>
          </a:p>
          <a:p>
            <a:pPr>
              <a:buFont typeface="Arial" charset="0"/>
              <a:buNone/>
            </a:pPr>
            <a:endParaRPr lang="tr-TR" sz="2000" i="1" smtClean="0"/>
          </a:p>
          <a:p>
            <a:pPr>
              <a:buFont typeface="Arial" charset="0"/>
              <a:buNone/>
            </a:pPr>
            <a:r>
              <a:rPr lang="tr-TR" sz="2000" i="1" smtClean="0"/>
              <a:t>      3-</a:t>
            </a:r>
            <a:r>
              <a:rPr lang="en-US" sz="2000" i="1" smtClean="0"/>
              <a:t>Behavioral factors like excess fluid and caffeine intake, habitual</a:t>
            </a:r>
            <a:r>
              <a:rPr lang="tr-TR" sz="2000" i="1" smtClean="0"/>
              <a:t> </a:t>
            </a:r>
            <a:r>
              <a:rPr lang="en-US" sz="2000" i="1" smtClean="0"/>
              <a:t>increased voiding frequency, and obsessive anxiety about urinary problems have a</a:t>
            </a:r>
            <a:r>
              <a:rPr lang="tr-TR" sz="2000" i="1" smtClean="0"/>
              <a:t> </a:t>
            </a:r>
            <a:r>
              <a:rPr lang="en-US" sz="2000" i="1" smtClean="0"/>
              <a:t>significant effect. </a:t>
            </a:r>
            <a:endParaRPr lang="tr-TR" sz="2000" i="1" smtClean="0"/>
          </a:p>
          <a:p>
            <a:pPr>
              <a:buFont typeface="Arial" charset="0"/>
              <a:buNone/>
            </a:pPr>
            <a:endParaRPr lang="tr-TR" sz="2000" i="1" smtClean="0"/>
          </a:p>
          <a:p>
            <a:pPr>
              <a:buFont typeface="Arial" charset="0"/>
              <a:buNone/>
            </a:pPr>
            <a:r>
              <a:rPr lang="tr-TR" sz="2000" i="1" smtClean="0"/>
              <a:t>      4-</a:t>
            </a:r>
            <a:r>
              <a:rPr lang="en-US" sz="2000" i="1" smtClean="0"/>
              <a:t>Chronic medical conditions like diabetes, multiple sclerosis,</a:t>
            </a:r>
            <a:r>
              <a:rPr lang="tr-TR" sz="2000" i="1" smtClean="0"/>
              <a:t> </a:t>
            </a:r>
            <a:r>
              <a:rPr lang="en-US" sz="2000" i="1" smtClean="0"/>
              <a:t>Parkinson’s disease, brain tumors, other neurological diseases, and spinal cord injury also</a:t>
            </a:r>
            <a:r>
              <a:rPr lang="tr-TR" sz="2000" i="1" smtClean="0"/>
              <a:t>  </a:t>
            </a:r>
            <a:r>
              <a:rPr lang="en-US" sz="2000" i="1" smtClean="0"/>
              <a:t>contribute to Urge Urinary Incontinence.</a:t>
            </a:r>
          </a:p>
          <a:p>
            <a:pPr>
              <a:buFont typeface="Arial" charset="0"/>
              <a:buNone/>
            </a:pPr>
            <a:endParaRPr lang="en-US" sz="200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1 Başlık"/>
          <p:cNvSpPr>
            <a:spLocks noGrp="1"/>
          </p:cNvSpPr>
          <p:nvPr>
            <p:ph type="title"/>
          </p:nvPr>
        </p:nvSpPr>
        <p:spPr/>
        <p:txBody>
          <a:bodyPr/>
          <a:lstStyle/>
          <a:p>
            <a:r>
              <a:rPr lang="tr-TR" smtClean="0"/>
              <a:t>II-Mixed Type of Incontinence</a:t>
            </a:r>
            <a:endParaRPr lang="en-US" smtClean="0"/>
          </a:p>
        </p:txBody>
      </p:sp>
      <p:sp>
        <p:nvSpPr>
          <p:cNvPr id="16387" name="2 İçerik Yer Tutucusu"/>
          <p:cNvSpPr>
            <a:spLocks noGrp="1"/>
          </p:cNvSpPr>
          <p:nvPr>
            <p:ph idx="1"/>
          </p:nvPr>
        </p:nvSpPr>
        <p:spPr/>
        <p:txBody>
          <a:bodyPr/>
          <a:lstStyle/>
          <a:p>
            <a:r>
              <a:rPr lang="tr-TR" smtClean="0"/>
              <a:t>If the s</a:t>
            </a:r>
            <a:r>
              <a:rPr lang="en-US" smtClean="0"/>
              <a:t>tress symptoms are more defined than the </a:t>
            </a:r>
            <a:r>
              <a:rPr lang="tr-TR" smtClean="0"/>
              <a:t>u</a:t>
            </a:r>
            <a:r>
              <a:rPr lang="en-US" smtClean="0"/>
              <a:t>rge symptoms</a:t>
            </a:r>
            <a:r>
              <a:rPr lang="tr-TR" smtClean="0"/>
              <a:t>;  </a:t>
            </a:r>
            <a:r>
              <a:rPr lang="en-US" smtClean="0">
                <a:solidFill>
                  <a:srgbClr val="FF0000"/>
                </a:solidFill>
              </a:rPr>
              <a:t>Stress </a:t>
            </a:r>
            <a:r>
              <a:rPr lang="tr-TR" smtClean="0">
                <a:solidFill>
                  <a:srgbClr val="FF0000"/>
                </a:solidFill>
              </a:rPr>
              <a:t> pre</a:t>
            </a:r>
            <a:r>
              <a:rPr lang="en-US" smtClean="0">
                <a:solidFill>
                  <a:srgbClr val="FF0000"/>
                </a:solidFill>
              </a:rPr>
              <a:t>dominant-Mixed U</a:t>
            </a:r>
            <a:r>
              <a:rPr lang="tr-TR" smtClean="0">
                <a:solidFill>
                  <a:srgbClr val="FF0000"/>
                </a:solidFill>
              </a:rPr>
              <a:t>I.</a:t>
            </a:r>
            <a:r>
              <a:rPr lang="en-US" smtClean="0"/>
              <a:t> </a:t>
            </a:r>
            <a:endParaRPr lang="tr-TR" smtClean="0"/>
          </a:p>
          <a:p>
            <a:pPr>
              <a:buFont typeface="Arial" charset="0"/>
              <a:buNone/>
            </a:pPr>
            <a:endParaRPr lang="tr-TR" smtClean="0"/>
          </a:p>
          <a:p>
            <a:r>
              <a:rPr lang="en-US" smtClean="0"/>
              <a:t>If</a:t>
            </a:r>
            <a:r>
              <a:rPr lang="tr-TR" smtClean="0"/>
              <a:t> the</a:t>
            </a:r>
            <a:r>
              <a:rPr lang="en-US" smtClean="0"/>
              <a:t> Urge symptoms are the primary complaint</a:t>
            </a:r>
            <a:r>
              <a:rPr lang="tr-TR" smtClean="0"/>
              <a:t>; </a:t>
            </a:r>
            <a:r>
              <a:rPr lang="en-US" smtClean="0"/>
              <a:t> </a:t>
            </a:r>
            <a:r>
              <a:rPr lang="en-US" smtClean="0">
                <a:solidFill>
                  <a:srgbClr val="FF0000"/>
                </a:solidFill>
              </a:rPr>
              <a:t>Urge predominant-Mixed U</a:t>
            </a:r>
            <a:r>
              <a:rPr lang="tr-TR" smtClean="0">
                <a:solidFill>
                  <a:srgbClr val="FF0000"/>
                </a:solidFill>
              </a:rPr>
              <a:t>I.</a:t>
            </a:r>
            <a:endParaRPr lang="en-US" smtClean="0">
              <a:solidFill>
                <a:srgbClr val="FF00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1 Başlık"/>
          <p:cNvSpPr>
            <a:spLocks noGrp="1"/>
          </p:cNvSpPr>
          <p:nvPr>
            <p:ph type="title"/>
          </p:nvPr>
        </p:nvSpPr>
        <p:spPr/>
        <p:txBody>
          <a:bodyPr/>
          <a:lstStyle/>
          <a:p>
            <a:r>
              <a:rPr lang="tr-TR" smtClean="0"/>
              <a:t>Therapy </a:t>
            </a:r>
            <a:endParaRPr lang="en-US" smtClean="0"/>
          </a:p>
        </p:txBody>
      </p:sp>
      <p:sp>
        <p:nvSpPr>
          <p:cNvPr id="17411" name="2 İçerik Yer Tutucusu"/>
          <p:cNvSpPr>
            <a:spLocks noGrp="1"/>
          </p:cNvSpPr>
          <p:nvPr>
            <p:ph idx="1"/>
          </p:nvPr>
        </p:nvSpPr>
        <p:spPr/>
        <p:txBody>
          <a:bodyPr/>
          <a:lstStyle/>
          <a:p>
            <a:r>
              <a:rPr lang="tr-TR" smtClean="0">
                <a:solidFill>
                  <a:srgbClr val="FF0000"/>
                </a:solidFill>
              </a:rPr>
              <a:t>Stress UI; Surgery </a:t>
            </a:r>
          </a:p>
          <a:p>
            <a:pPr>
              <a:buFont typeface="Arial" charset="0"/>
              <a:buNone/>
            </a:pPr>
            <a:endParaRPr lang="tr-TR" smtClean="0">
              <a:solidFill>
                <a:srgbClr val="FF0000"/>
              </a:solidFill>
            </a:endParaRPr>
          </a:p>
          <a:p>
            <a:r>
              <a:rPr lang="tr-TR" smtClean="0"/>
              <a:t>Urge UI ; Medical Therapy </a:t>
            </a:r>
          </a:p>
          <a:p>
            <a:pPr>
              <a:buFont typeface="Arial" charset="0"/>
              <a:buNone/>
            </a:pPr>
            <a:endParaRPr lang="tr-TR" smtClean="0"/>
          </a:p>
          <a:p>
            <a:r>
              <a:rPr lang="tr-TR" smtClean="0"/>
              <a:t>Mixed type; Medical therapy ± Surgery </a:t>
            </a:r>
            <a:endParaRPr lang="en-US"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1 Başlık"/>
          <p:cNvSpPr>
            <a:spLocks noGrp="1"/>
          </p:cNvSpPr>
          <p:nvPr>
            <p:ph type="title"/>
          </p:nvPr>
        </p:nvSpPr>
        <p:spPr/>
        <p:txBody>
          <a:bodyPr/>
          <a:lstStyle/>
          <a:p>
            <a:r>
              <a:rPr lang="tr-TR" dirty="0" err="1" smtClean="0"/>
              <a:t>Medical</a:t>
            </a:r>
            <a:r>
              <a:rPr lang="tr-TR" dirty="0" smtClean="0"/>
              <a:t> </a:t>
            </a:r>
            <a:r>
              <a:rPr lang="tr-TR" dirty="0" err="1" smtClean="0"/>
              <a:t>Therapy</a:t>
            </a:r>
            <a:r>
              <a:rPr lang="tr-TR" dirty="0" smtClean="0"/>
              <a:t> </a:t>
            </a:r>
            <a:endParaRPr lang="en-US" dirty="0" smtClean="0"/>
          </a:p>
        </p:txBody>
      </p:sp>
      <p:sp>
        <p:nvSpPr>
          <p:cNvPr id="18435" name="2 İçerik Yer Tutucusu"/>
          <p:cNvSpPr>
            <a:spLocks noGrp="1"/>
          </p:cNvSpPr>
          <p:nvPr>
            <p:ph idx="1"/>
          </p:nvPr>
        </p:nvSpPr>
        <p:spPr/>
        <p:txBody>
          <a:bodyPr>
            <a:normAutofit fontScale="92500" lnSpcReduction="20000"/>
          </a:bodyPr>
          <a:lstStyle/>
          <a:p>
            <a:r>
              <a:rPr lang="tr-TR" dirty="0" err="1" smtClean="0">
                <a:solidFill>
                  <a:srgbClr val="FF0000"/>
                </a:solidFill>
              </a:rPr>
              <a:t>Trospiyum</a:t>
            </a:r>
            <a:r>
              <a:rPr lang="tr-TR" dirty="0" smtClean="0">
                <a:solidFill>
                  <a:srgbClr val="FF0000"/>
                </a:solidFill>
              </a:rPr>
              <a:t>; </a:t>
            </a:r>
            <a:r>
              <a:rPr lang="tr-TR" b="1" i="1" dirty="0" smtClean="0">
                <a:solidFill>
                  <a:srgbClr val="FF0000"/>
                </a:solidFill>
              </a:rPr>
              <a:t>SPAZMEX</a:t>
            </a:r>
          </a:p>
          <a:p>
            <a:endParaRPr lang="tr-TR" b="1" i="1" dirty="0" smtClean="0">
              <a:solidFill>
                <a:srgbClr val="FF0000"/>
              </a:solidFill>
            </a:endParaRPr>
          </a:p>
          <a:p>
            <a:r>
              <a:rPr lang="tr-TR" dirty="0" err="1" smtClean="0"/>
              <a:t>Solifenasin</a:t>
            </a:r>
            <a:r>
              <a:rPr lang="tr-TR" dirty="0" smtClean="0"/>
              <a:t> ; VESICARE</a:t>
            </a:r>
          </a:p>
          <a:p>
            <a:pPr>
              <a:buFont typeface="Arial" charset="0"/>
              <a:buNone/>
            </a:pPr>
            <a:endParaRPr lang="tr-TR" dirty="0" smtClean="0"/>
          </a:p>
          <a:p>
            <a:r>
              <a:rPr lang="tr-TR" dirty="0" err="1" smtClean="0"/>
              <a:t>Tolterodine</a:t>
            </a:r>
            <a:r>
              <a:rPr lang="tr-TR" dirty="0" smtClean="0"/>
              <a:t>;  LDETRUSITOL</a:t>
            </a:r>
          </a:p>
          <a:p>
            <a:pPr>
              <a:buFont typeface="Arial" charset="0"/>
              <a:buNone/>
            </a:pPr>
            <a:endParaRPr lang="tr-TR" dirty="0" smtClean="0"/>
          </a:p>
          <a:p>
            <a:r>
              <a:rPr lang="tr-TR" dirty="0" err="1" smtClean="0"/>
              <a:t>Darifenasin</a:t>
            </a:r>
            <a:r>
              <a:rPr lang="tr-TR" dirty="0" smtClean="0"/>
              <a:t>; EMSELEX</a:t>
            </a:r>
          </a:p>
          <a:p>
            <a:endParaRPr lang="tr-TR" dirty="0" smtClean="0"/>
          </a:p>
          <a:p>
            <a:r>
              <a:rPr lang="tr-TR" dirty="0" err="1" smtClean="0">
                <a:solidFill>
                  <a:srgbClr val="FF0000"/>
                </a:solidFill>
              </a:rPr>
              <a:t>Oxybutinin</a:t>
            </a:r>
            <a:r>
              <a:rPr lang="tr-TR" dirty="0" smtClean="0">
                <a:solidFill>
                  <a:srgbClr val="FF0000"/>
                </a:solidFill>
              </a:rPr>
              <a:t> 	</a:t>
            </a:r>
            <a:r>
              <a:rPr lang="tr-TR" dirty="0" err="1" smtClean="0">
                <a:solidFill>
                  <a:srgbClr val="FF0000"/>
                </a:solidFill>
              </a:rPr>
              <a:t>hydrochloride</a:t>
            </a:r>
            <a:endParaRPr lang="en-US" dirty="0" smtClean="0">
              <a:solidFill>
                <a:srgbClr val="FF0000"/>
              </a:solidFill>
            </a:endParaRPr>
          </a:p>
          <a:p>
            <a:endParaRPr 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1 Başlık"/>
          <p:cNvSpPr>
            <a:spLocks noGrp="1"/>
          </p:cNvSpPr>
          <p:nvPr>
            <p:ph type="title"/>
          </p:nvPr>
        </p:nvSpPr>
        <p:spPr/>
        <p:txBody>
          <a:bodyPr/>
          <a:lstStyle/>
          <a:p>
            <a:endParaRPr lang="en-US" smtClean="0"/>
          </a:p>
        </p:txBody>
      </p:sp>
      <p:sp>
        <p:nvSpPr>
          <p:cNvPr id="6147" name="2 İçerik Yer Tutucusu"/>
          <p:cNvSpPr>
            <a:spLocks noGrp="1"/>
          </p:cNvSpPr>
          <p:nvPr>
            <p:ph idx="1"/>
          </p:nvPr>
        </p:nvSpPr>
        <p:spPr/>
        <p:txBody>
          <a:bodyPr/>
          <a:lstStyle/>
          <a:p>
            <a:endParaRPr lang="en-US" smtClean="0"/>
          </a:p>
        </p:txBody>
      </p:sp>
      <p:pic>
        <p:nvPicPr>
          <p:cNvPr id="6148" name="Picture 2" descr="C:\Users\mahmud\Documents\izmir klasor\P1010002.JPG"/>
          <p:cNvPicPr>
            <a:picLocks noChangeAspect="1" noChangeArrowheads="1"/>
          </p:cNvPicPr>
          <p:nvPr/>
        </p:nvPicPr>
        <p:blipFill>
          <a:blip r:embed="rId2" cstate="print"/>
          <a:srcRect/>
          <a:stretch>
            <a:fillRect/>
          </a:stretch>
        </p:blipFill>
        <p:spPr bwMode="auto">
          <a:xfrm>
            <a:off x="2268538" y="0"/>
            <a:ext cx="381635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1 Başlık"/>
          <p:cNvSpPr>
            <a:spLocks noGrp="1"/>
          </p:cNvSpPr>
          <p:nvPr>
            <p:ph type="title"/>
          </p:nvPr>
        </p:nvSpPr>
        <p:spPr/>
        <p:txBody>
          <a:bodyPr/>
          <a:lstStyle/>
          <a:p>
            <a:r>
              <a:rPr lang="tr-TR" smtClean="0"/>
              <a:t>III- Stress Urinary İncontinence-SUI</a:t>
            </a:r>
            <a:endParaRPr lang="en-US" smtClean="0"/>
          </a:p>
        </p:txBody>
      </p:sp>
      <p:sp>
        <p:nvSpPr>
          <p:cNvPr id="20483" name="2 İçerik Yer Tutucusu"/>
          <p:cNvSpPr>
            <a:spLocks noGrp="1"/>
          </p:cNvSpPr>
          <p:nvPr>
            <p:ph idx="1"/>
          </p:nvPr>
        </p:nvSpPr>
        <p:spPr/>
        <p:txBody>
          <a:bodyPr/>
          <a:lstStyle/>
          <a:p>
            <a:r>
              <a:rPr lang="tr-TR" smtClean="0"/>
              <a:t>Surgical Therapy</a:t>
            </a:r>
          </a:p>
          <a:p>
            <a:endParaRPr lang="tr-TR" smtClean="0"/>
          </a:p>
          <a:p>
            <a:pPr eaLnBrk="1" hangingPunct="1"/>
            <a:r>
              <a:rPr lang="tr-TR" smtClean="0"/>
              <a:t> </a:t>
            </a:r>
            <a:r>
              <a:rPr lang="en-US" smtClean="0"/>
              <a:t>There are over </a:t>
            </a:r>
            <a:r>
              <a:rPr lang="en-US" smtClean="0">
                <a:solidFill>
                  <a:srgbClr val="FF0000"/>
                </a:solidFill>
              </a:rPr>
              <a:t>100 different surgical procedure</a:t>
            </a:r>
            <a:r>
              <a:rPr lang="tr-TR" smtClean="0">
                <a:solidFill>
                  <a:srgbClr val="FF0000"/>
                </a:solidFill>
              </a:rPr>
              <a:t>s</a:t>
            </a:r>
            <a:r>
              <a:rPr lang="en-US" smtClean="0">
                <a:solidFill>
                  <a:srgbClr val="FF0000"/>
                </a:solidFill>
              </a:rPr>
              <a:t> </a:t>
            </a:r>
            <a:r>
              <a:rPr lang="en-US" smtClean="0"/>
              <a:t>for the treatment of female SUI</a:t>
            </a:r>
            <a:r>
              <a:rPr lang="tr-TR" smtClean="0"/>
              <a:t>.</a:t>
            </a:r>
            <a:endParaRPr lang="en-US" smtClean="0"/>
          </a:p>
          <a:p>
            <a:pPr eaLnBrk="1" hangingPunct="1"/>
            <a:endParaRPr lang="en-US" smtClean="0"/>
          </a:p>
          <a:p>
            <a:pPr eaLnBrk="1" hangingPunct="1"/>
            <a:r>
              <a:rPr lang="en-US" smtClean="0"/>
              <a:t>The results of many procedures remain </a:t>
            </a:r>
            <a:r>
              <a:rPr lang="en-US" smtClean="0">
                <a:solidFill>
                  <a:srgbClr val="FF0000"/>
                </a:solidFill>
              </a:rPr>
              <a:t>far from optimum</a:t>
            </a:r>
            <a:r>
              <a:rPr lang="tr-TR" smtClean="0">
                <a:solidFill>
                  <a:srgbClr val="FF0000"/>
                </a:solidFill>
              </a:rPr>
              <a:t>.</a:t>
            </a:r>
          </a:p>
          <a:p>
            <a:endParaRPr lang="en-US"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1 Başlık"/>
          <p:cNvSpPr>
            <a:spLocks noGrp="1"/>
          </p:cNvSpPr>
          <p:nvPr>
            <p:ph type="title"/>
          </p:nvPr>
        </p:nvSpPr>
        <p:spPr/>
        <p:txBody>
          <a:bodyPr>
            <a:normAutofit fontScale="90000"/>
          </a:bodyPr>
          <a:lstStyle/>
          <a:p>
            <a:pPr eaLnBrk="1" hangingPunct="1"/>
            <a:r>
              <a:rPr lang="tr-TR" smtClean="0"/>
              <a:t>Mechanism of disease </a:t>
            </a:r>
            <a:br>
              <a:rPr lang="tr-TR" smtClean="0"/>
            </a:br>
            <a:r>
              <a:rPr lang="tr-TR" smtClean="0"/>
              <a:t> &amp; </a:t>
            </a:r>
            <a:br>
              <a:rPr lang="tr-TR" smtClean="0"/>
            </a:br>
            <a:r>
              <a:rPr lang="tr-TR" smtClean="0"/>
              <a:t>Mechanism of  Therapy?</a:t>
            </a:r>
          </a:p>
        </p:txBody>
      </p:sp>
      <p:sp>
        <p:nvSpPr>
          <p:cNvPr id="21507" name="2 İçerik Yer Tutucusu"/>
          <p:cNvSpPr>
            <a:spLocks noGrp="1"/>
          </p:cNvSpPr>
          <p:nvPr>
            <p:ph idx="1"/>
          </p:nvPr>
        </p:nvSpPr>
        <p:spPr/>
        <p:txBody>
          <a:bodyPr>
            <a:normAutofit fontScale="92500" lnSpcReduction="10000"/>
          </a:bodyPr>
          <a:lstStyle/>
          <a:p>
            <a:pPr eaLnBrk="1" hangingPunct="1"/>
            <a:endParaRPr lang="tr-TR" smtClean="0"/>
          </a:p>
          <a:p>
            <a:pPr eaLnBrk="1" hangingPunct="1"/>
            <a:r>
              <a:rPr lang="tr-TR" smtClean="0"/>
              <a:t>M</a:t>
            </a:r>
            <a:r>
              <a:rPr lang="en-US" smtClean="0"/>
              <a:t>echanism of continence derived from </a:t>
            </a:r>
            <a:endParaRPr lang="tr-TR" smtClean="0"/>
          </a:p>
          <a:p>
            <a:pPr eaLnBrk="1" hangingPunct="1">
              <a:buFont typeface="Arial" charset="0"/>
              <a:buNone/>
            </a:pPr>
            <a:r>
              <a:rPr lang="tr-TR" smtClean="0"/>
              <a:t>    </a:t>
            </a:r>
            <a:r>
              <a:rPr lang="en-US" smtClean="0"/>
              <a:t>urethral support by 2 leaves of levator ani, endopelvic and pubocervical fasciae</a:t>
            </a:r>
            <a:r>
              <a:rPr lang="tr-TR" smtClean="0"/>
              <a:t> </a:t>
            </a:r>
            <a:r>
              <a:rPr lang="tr-TR" smtClean="0">
                <a:solidFill>
                  <a:srgbClr val="FF0000"/>
                </a:solidFill>
              </a:rPr>
              <a:t>(h</a:t>
            </a:r>
            <a:r>
              <a:rPr lang="en-US" smtClean="0">
                <a:solidFill>
                  <a:srgbClr val="FF0000"/>
                </a:solidFill>
              </a:rPr>
              <a:t>ammock supports</a:t>
            </a:r>
            <a:r>
              <a:rPr lang="tr-TR" smtClean="0">
                <a:solidFill>
                  <a:srgbClr val="FF0000"/>
                </a:solidFill>
              </a:rPr>
              <a:t>)</a:t>
            </a:r>
            <a:r>
              <a:rPr lang="en-US" smtClean="0">
                <a:solidFill>
                  <a:srgbClr val="FF0000"/>
                </a:solidFill>
              </a:rPr>
              <a:t> </a:t>
            </a:r>
            <a:r>
              <a:rPr lang="en-US" smtClean="0"/>
              <a:t>[3]</a:t>
            </a:r>
            <a:r>
              <a:rPr lang="en-US" b="1" i="1" smtClean="0"/>
              <a:t>.</a:t>
            </a:r>
            <a:endParaRPr lang="tr-TR" b="1" i="1" smtClean="0"/>
          </a:p>
          <a:p>
            <a:pPr eaLnBrk="1" hangingPunct="1"/>
            <a:r>
              <a:rPr lang="tr-TR" smtClean="0">
                <a:solidFill>
                  <a:srgbClr val="FF0000"/>
                </a:solidFill>
              </a:rPr>
              <a:t>I</a:t>
            </a:r>
            <a:r>
              <a:rPr lang="en-US" smtClean="0">
                <a:solidFill>
                  <a:srgbClr val="FF0000"/>
                </a:solidFill>
              </a:rPr>
              <a:t>ntegral theory</a:t>
            </a:r>
            <a:r>
              <a:rPr lang="tr-TR" smtClean="0"/>
              <a:t>;</a:t>
            </a:r>
            <a:r>
              <a:rPr lang="en-US" smtClean="0"/>
              <a:t> urethral support weakness may affect the normal transmission of pelvic muscle strength to urethra [5].</a:t>
            </a:r>
            <a:endParaRPr lang="tr-TR" smtClean="0"/>
          </a:p>
          <a:p>
            <a:pPr eaLnBrk="1" hangingPunct="1"/>
            <a:endParaRPr lang="tr-TR" sz="1600" smtClean="0"/>
          </a:p>
          <a:p>
            <a:pPr eaLnBrk="1" hangingPunct="1"/>
            <a:r>
              <a:rPr lang="tr-TR" sz="1600" smtClean="0"/>
              <a:t>                                               3-</a:t>
            </a:r>
            <a:r>
              <a:rPr lang="en-US" sz="1600" smtClean="0"/>
              <a:t>Obstet Gynecol 2004;104:607-20. </a:t>
            </a:r>
            <a:r>
              <a:rPr lang="tr-TR" sz="1600" smtClean="0"/>
              <a:t>Nigaard et al</a:t>
            </a:r>
          </a:p>
          <a:p>
            <a:pPr eaLnBrk="1" hangingPunct="1"/>
            <a:r>
              <a:rPr lang="tr-TR" sz="1600" smtClean="0"/>
              <a:t>                                               5-</a:t>
            </a:r>
            <a:r>
              <a:rPr lang="en-US" sz="1600" smtClean="0"/>
              <a:t>Int Urogynecol J  Pelvic Floor Dysfunct 1996;7:81-5.</a:t>
            </a:r>
            <a:r>
              <a:rPr lang="tr-TR" sz="1600" smtClean="0"/>
              <a:t>Ulmsten et al</a:t>
            </a:r>
            <a:r>
              <a:rPr lang="en-US" sz="1600" smtClean="0"/>
              <a:t> </a:t>
            </a:r>
            <a:endParaRPr lang="tr-TR" sz="1600" smtClean="0"/>
          </a:p>
          <a:p>
            <a:pPr eaLnBrk="1" hangingPunct="1"/>
            <a:endParaRPr lang="tr-TR"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1 Başlık"/>
          <p:cNvSpPr>
            <a:spLocks noGrp="1"/>
          </p:cNvSpPr>
          <p:nvPr>
            <p:ph type="title"/>
          </p:nvPr>
        </p:nvSpPr>
        <p:spPr/>
        <p:txBody>
          <a:bodyPr/>
          <a:lstStyle/>
          <a:p>
            <a:pPr eaLnBrk="1" hangingPunct="1"/>
            <a:r>
              <a:rPr lang="tr-TR" smtClean="0"/>
              <a:t>The Dilemma ?</a:t>
            </a:r>
          </a:p>
        </p:txBody>
      </p:sp>
      <p:sp>
        <p:nvSpPr>
          <p:cNvPr id="3" name="2 İçerik Yer Tutucusu"/>
          <p:cNvSpPr>
            <a:spLocks noGrp="1"/>
          </p:cNvSpPr>
          <p:nvPr>
            <p:ph idx="1"/>
          </p:nvPr>
        </p:nvSpPr>
        <p:spPr/>
        <p:txBody>
          <a:bodyPr rtlCol="0">
            <a:normAutofit fontScale="25000" lnSpcReduction="20000"/>
          </a:bodyPr>
          <a:lstStyle/>
          <a:p>
            <a:pPr eaLnBrk="1" fontAlgn="auto" hangingPunct="1">
              <a:spcAft>
                <a:spcPts val="0"/>
              </a:spcAft>
              <a:buFont typeface="Arial" pitchFamily="34" charset="0"/>
              <a:buChar char="•"/>
              <a:defRPr/>
            </a:pPr>
            <a:r>
              <a:rPr lang="en-US" sz="9600" dirty="0">
                <a:solidFill>
                  <a:srgbClr val="FF0000"/>
                </a:solidFill>
              </a:rPr>
              <a:t>Modest long term success is one of the most disappointing issues facing patients undergoing anti-incontinence surgery. </a:t>
            </a:r>
            <a:endParaRPr lang="tr-TR" sz="9600" dirty="0" smtClean="0">
              <a:solidFill>
                <a:srgbClr val="FF0000"/>
              </a:solidFill>
            </a:endParaRPr>
          </a:p>
          <a:p>
            <a:pPr eaLnBrk="1" fontAlgn="auto" hangingPunct="1">
              <a:spcAft>
                <a:spcPts val="0"/>
              </a:spcAft>
              <a:buFont typeface="Arial" pitchFamily="34" charset="0"/>
              <a:buNone/>
              <a:defRPr/>
            </a:pPr>
            <a:endParaRPr lang="tr-TR" sz="7400" dirty="0" smtClean="0"/>
          </a:p>
          <a:p>
            <a:pPr eaLnBrk="1" fontAlgn="auto" hangingPunct="1">
              <a:spcAft>
                <a:spcPts val="0"/>
              </a:spcAft>
              <a:buFont typeface="Arial" pitchFamily="34" charset="0"/>
              <a:buChar char="•"/>
              <a:defRPr/>
            </a:pPr>
            <a:r>
              <a:rPr lang="en-US" sz="7400" dirty="0" smtClean="0"/>
              <a:t>Three </a:t>
            </a:r>
            <a:r>
              <a:rPr lang="en-US" sz="7400" dirty="0"/>
              <a:t>years follow up study by </a:t>
            </a:r>
            <a:r>
              <a:rPr lang="en-US" sz="7400" dirty="0" err="1"/>
              <a:t>Ulmsten</a:t>
            </a:r>
            <a:r>
              <a:rPr lang="en-US" sz="7400" dirty="0"/>
              <a:t> et al recorded an </a:t>
            </a:r>
            <a:r>
              <a:rPr lang="en-US" sz="7400" dirty="0">
                <a:solidFill>
                  <a:srgbClr val="FF0000"/>
                </a:solidFill>
              </a:rPr>
              <a:t>86% TVT </a:t>
            </a:r>
            <a:r>
              <a:rPr lang="en-US" sz="7400" dirty="0"/>
              <a:t>cure rate </a:t>
            </a:r>
            <a:r>
              <a:rPr lang="tr-TR" sz="7400" dirty="0" err="1" smtClean="0"/>
              <a:t>and</a:t>
            </a:r>
            <a:r>
              <a:rPr lang="en-US" sz="7400" dirty="0" smtClean="0"/>
              <a:t> </a:t>
            </a:r>
            <a:r>
              <a:rPr lang="en-US" sz="7400" dirty="0"/>
              <a:t>an 11% improvement rate [</a:t>
            </a:r>
            <a:r>
              <a:rPr lang="en-US" sz="7400" dirty="0" smtClean="0"/>
              <a:t>1].</a:t>
            </a:r>
            <a:endParaRPr lang="tr-TR" sz="7400" dirty="0" smtClean="0"/>
          </a:p>
          <a:p>
            <a:pPr eaLnBrk="1" fontAlgn="auto" hangingPunct="1">
              <a:spcAft>
                <a:spcPts val="0"/>
              </a:spcAft>
              <a:buFont typeface="Arial" pitchFamily="34" charset="0"/>
              <a:buChar char="•"/>
              <a:defRPr/>
            </a:pPr>
            <a:endParaRPr lang="tr-TR" sz="7400" dirty="0" smtClean="0"/>
          </a:p>
          <a:p>
            <a:pPr eaLnBrk="1" fontAlgn="auto" hangingPunct="1">
              <a:spcAft>
                <a:spcPts val="0"/>
              </a:spcAft>
              <a:buFont typeface="Arial" pitchFamily="34" charset="0"/>
              <a:buChar char="•"/>
              <a:defRPr/>
            </a:pPr>
            <a:r>
              <a:rPr lang="en-US" sz="7400" dirty="0" smtClean="0"/>
              <a:t> </a:t>
            </a:r>
            <a:r>
              <a:rPr lang="en-US" sz="7400" dirty="0" err="1"/>
              <a:t>Nilson</a:t>
            </a:r>
            <a:r>
              <a:rPr lang="en-US" sz="7400" dirty="0"/>
              <a:t> et al recently reported excellent long term efficacy with TVT </a:t>
            </a:r>
            <a:r>
              <a:rPr lang="en-US" sz="7400" dirty="0" smtClean="0"/>
              <a:t>with an </a:t>
            </a:r>
            <a:r>
              <a:rPr lang="en-US" sz="7400" dirty="0">
                <a:solidFill>
                  <a:srgbClr val="FF0000"/>
                </a:solidFill>
              </a:rPr>
              <a:t>81.3% </a:t>
            </a:r>
            <a:r>
              <a:rPr lang="en-US" sz="7400" dirty="0"/>
              <a:t>cure rate at 7 </a:t>
            </a:r>
            <a:r>
              <a:rPr lang="en-US" sz="7400" dirty="0" smtClean="0"/>
              <a:t>years [</a:t>
            </a:r>
            <a:r>
              <a:rPr lang="tr-TR" sz="7400" dirty="0" smtClean="0"/>
              <a:t>2</a:t>
            </a:r>
            <a:r>
              <a:rPr lang="en-US" sz="7400" dirty="0" smtClean="0"/>
              <a:t>]. </a:t>
            </a:r>
            <a:endParaRPr lang="tr-TR" sz="7400" dirty="0" smtClean="0"/>
          </a:p>
          <a:p>
            <a:pPr eaLnBrk="1" fontAlgn="auto" hangingPunct="1">
              <a:spcAft>
                <a:spcPts val="0"/>
              </a:spcAft>
              <a:buFont typeface="Arial" pitchFamily="34" charset="0"/>
              <a:buChar char="•"/>
              <a:defRPr/>
            </a:pPr>
            <a:endParaRPr lang="tr-TR" sz="7400" dirty="0" smtClean="0"/>
          </a:p>
          <a:p>
            <a:pPr eaLnBrk="1" fontAlgn="auto" hangingPunct="1">
              <a:spcAft>
                <a:spcPts val="0"/>
              </a:spcAft>
              <a:buFont typeface="Arial" pitchFamily="34" charset="0"/>
              <a:buChar char="•"/>
              <a:defRPr/>
            </a:pPr>
            <a:r>
              <a:rPr lang="en-US" sz="7400" dirty="0" smtClean="0"/>
              <a:t>The </a:t>
            </a:r>
            <a:r>
              <a:rPr lang="en-US" sz="7400" dirty="0"/>
              <a:t>overall 5-year cure rate for anti-incontinence surgery was reported to be </a:t>
            </a:r>
            <a:r>
              <a:rPr lang="en-US" sz="7400" dirty="0">
                <a:solidFill>
                  <a:srgbClr val="FF0000"/>
                </a:solidFill>
              </a:rPr>
              <a:t>76.8% </a:t>
            </a:r>
            <a:r>
              <a:rPr lang="en-US" sz="7400" dirty="0" smtClean="0"/>
              <a:t>[</a:t>
            </a:r>
            <a:r>
              <a:rPr lang="tr-TR" sz="7400" dirty="0" smtClean="0"/>
              <a:t>3</a:t>
            </a:r>
            <a:r>
              <a:rPr lang="en-US" sz="7400" dirty="0" smtClean="0"/>
              <a:t>]. </a:t>
            </a:r>
            <a:endParaRPr lang="tr-TR" sz="7400" dirty="0" smtClean="0"/>
          </a:p>
          <a:p>
            <a:pPr eaLnBrk="1" fontAlgn="auto" hangingPunct="1">
              <a:spcAft>
                <a:spcPts val="0"/>
              </a:spcAft>
              <a:buFont typeface="Arial" pitchFamily="34" charset="0"/>
              <a:buChar char="•"/>
              <a:defRPr/>
            </a:pPr>
            <a:endParaRPr lang="tr-TR" dirty="0" smtClean="0"/>
          </a:p>
          <a:p>
            <a:pPr eaLnBrk="1" fontAlgn="auto" hangingPunct="1">
              <a:spcAft>
                <a:spcPts val="0"/>
              </a:spcAft>
              <a:buFont typeface="Arial" pitchFamily="34" charset="0"/>
              <a:buChar char="•"/>
              <a:defRPr/>
            </a:pPr>
            <a:endParaRPr lang="tr-TR" dirty="0" smtClean="0"/>
          </a:p>
          <a:p>
            <a:pPr eaLnBrk="1" fontAlgn="auto" hangingPunct="1">
              <a:spcAft>
                <a:spcPts val="0"/>
              </a:spcAft>
              <a:buFont typeface="Arial" pitchFamily="34" charset="0"/>
              <a:buChar char="•"/>
              <a:defRPr/>
            </a:pPr>
            <a:endParaRPr lang="tr-TR" dirty="0" smtClean="0"/>
          </a:p>
          <a:p>
            <a:pPr eaLnBrk="1" fontAlgn="auto" hangingPunct="1">
              <a:spcAft>
                <a:spcPts val="0"/>
              </a:spcAft>
              <a:buFont typeface="Arial" pitchFamily="34" charset="0"/>
              <a:buChar char="•"/>
              <a:defRPr/>
            </a:pPr>
            <a:endParaRPr lang="tr-TR" dirty="0" smtClean="0"/>
          </a:p>
          <a:p>
            <a:pPr eaLnBrk="1" fontAlgn="auto" hangingPunct="1">
              <a:spcAft>
                <a:spcPts val="0"/>
              </a:spcAft>
              <a:buFont typeface="Arial" pitchFamily="34" charset="0"/>
              <a:buNone/>
              <a:defRPr/>
            </a:pPr>
            <a:r>
              <a:rPr lang="tr-TR" dirty="0" smtClean="0"/>
              <a:t>                                                                                                                              </a:t>
            </a:r>
            <a:r>
              <a:rPr lang="tr-TR" sz="6400" dirty="0" smtClean="0"/>
              <a:t>1-</a:t>
            </a:r>
            <a:r>
              <a:rPr lang="en-US" sz="6400" dirty="0" smtClean="0"/>
              <a:t> Br J </a:t>
            </a:r>
            <a:r>
              <a:rPr lang="en-US" sz="6400" dirty="0" err="1" smtClean="0"/>
              <a:t>Obstet</a:t>
            </a:r>
            <a:r>
              <a:rPr lang="en-US" sz="6400" dirty="0" smtClean="0"/>
              <a:t> </a:t>
            </a:r>
            <a:r>
              <a:rPr lang="en-US" sz="6400" dirty="0" err="1" smtClean="0"/>
              <a:t>Gynaecol</a:t>
            </a:r>
            <a:r>
              <a:rPr lang="en-US" sz="6400" dirty="0" smtClean="0"/>
              <a:t> 1999;106:345-50. </a:t>
            </a:r>
            <a:endParaRPr lang="tr-TR" sz="6400" dirty="0" smtClean="0"/>
          </a:p>
          <a:p>
            <a:pPr eaLnBrk="1" fontAlgn="auto" hangingPunct="1">
              <a:spcAft>
                <a:spcPts val="0"/>
              </a:spcAft>
              <a:buFont typeface="Arial" pitchFamily="34" charset="0"/>
              <a:buNone/>
              <a:defRPr/>
            </a:pPr>
            <a:r>
              <a:rPr lang="tr-TR" sz="6400" dirty="0" smtClean="0"/>
              <a:t>                                                             2- </a:t>
            </a:r>
            <a:r>
              <a:rPr lang="en-US" sz="6400" dirty="0" err="1" smtClean="0"/>
              <a:t>Obstet</a:t>
            </a:r>
            <a:r>
              <a:rPr lang="en-US" sz="6400" dirty="0" smtClean="0"/>
              <a:t> </a:t>
            </a:r>
            <a:r>
              <a:rPr lang="en-US" sz="6400" dirty="0" err="1" smtClean="0"/>
              <a:t>Gynecol</a:t>
            </a:r>
            <a:r>
              <a:rPr lang="en-US" sz="6400" dirty="0" smtClean="0"/>
              <a:t> 2004;104:1259-62. </a:t>
            </a:r>
            <a:endParaRPr lang="tr-TR" sz="6400" dirty="0" smtClean="0"/>
          </a:p>
          <a:p>
            <a:pPr eaLnBrk="1" fontAlgn="auto" hangingPunct="1">
              <a:spcAft>
                <a:spcPts val="0"/>
              </a:spcAft>
              <a:buFont typeface="Arial" pitchFamily="34" charset="0"/>
              <a:buNone/>
              <a:defRPr/>
            </a:pPr>
            <a:r>
              <a:rPr lang="tr-TR" sz="6400" dirty="0" smtClean="0"/>
              <a:t>                                                             3- </a:t>
            </a:r>
            <a:r>
              <a:rPr lang="en-US" sz="6400" dirty="0" err="1" smtClean="0"/>
              <a:t>Eur</a:t>
            </a:r>
            <a:r>
              <a:rPr lang="en-US" sz="6400" dirty="0" smtClean="0"/>
              <a:t> </a:t>
            </a:r>
            <a:r>
              <a:rPr lang="en-US" sz="6400" dirty="0" err="1" smtClean="0"/>
              <a:t>Urol</a:t>
            </a:r>
            <a:r>
              <a:rPr lang="en-US" sz="6400" dirty="0" smtClean="0"/>
              <a:t>  2006;50:333-8</a:t>
            </a:r>
            <a:r>
              <a:rPr lang="en-US" sz="4800" dirty="0" smtClean="0"/>
              <a:t>.</a:t>
            </a:r>
            <a:endParaRPr lang="tr-TR" sz="6400" dirty="0" smtClean="0"/>
          </a:p>
          <a:p>
            <a:pPr eaLnBrk="1" fontAlgn="auto" hangingPunct="1">
              <a:spcAft>
                <a:spcPts val="0"/>
              </a:spcAft>
              <a:buFont typeface="Arial" pitchFamily="34" charset="0"/>
              <a:buChar char="•"/>
              <a:defRPr/>
            </a:pPr>
            <a:endParaRPr lang="tr-TR" dirty="0" smtClean="0"/>
          </a:p>
          <a:p>
            <a:pPr eaLnBrk="1" fontAlgn="auto" hangingPunct="1">
              <a:spcAft>
                <a:spcPts val="0"/>
              </a:spcAft>
              <a:buFont typeface="Arial" pitchFamily="34" charset="0"/>
              <a:buChar char="•"/>
              <a:defRPr/>
            </a:pPr>
            <a:endParaRPr lang="tr-TR" dirty="0" smtClean="0"/>
          </a:p>
          <a:p>
            <a:pPr eaLnBrk="1" fontAlgn="auto" hangingPunct="1">
              <a:spcAft>
                <a:spcPts val="0"/>
              </a:spcAft>
              <a:buFont typeface="Arial" pitchFamily="34" charset="0"/>
              <a:buChar char="•"/>
              <a:defRPr/>
            </a:pPr>
            <a:endParaRPr lang="tr-TR" dirty="0" smtClean="0"/>
          </a:p>
          <a:p>
            <a:pPr eaLnBrk="1" fontAlgn="auto" hangingPunct="1">
              <a:spcAft>
                <a:spcPts val="0"/>
              </a:spcAft>
              <a:buFont typeface="Arial" pitchFamily="34" charset="0"/>
              <a:buChar char="•"/>
              <a:defRPr/>
            </a:pPr>
            <a:endParaRPr lang="tr-TR" dirty="0" smtClean="0"/>
          </a:p>
          <a:p>
            <a:pPr eaLnBrk="1" fontAlgn="auto" hangingPunct="1">
              <a:spcAft>
                <a:spcPts val="0"/>
              </a:spcAft>
              <a:buFont typeface="Arial" pitchFamily="34" charset="0"/>
              <a:buChar char="•"/>
              <a:defRPr/>
            </a:pPr>
            <a:endParaRPr lang="tr-TR" dirty="0" smtClean="0"/>
          </a:p>
          <a:p>
            <a:pPr eaLnBrk="1" fontAlgn="auto" hangingPunct="1">
              <a:spcAft>
                <a:spcPts val="0"/>
              </a:spcAft>
              <a:buFont typeface="Arial" pitchFamily="34" charset="0"/>
              <a:buChar char="•"/>
              <a:defRPr/>
            </a:pPr>
            <a:endParaRPr lang="tr-TR" dirty="0"/>
          </a:p>
          <a:p>
            <a:pPr eaLnBrk="1" fontAlgn="auto" hangingPunct="1">
              <a:spcAft>
                <a:spcPts val="0"/>
              </a:spcAft>
              <a:buFont typeface="Arial" pitchFamily="34" charset="0"/>
              <a:buChar char="•"/>
              <a:defRPr/>
            </a:pPr>
            <a:endParaRPr lang="tr-TR"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1 Başlık"/>
          <p:cNvSpPr>
            <a:spLocks noGrp="1"/>
          </p:cNvSpPr>
          <p:nvPr>
            <p:ph type="title"/>
          </p:nvPr>
        </p:nvSpPr>
        <p:spPr>
          <a:xfrm>
            <a:off x="457200" y="274638"/>
            <a:ext cx="8229600" cy="201612"/>
          </a:xfrm>
        </p:spPr>
        <p:txBody>
          <a:bodyPr>
            <a:normAutofit fontScale="90000"/>
          </a:bodyPr>
          <a:lstStyle/>
          <a:p>
            <a:r>
              <a:rPr lang="tr-TR" smtClean="0"/>
              <a:t>3</a:t>
            </a:r>
            <a:br>
              <a:rPr lang="tr-TR" smtClean="0"/>
            </a:br>
            <a:r>
              <a:rPr lang="tr-TR" smtClean="0"/>
              <a:t/>
            </a:r>
            <a:br>
              <a:rPr lang="tr-TR" smtClean="0"/>
            </a:br>
            <a:r>
              <a:rPr lang="tr-TR" sz="2400" smtClean="0"/>
              <a:t/>
            </a:r>
            <a:br>
              <a:rPr lang="tr-TR" sz="2400" smtClean="0"/>
            </a:br>
            <a:r>
              <a:rPr lang="en-US" sz="2400" smtClean="0"/>
              <a:t> </a:t>
            </a:r>
            <a:r>
              <a:rPr lang="tr-TR" smtClean="0"/>
              <a:t/>
            </a:r>
            <a:br>
              <a:rPr lang="tr-TR" smtClean="0"/>
            </a:br>
            <a:endParaRPr lang="en-US" smtClean="0"/>
          </a:p>
        </p:txBody>
      </p:sp>
      <p:sp>
        <p:nvSpPr>
          <p:cNvPr id="24579" name="2 İçerik Yer Tutucusu"/>
          <p:cNvSpPr>
            <a:spLocks noGrp="1"/>
          </p:cNvSpPr>
          <p:nvPr>
            <p:ph idx="1"/>
          </p:nvPr>
        </p:nvSpPr>
        <p:spPr/>
        <p:txBody>
          <a:bodyPr/>
          <a:lstStyle/>
          <a:p>
            <a:pPr>
              <a:buFont typeface="Arial" charset="0"/>
              <a:buNone/>
            </a:pPr>
            <a:r>
              <a:rPr lang="tr-TR" b="1" smtClean="0"/>
              <a:t>    </a:t>
            </a:r>
            <a:r>
              <a:rPr lang="en-US" b="1" smtClean="0"/>
              <a:t>How to achieve long-term success in the treatment of female urinary stress incontinence? Novel modification on vaginal sling.</a:t>
            </a:r>
          </a:p>
          <a:p>
            <a:r>
              <a:rPr lang="en-US" smtClean="0">
                <a:hlinkClick r:id="rId2" action="ppaction://hlinkfile"/>
              </a:rPr>
              <a:t>Mustafa </a:t>
            </a:r>
            <a:r>
              <a:rPr lang="tr-TR" smtClean="0"/>
              <a:t> et al.</a:t>
            </a:r>
            <a:r>
              <a:rPr lang="en-US" smtClean="0"/>
              <a:t> </a:t>
            </a:r>
            <a:endParaRPr lang="tr-TR" smtClean="0"/>
          </a:p>
          <a:p>
            <a:r>
              <a:rPr lang="tr-TR" smtClean="0"/>
              <a:t>K </a:t>
            </a:r>
            <a:r>
              <a:rPr lang="en-US" smtClean="0"/>
              <a:t>J Urol 2011;52:184-188</a:t>
            </a:r>
            <a:endParaRPr lang="en-US" b="1" smtClean="0">
              <a:solidFill>
                <a:srgbClr val="FF0000"/>
              </a:solidFill>
            </a:endParaRPr>
          </a:p>
          <a:p>
            <a:pPr>
              <a:buFont typeface="Arial" charset="0"/>
              <a:buNone/>
            </a:pPr>
            <a:endParaRPr lang="en-US" smtClean="0">
              <a:solidFill>
                <a:srgbClr val="FF0000"/>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95288" y="0"/>
            <a:ext cx="8302625" cy="1143000"/>
          </a:xfrm>
        </p:spPr>
        <p:txBody>
          <a:bodyPr rtlCol="0">
            <a:normAutofit fontScale="90000"/>
          </a:bodyPr>
          <a:lstStyle/>
          <a:p>
            <a:pPr eaLnBrk="1" fontAlgn="auto" hangingPunct="1">
              <a:spcAft>
                <a:spcPts val="0"/>
              </a:spcAft>
              <a:defRPr/>
            </a:pPr>
            <a:r>
              <a:rPr lang="tr-TR" sz="2800" dirty="0" err="1" smtClean="0"/>
              <a:t>Surgical</a:t>
            </a:r>
            <a:r>
              <a:rPr lang="tr-TR" sz="2800" dirty="0" smtClean="0"/>
              <a:t>  </a:t>
            </a:r>
            <a:r>
              <a:rPr lang="tr-TR" sz="2800" dirty="0" err="1" smtClean="0"/>
              <a:t>technique</a:t>
            </a:r>
            <a:r>
              <a:rPr lang="tr-TR" sz="2800" dirty="0" smtClean="0"/>
              <a:t/>
            </a:r>
            <a:br>
              <a:rPr lang="tr-TR" sz="2800" dirty="0" smtClean="0"/>
            </a:br>
            <a:r>
              <a:rPr lang="en-US" sz="2800" dirty="0" smtClean="0"/>
              <a:t>placard-shaped </a:t>
            </a:r>
            <a:r>
              <a:rPr lang="en-US" sz="2800" dirty="0"/>
              <a:t>incision with two lateral suspension sutures in patient with</a:t>
            </a:r>
            <a:r>
              <a:rPr lang="en-US" sz="3200" dirty="0"/>
              <a:t> SUI and</a:t>
            </a:r>
            <a:r>
              <a:rPr lang="tr-TR" sz="3200" dirty="0"/>
              <a:t> </a:t>
            </a:r>
            <a:r>
              <a:rPr lang="en-US" sz="3200" dirty="0" err="1"/>
              <a:t>cystocele</a:t>
            </a:r>
            <a:r>
              <a:rPr lang="en-US" sz="4000" dirty="0"/>
              <a:t> </a:t>
            </a:r>
          </a:p>
        </p:txBody>
      </p:sp>
      <p:pic>
        <p:nvPicPr>
          <p:cNvPr id="29699" name="Picture 3"/>
          <p:cNvPicPr>
            <a:picLocks noGrp="1" noChangeAspect="1" noChangeArrowheads="1"/>
          </p:cNvPicPr>
          <p:nvPr>
            <p:ph type="body" idx="1"/>
          </p:nvPr>
        </p:nvPicPr>
        <p:blipFill>
          <a:blip r:embed="rId3" cstate="print"/>
          <a:srcRect/>
          <a:stretch>
            <a:fillRect/>
          </a:stretch>
        </p:blipFill>
        <p:spPr>
          <a:xfrm>
            <a:off x="1331913" y="1341438"/>
            <a:ext cx="6119812" cy="5300662"/>
          </a:xfrm>
        </p:spPr>
      </p:pic>
      <p:sp>
        <p:nvSpPr>
          <p:cNvPr id="29700" name="Line 4"/>
          <p:cNvSpPr>
            <a:spLocks noChangeShapeType="1"/>
          </p:cNvSpPr>
          <p:nvPr/>
        </p:nvSpPr>
        <p:spPr bwMode="auto">
          <a:xfrm>
            <a:off x="3276600" y="5516563"/>
            <a:ext cx="1295400" cy="0"/>
          </a:xfrm>
          <a:prstGeom prst="line">
            <a:avLst/>
          </a:prstGeom>
          <a:noFill/>
          <a:ln w="9525">
            <a:solidFill>
              <a:schemeClr val="tx1"/>
            </a:solidFill>
            <a:round/>
            <a:headEnd/>
            <a:tailEnd type="triangle" w="med" len="med"/>
          </a:ln>
        </p:spPr>
        <p:txBody>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mph" presetSubtype="0" fill="hold" grpId="0" nodeType="withEffect">
                                  <p:stCondLst>
                                    <p:cond delay="0"/>
                                  </p:stCondLst>
                                  <p:iterate type="lt">
                                    <p:tmPct val="4000"/>
                                  </p:iterate>
                                  <p:childTnLst>
                                    <p:set>
                                      <p:cBhvr>
                                        <p:cTn id="6" dur="500" fill="hold"/>
                                        <p:tgtEl>
                                          <p:spTgt spid="12290"/>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sz="4000" dirty="0" smtClean="0"/>
              <a:t> </a:t>
            </a:r>
            <a:r>
              <a:rPr lang="tr-TR" sz="4000" dirty="0" smtClean="0"/>
              <a:t>D</a:t>
            </a:r>
            <a:r>
              <a:rPr lang="en-US" sz="4000" dirty="0" err="1" smtClean="0"/>
              <a:t>issection</a:t>
            </a:r>
            <a:r>
              <a:rPr lang="en-US" sz="4000" dirty="0" smtClean="0"/>
              <a:t> of the vaginal flap was carried out to prepare </a:t>
            </a:r>
            <a:r>
              <a:rPr lang="en-US" sz="4000" dirty="0" err="1" smtClean="0"/>
              <a:t>midurethral</a:t>
            </a:r>
            <a:r>
              <a:rPr lang="en-US" sz="4000" dirty="0" smtClean="0"/>
              <a:t> in-situ anterior vaginal wall sling</a:t>
            </a:r>
            <a:endParaRPr lang="tr-TR" sz="4000" dirty="0"/>
          </a:p>
        </p:txBody>
      </p:sp>
      <p:sp>
        <p:nvSpPr>
          <p:cNvPr id="30723" name="Rectangle 3"/>
          <p:cNvSpPr>
            <a:spLocks noGrp="1" noChangeArrowheads="1"/>
          </p:cNvSpPr>
          <p:nvPr>
            <p:ph type="body" idx="1"/>
          </p:nvPr>
        </p:nvSpPr>
        <p:spPr/>
        <p:txBody>
          <a:bodyPr/>
          <a:lstStyle/>
          <a:p>
            <a:pPr eaLnBrk="1" hangingPunct="1"/>
            <a:endParaRPr lang="en-US" smtClean="0"/>
          </a:p>
        </p:txBody>
      </p:sp>
      <p:pic>
        <p:nvPicPr>
          <p:cNvPr id="30724" name="Picture 4"/>
          <p:cNvPicPr>
            <a:picLocks noChangeAspect="1" noChangeArrowheads="1"/>
          </p:cNvPicPr>
          <p:nvPr/>
        </p:nvPicPr>
        <p:blipFill>
          <a:blip r:embed="rId3" cstate="print"/>
          <a:srcRect/>
          <a:stretch>
            <a:fillRect/>
          </a:stretch>
        </p:blipFill>
        <p:spPr bwMode="auto">
          <a:xfrm>
            <a:off x="2268538" y="2060575"/>
            <a:ext cx="3889375" cy="3887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5"/>
          <p:cNvSpPr>
            <a:spLocks noGrp="1" noChangeArrowheads="1"/>
          </p:cNvSpPr>
          <p:nvPr>
            <p:ph type="title"/>
          </p:nvPr>
        </p:nvSpPr>
        <p:spPr/>
        <p:txBody>
          <a:bodyPr>
            <a:normAutofit fontScale="90000"/>
          </a:bodyPr>
          <a:lstStyle/>
          <a:p>
            <a:pPr eaLnBrk="1" hangingPunct="1"/>
            <a:r>
              <a:rPr lang="tr-TR" sz="4000" smtClean="0"/>
              <a:t>D</a:t>
            </a:r>
            <a:r>
              <a:rPr lang="en-US" sz="4000" smtClean="0"/>
              <a:t>issection at the lateral side</a:t>
            </a:r>
            <a:r>
              <a:rPr lang="tr-TR" sz="4000" smtClean="0"/>
              <a:t>s</a:t>
            </a:r>
            <a:r>
              <a:rPr lang="en-US" sz="4000" smtClean="0"/>
              <a:t> of the insitu</a:t>
            </a:r>
            <a:r>
              <a:rPr lang="tr-TR" sz="4000" smtClean="0"/>
              <a:t> sling</a:t>
            </a:r>
            <a:endParaRPr lang="en-US" sz="4000" smtClean="0"/>
          </a:p>
        </p:txBody>
      </p:sp>
      <p:pic>
        <p:nvPicPr>
          <p:cNvPr id="39940" name="yuksek kalite.WMV">
            <a:hlinkClick r:id="" action="ppaction://media"/>
          </p:cNvPr>
          <p:cNvPicPr>
            <a:picLocks noGrp="1" noRot="1" noChangeAspect="1" noChangeArrowheads="1"/>
          </p:cNvPicPr>
          <p:nvPr>
            <p:ph idx="1"/>
            <a:videoFile r:link="rId1"/>
          </p:nvPr>
        </p:nvPicPr>
        <p:blipFill>
          <a:blip r:embed="rId4" cstate="print"/>
          <a:srcRect/>
          <a:stretch>
            <a:fillRect/>
          </a:stretch>
        </p:blipFill>
        <p:spPr>
          <a:xfrm>
            <a:off x="3048000" y="2655888"/>
            <a:ext cx="3048000" cy="228600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660" fill="hold"/>
                                        <p:tgtEl>
                                          <p:spTgt spid="3994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mute="1">
                <p:cTn id="7" fill="hold" display="0">
                  <p:stCondLst>
                    <p:cond delay="indefinite"/>
                  </p:stCondLst>
                  <p:endCondLst>
                    <p:cond evt="onNext" delay="0">
                      <p:tgtEl>
                        <p:sldTgt/>
                      </p:tgtEl>
                    </p:cond>
                    <p:cond evt="onPrev" delay="0">
                      <p:tgtEl>
                        <p:sldTgt/>
                      </p:tgtEl>
                    </p:cond>
                  </p:endCondLst>
                </p:cTn>
                <p:tgtEl>
                  <p:spTgt spid="39940"/>
                </p:tgtEl>
              </p:cMediaNode>
            </p:video>
            <p:seq concurrent="1" nextAc="seek">
              <p:cTn id="8" restart="whenNotActive" fill="hold" evtFilter="cancelBubble" nodeType="interactiveSeq">
                <p:stCondLst>
                  <p:cond evt="onClick" delay="0">
                    <p:tgtEl>
                      <p:spTgt spid="3994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9940"/>
                                        </p:tgtEl>
                                      </p:cBhvr>
                                    </p:cmd>
                                  </p:childTnLst>
                                </p:cTn>
                              </p:par>
                            </p:childTnLst>
                          </p:cTn>
                        </p:par>
                      </p:childTnLst>
                    </p:cTn>
                  </p:par>
                </p:childTnLst>
              </p:cTn>
              <p:nextCondLst>
                <p:cond evt="onClick" delay="0">
                  <p:tgtEl>
                    <p:spTgt spid="39940"/>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normAutofit fontScale="90000"/>
          </a:bodyPr>
          <a:lstStyle/>
          <a:p>
            <a:pPr eaLnBrk="1" hangingPunct="1"/>
            <a:r>
              <a:rPr lang="tr-TR" smtClean="0"/>
              <a:t/>
            </a:r>
            <a:br>
              <a:rPr lang="tr-TR" smtClean="0"/>
            </a:br>
            <a:r>
              <a:rPr lang="tr-TR" smtClean="0"/>
              <a:t>Semi-size mesh over insitu sling with two suspension sutures and fixation sutures</a:t>
            </a:r>
            <a:br>
              <a:rPr lang="tr-TR" smtClean="0"/>
            </a:br>
            <a:endParaRPr lang="en-US" smtClean="0"/>
          </a:p>
        </p:txBody>
      </p:sp>
      <p:sp>
        <p:nvSpPr>
          <p:cNvPr id="34819" name="Rectangle 3"/>
          <p:cNvSpPr>
            <a:spLocks noGrp="1" noChangeArrowheads="1"/>
          </p:cNvSpPr>
          <p:nvPr>
            <p:ph type="body" idx="1"/>
          </p:nvPr>
        </p:nvSpPr>
        <p:spPr>
          <a:xfrm>
            <a:off x="395288" y="1844675"/>
            <a:ext cx="8229600" cy="4525963"/>
          </a:xfrm>
        </p:spPr>
        <p:txBody>
          <a:bodyPr/>
          <a:lstStyle/>
          <a:p>
            <a:pPr eaLnBrk="1" hangingPunct="1"/>
            <a:endParaRPr lang="tr-TR" smtClean="0"/>
          </a:p>
          <a:p>
            <a:pPr eaLnBrk="1" hangingPunct="1"/>
            <a:endParaRPr lang="tr-TR" smtClean="0"/>
          </a:p>
          <a:p>
            <a:pPr eaLnBrk="1" hangingPunct="1"/>
            <a:endParaRPr lang="en-US" smtClean="0"/>
          </a:p>
        </p:txBody>
      </p:sp>
      <p:pic>
        <p:nvPicPr>
          <p:cNvPr id="34820" name="Picture 4"/>
          <p:cNvPicPr>
            <a:picLocks noChangeAspect="1" noChangeArrowheads="1"/>
          </p:cNvPicPr>
          <p:nvPr/>
        </p:nvPicPr>
        <p:blipFill>
          <a:blip r:embed="rId3" cstate="print"/>
          <a:srcRect/>
          <a:stretch>
            <a:fillRect/>
          </a:stretch>
        </p:blipFill>
        <p:spPr bwMode="auto">
          <a:xfrm>
            <a:off x="2051050" y="2060575"/>
            <a:ext cx="4248150" cy="39608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1 Başlık"/>
          <p:cNvSpPr>
            <a:spLocks noGrp="1"/>
          </p:cNvSpPr>
          <p:nvPr>
            <p:ph type="title"/>
          </p:nvPr>
        </p:nvSpPr>
        <p:spPr/>
        <p:txBody>
          <a:bodyPr/>
          <a:lstStyle/>
          <a:p>
            <a:pPr eaLnBrk="1" hangingPunct="1"/>
            <a:r>
              <a:rPr lang="tr-TR" smtClean="0"/>
              <a:t>History of the Technique</a:t>
            </a:r>
          </a:p>
        </p:txBody>
      </p:sp>
      <p:sp>
        <p:nvSpPr>
          <p:cNvPr id="3" name="2 İçerik Yer Tutucusu"/>
          <p:cNvSpPr>
            <a:spLocks noGrp="1"/>
          </p:cNvSpPr>
          <p:nvPr>
            <p:ph idx="1"/>
          </p:nvPr>
        </p:nvSpPr>
        <p:spPr/>
        <p:txBody>
          <a:bodyPr rtlCol="0">
            <a:normAutofit fontScale="62500" lnSpcReduction="20000"/>
          </a:bodyPr>
          <a:lstStyle/>
          <a:p>
            <a:pPr eaLnBrk="1" fontAlgn="auto" hangingPunct="1">
              <a:spcAft>
                <a:spcPts val="0"/>
              </a:spcAft>
              <a:buFont typeface="Arial" pitchFamily="34" charset="0"/>
              <a:buChar char="•"/>
              <a:defRPr/>
            </a:pPr>
            <a:r>
              <a:rPr lang="tr-TR" dirty="0" err="1" smtClean="0"/>
              <a:t>Firstly</a:t>
            </a:r>
            <a:r>
              <a:rPr lang="tr-TR" dirty="0" smtClean="0"/>
              <a:t> </a:t>
            </a:r>
            <a:r>
              <a:rPr lang="tr-TR" dirty="0" err="1" smtClean="0"/>
              <a:t>we</a:t>
            </a:r>
            <a:r>
              <a:rPr lang="tr-TR" dirty="0" smtClean="0"/>
              <a:t> </a:t>
            </a:r>
            <a:r>
              <a:rPr lang="tr-TR" dirty="0" err="1" smtClean="0"/>
              <a:t>published</a:t>
            </a:r>
            <a:r>
              <a:rPr lang="tr-TR" dirty="0" smtClean="0"/>
              <a:t> </a:t>
            </a:r>
            <a:r>
              <a:rPr lang="tr-TR" dirty="0" err="1" smtClean="0"/>
              <a:t>two</a:t>
            </a:r>
            <a:r>
              <a:rPr lang="tr-TR" dirty="0" smtClean="0"/>
              <a:t> </a:t>
            </a:r>
            <a:r>
              <a:rPr lang="tr-TR" dirty="0" err="1" smtClean="0"/>
              <a:t>papers</a:t>
            </a:r>
            <a:r>
              <a:rPr lang="tr-TR" dirty="0" smtClean="0"/>
              <a:t> </a:t>
            </a:r>
            <a:r>
              <a:rPr lang="tr-TR" dirty="0" err="1" smtClean="0"/>
              <a:t>regarding</a:t>
            </a:r>
            <a:r>
              <a:rPr lang="tr-TR" dirty="0" smtClean="0"/>
              <a:t> </a:t>
            </a:r>
            <a:r>
              <a:rPr lang="tr-TR" dirty="0" err="1" smtClean="0">
                <a:solidFill>
                  <a:srgbClr val="FF0000"/>
                </a:solidFill>
              </a:rPr>
              <a:t>placard</a:t>
            </a:r>
            <a:r>
              <a:rPr lang="tr-TR" dirty="0" smtClean="0">
                <a:solidFill>
                  <a:srgbClr val="FF0000"/>
                </a:solidFill>
              </a:rPr>
              <a:t> </a:t>
            </a:r>
            <a:r>
              <a:rPr lang="tr-TR" dirty="0" err="1" smtClean="0">
                <a:solidFill>
                  <a:srgbClr val="FF0000"/>
                </a:solidFill>
              </a:rPr>
              <a:t>technique</a:t>
            </a:r>
            <a:r>
              <a:rPr lang="tr-TR" dirty="0" smtClean="0">
                <a:solidFill>
                  <a:srgbClr val="FF0000"/>
                </a:solidFill>
              </a:rPr>
              <a:t> </a:t>
            </a:r>
            <a:r>
              <a:rPr lang="tr-TR" dirty="0" err="1" smtClean="0"/>
              <a:t>where</a:t>
            </a:r>
            <a:r>
              <a:rPr lang="tr-TR" dirty="0" smtClean="0"/>
              <a:t> </a:t>
            </a:r>
            <a:r>
              <a:rPr lang="tr-TR" dirty="0" err="1" smtClean="0"/>
              <a:t>we</a:t>
            </a:r>
            <a:r>
              <a:rPr lang="tr-TR" dirty="0" smtClean="0"/>
              <a:t> </a:t>
            </a:r>
            <a:r>
              <a:rPr lang="tr-TR" dirty="0" err="1" smtClean="0"/>
              <a:t>utilized</a:t>
            </a:r>
            <a:r>
              <a:rPr lang="tr-TR" dirty="0" smtClean="0"/>
              <a:t> </a:t>
            </a:r>
            <a:r>
              <a:rPr lang="tr-TR" dirty="0" err="1" smtClean="0"/>
              <a:t>insitu</a:t>
            </a:r>
            <a:r>
              <a:rPr lang="tr-TR" dirty="0" smtClean="0"/>
              <a:t> </a:t>
            </a:r>
            <a:r>
              <a:rPr lang="tr-TR" dirty="0" err="1" smtClean="0"/>
              <a:t>sling</a:t>
            </a:r>
            <a:r>
              <a:rPr lang="tr-TR" dirty="0" smtClean="0"/>
              <a:t> </a:t>
            </a:r>
            <a:r>
              <a:rPr lang="tr-TR" dirty="0" err="1" smtClean="0"/>
              <a:t>without</a:t>
            </a:r>
            <a:r>
              <a:rPr lang="tr-TR" dirty="0" smtClean="0"/>
              <a:t> mesh </a:t>
            </a:r>
            <a:r>
              <a:rPr lang="tr-TR" dirty="0" err="1" smtClean="0"/>
              <a:t>support</a:t>
            </a:r>
            <a:r>
              <a:rPr lang="tr-TR" dirty="0" smtClean="0"/>
              <a:t>  </a:t>
            </a:r>
            <a:r>
              <a:rPr lang="tr-TR" dirty="0" err="1" smtClean="0"/>
              <a:t>for</a:t>
            </a:r>
            <a:r>
              <a:rPr lang="tr-TR" dirty="0" smtClean="0"/>
              <a:t> </a:t>
            </a:r>
            <a:r>
              <a:rPr lang="tr-TR" dirty="0" err="1" smtClean="0"/>
              <a:t>the</a:t>
            </a:r>
            <a:r>
              <a:rPr lang="tr-TR" dirty="0" smtClean="0"/>
              <a:t> </a:t>
            </a:r>
            <a:r>
              <a:rPr lang="tr-TR" dirty="0" err="1" smtClean="0"/>
              <a:t>treatment</a:t>
            </a:r>
            <a:r>
              <a:rPr lang="tr-TR" dirty="0" smtClean="0"/>
              <a:t> of SUI</a:t>
            </a:r>
            <a:r>
              <a:rPr lang="en-US" dirty="0" smtClean="0"/>
              <a:t>[</a:t>
            </a:r>
            <a:r>
              <a:rPr lang="tr-TR" dirty="0" smtClean="0"/>
              <a:t>1,2</a:t>
            </a:r>
            <a:r>
              <a:rPr lang="en-US" dirty="0" smtClean="0"/>
              <a:t>]. </a:t>
            </a:r>
            <a:endParaRPr lang="tr-TR" dirty="0" smtClean="0"/>
          </a:p>
          <a:p>
            <a:pPr eaLnBrk="1" fontAlgn="auto" hangingPunct="1">
              <a:spcAft>
                <a:spcPts val="0"/>
              </a:spcAft>
              <a:buFont typeface="Arial" pitchFamily="34" charset="0"/>
              <a:buChar char="•"/>
              <a:defRPr/>
            </a:pPr>
            <a:endParaRPr lang="tr-TR" dirty="0" smtClean="0"/>
          </a:p>
          <a:p>
            <a:pPr eaLnBrk="1" fontAlgn="auto" hangingPunct="1">
              <a:spcAft>
                <a:spcPts val="0"/>
              </a:spcAft>
              <a:buFont typeface="Arial" pitchFamily="34" charset="0"/>
              <a:buChar char="•"/>
              <a:defRPr/>
            </a:pPr>
            <a:r>
              <a:rPr lang="tr-TR" dirty="0" smtClean="0"/>
              <a:t>S</a:t>
            </a:r>
            <a:r>
              <a:rPr lang="en-US" dirty="0" smtClean="0"/>
              <a:t>light </a:t>
            </a:r>
            <a:r>
              <a:rPr lang="en-US" dirty="0"/>
              <a:t>modification on the </a:t>
            </a:r>
            <a:r>
              <a:rPr lang="tr-TR" dirty="0" err="1" smtClean="0">
                <a:solidFill>
                  <a:srgbClr val="FF0000"/>
                </a:solidFill>
              </a:rPr>
              <a:t>placard</a:t>
            </a:r>
            <a:r>
              <a:rPr lang="tr-TR" dirty="0" smtClean="0">
                <a:solidFill>
                  <a:srgbClr val="FF0000"/>
                </a:solidFill>
              </a:rPr>
              <a:t> </a:t>
            </a:r>
            <a:r>
              <a:rPr lang="en-US" dirty="0" smtClean="0">
                <a:solidFill>
                  <a:srgbClr val="FF0000"/>
                </a:solidFill>
              </a:rPr>
              <a:t> </a:t>
            </a:r>
            <a:r>
              <a:rPr lang="en-US" dirty="0">
                <a:solidFill>
                  <a:srgbClr val="FF0000"/>
                </a:solidFill>
              </a:rPr>
              <a:t>technique </a:t>
            </a:r>
            <a:r>
              <a:rPr lang="en-US" dirty="0"/>
              <a:t>was adopted by supporting </a:t>
            </a:r>
            <a:r>
              <a:rPr lang="en-US" dirty="0">
                <a:solidFill>
                  <a:srgbClr val="FF0000"/>
                </a:solidFill>
              </a:rPr>
              <a:t>the in-situ vaginal sling with </a:t>
            </a:r>
            <a:r>
              <a:rPr lang="en-US" dirty="0" err="1">
                <a:solidFill>
                  <a:srgbClr val="FF0000"/>
                </a:solidFill>
              </a:rPr>
              <a:t>equi</a:t>
            </a:r>
            <a:r>
              <a:rPr lang="en-US" dirty="0">
                <a:solidFill>
                  <a:srgbClr val="FF0000"/>
                </a:solidFill>
              </a:rPr>
              <a:t>- size mesh </a:t>
            </a:r>
            <a:r>
              <a:rPr lang="en-US" dirty="0"/>
              <a:t>aiming to increase the efficacy of the surgical procedure and the short term results was encouraging </a:t>
            </a:r>
            <a:r>
              <a:rPr lang="en-US" dirty="0" smtClean="0"/>
              <a:t>[</a:t>
            </a:r>
            <a:r>
              <a:rPr lang="tr-TR" dirty="0" smtClean="0"/>
              <a:t>3</a:t>
            </a:r>
            <a:r>
              <a:rPr lang="en-US" dirty="0" smtClean="0"/>
              <a:t>].</a:t>
            </a:r>
            <a:endParaRPr lang="tr-TR" dirty="0" smtClean="0"/>
          </a:p>
          <a:p>
            <a:pPr eaLnBrk="1" fontAlgn="auto" hangingPunct="1">
              <a:spcAft>
                <a:spcPts val="0"/>
              </a:spcAft>
              <a:buFont typeface="Arial" pitchFamily="34" charset="0"/>
              <a:buChar char="•"/>
              <a:defRPr/>
            </a:pPr>
            <a:endParaRPr lang="tr-TR" dirty="0" smtClean="0"/>
          </a:p>
          <a:p>
            <a:pPr eaLnBrk="1" fontAlgn="auto" hangingPunct="1">
              <a:spcAft>
                <a:spcPts val="0"/>
              </a:spcAft>
              <a:buFont typeface="Arial" pitchFamily="34" charset="0"/>
              <a:buChar char="•"/>
              <a:defRPr/>
            </a:pPr>
            <a:r>
              <a:rPr lang="tr-TR" dirty="0" err="1" smtClean="0"/>
              <a:t>Herein</a:t>
            </a:r>
            <a:r>
              <a:rPr lang="tr-TR" dirty="0" smtClean="0"/>
              <a:t> </a:t>
            </a:r>
            <a:r>
              <a:rPr lang="en-US" dirty="0" smtClean="0"/>
              <a:t> </a:t>
            </a:r>
            <a:r>
              <a:rPr lang="tr-TR" dirty="0" err="1" smtClean="0"/>
              <a:t>we</a:t>
            </a:r>
            <a:r>
              <a:rPr lang="en-US" dirty="0" smtClean="0"/>
              <a:t> </a:t>
            </a:r>
            <a:r>
              <a:rPr lang="en-US" dirty="0"/>
              <a:t>evaluated the mid term results of this </a:t>
            </a:r>
            <a:r>
              <a:rPr lang="tr-TR" dirty="0" err="1" smtClean="0"/>
              <a:t>modification</a:t>
            </a:r>
            <a:r>
              <a:rPr lang="tr-TR" dirty="0" smtClean="0"/>
              <a:t>.</a:t>
            </a:r>
          </a:p>
          <a:p>
            <a:pPr eaLnBrk="1" fontAlgn="auto" hangingPunct="1">
              <a:spcAft>
                <a:spcPts val="0"/>
              </a:spcAft>
              <a:buFont typeface="Arial" pitchFamily="34" charset="0"/>
              <a:buChar char="•"/>
              <a:defRPr/>
            </a:pPr>
            <a:endParaRPr lang="tr-TR" dirty="0" smtClean="0"/>
          </a:p>
          <a:p>
            <a:pPr eaLnBrk="1" fontAlgn="auto" hangingPunct="1">
              <a:spcAft>
                <a:spcPts val="0"/>
              </a:spcAft>
              <a:buFont typeface="Arial" pitchFamily="34" charset="0"/>
              <a:buChar char="•"/>
              <a:defRPr/>
            </a:pPr>
            <a:endParaRPr lang="tr-TR" dirty="0" smtClean="0"/>
          </a:p>
          <a:p>
            <a:pPr eaLnBrk="1" fontAlgn="auto" hangingPunct="1">
              <a:spcAft>
                <a:spcPts val="0"/>
              </a:spcAft>
              <a:buFont typeface="Arial" pitchFamily="34" charset="0"/>
              <a:buNone/>
              <a:defRPr/>
            </a:pPr>
            <a:r>
              <a:rPr lang="tr-TR" dirty="0" smtClean="0"/>
              <a:t>1-</a:t>
            </a:r>
            <a:r>
              <a:rPr lang="en-US" dirty="0" err="1" smtClean="0"/>
              <a:t>Int</a:t>
            </a:r>
            <a:r>
              <a:rPr lang="en-US" dirty="0" smtClean="0"/>
              <a:t> J  </a:t>
            </a:r>
            <a:r>
              <a:rPr lang="en-US" dirty="0" err="1" smtClean="0"/>
              <a:t>Urol</a:t>
            </a:r>
            <a:r>
              <a:rPr lang="en-US" dirty="0" smtClean="0"/>
              <a:t>  2006;13:132-4. </a:t>
            </a:r>
            <a:r>
              <a:rPr lang="tr-TR" dirty="0" smtClean="0"/>
              <a:t>(Mustafa et al)</a:t>
            </a:r>
            <a:r>
              <a:rPr lang="en-US" dirty="0" smtClean="0"/>
              <a:t> </a:t>
            </a:r>
            <a:endParaRPr lang="tr-TR" dirty="0" smtClean="0"/>
          </a:p>
          <a:p>
            <a:pPr eaLnBrk="1" fontAlgn="auto" hangingPunct="1">
              <a:spcAft>
                <a:spcPts val="0"/>
              </a:spcAft>
              <a:buFont typeface="Arial" pitchFamily="34" charset="0"/>
              <a:buNone/>
              <a:defRPr/>
            </a:pPr>
            <a:r>
              <a:rPr lang="tr-TR" dirty="0" smtClean="0"/>
              <a:t>2-</a:t>
            </a:r>
            <a:r>
              <a:rPr lang="en-US" dirty="0" err="1" smtClean="0"/>
              <a:t>Urol</a:t>
            </a:r>
            <a:r>
              <a:rPr lang="tr-TR" dirty="0" smtClean="0"/>
              <a:t> </a:t>
            </a:r>
            <a:r>
              <a:rPr lang="en-US" dirty="0" smtClean="0"/>
              <a:t> J</a:t>
            </a:r>
            <a:r>
              <a:rPr lang="tr-TR" dirty="0" smtClean="0"/>
              <a:t>.</a:t>
            </a:r>
            <a:r>
              <a:rPr lang="en-US" dirty="0" smtClean="0"/>
              <a:t> 2009; 6(1):35-39</a:t>
            </a:r>
            <a:r>
              <a:rPr lang="tr-TR" dirty="0" smtClean="0"/>
              <a:t>.(Mustafa et al)</a:t>
            </a:r>
          </a:p>
          <a:p>
            <a:pPr eaLnBrk="1" fontAlgn="auto" hangingPunct="1">
              <a:spcAft>
                <a:spcPts val="0"/>
              </a:spcAft>
              <a:buFont typeface="Arial" pitchFamily="34" charset="0"/>
              <a:buNone/>
              <a:defRPr/>
            </a:pPr>
            <a:r>
              <a:rPr lang="tr-TR" dirty="0" smtClean="0"/>
              <a:t>3-</a:t>
            </a:r>
            <a:r>
              <a:rPr lang="en-US" dirty="0" smtClean="0"/>
              <a:t>Saudi Med J 2009;30:234-7.</a:t>
            </a:r>
            <a:r>
              <a:rPr lang="tr-TR" dirty="0" smtClean="0"/>
              <a:t>(Mustafa et al)</a:t>
            </a:r>
            <a:r>
              <a:rPr lang="en-US" dirty="0" smtClean="0"/>
              <a:t> </a:t>
            </a:r>
            <a:endParaRPr lang="tr-TR" dirty="0" smtClean="0"/>
          </a:p>
          <a:p>
            <a:pPr eaLnBrk="1" fontAlgn="auto" hangingPunct="1">
              <a:spcAft>
                <a:spcPts val="0"/>
              </a:spcAft>
              <a:buFont typeface="Arial" pitchFamily="34" charset="0"/>
              <a:buChar char="•"/>
              <a:defRPr/>
            </a:pPr>
            <a:endParaRPr lang="tr-TR"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1 Başlık"/>
          <p:cNvSpPr>
            <a:spLocks noGrp="1"/>
          </p:cNvSpPr>
          <p:nvPr>
            <p:ph type="title"/>
          </p:nvPr>
        </p:nvSpPr>
        <p:spPr/>
        <p:txBody>
          <a:bodyPr/>
          <a:lstStyle/>
          <a:p>
            <a:pPr eaLnBrk="1" hangingPunct="1"/>
            <a:r>
              <a:rPr lang="tr-TR" smtClean="0"/>
              <a:t>Advantages </a:t>
            </a:r>
          </a:p>
        </p:txBody>
      </p:sp>
      <p:sp>
        <p:nvSpPr>
          <p:cNvPr id="3" name="2 İçerik Yer Tutucusu"/>
          <p:cNvSpPr>
            <a:spLocks noGrp="1"/>
          </p:cNvSpPr>
          <p:nvPr>
            <p:ph idx="1"/>
          </p:nvPr>
        </p:nvSpPr>
        <p:spPr/>
        <p:txBody>
          <a:bodyPr rtlCol="0">
            <a:normAutofit fontScale="77500" lnSpcReduction="20000"/>
          </a:bodyPr>
          <a:lstStyle/>
          <a:p>
            <a:pPr eaLnBrk="1" fontAlgn="auto" hangingPunct="1">
              <a:spcAft>
                <a:spcPts val="0"/>
              </a:spcAft>
              <a:buFont typeface="Arial" pitchFamily="34" charset="0"/>
              <a:buChar char="•"/>
              <a:defRPr/>
            </a:pPr>
            <a:r>
              <a:rPr lang="en-US" dirty="0"/>
              <a:t>Our technique give the chance </a:t>
            </a:r>
            <a:r>
              <a:rPr lang="en-US" dirty="0">
                <a:solidFill>
                  <a:srgbClr val="FF0000"/>
                </a:solidFill>
              </a:rPr>
              <a:t>to correct the </a:t>
            </a:r>
            <a:r>
              <a:rPr lang="en-US" dirty="0" err="1">
                <a:solidFill>
                  <a:srgbClr val="FF0000"/>
                </a:solidFill>
              </a:rPr>
              <a:t>cystocele</a:t>
            </a:r>
            <a:r>
              <a:rPr lang="en-US" dirty="0">
                <a:solidFill>
                  <a:srgbClr val="FF0000"/>
                </a:solidFill>
              </a:rPr>
              <a:t> </a:t>
            </a:r>
            <a:r>
              <a:rPr lang="en-US" dirty="0"/>
              <a:t>during  the </a:t>
            </a:r>
            <a:r>
              <a:rPr lang="en-US" dirty="0" smtClean="0"/>
              <a:t>surgery</a:t>
            </a:r>
            <a:r>
              <a:rPr lang="tr-TR" dirty="0" smtClean="0"/>
              <a:t>;</a:t>
            </a:r>
          </a:p>
          <a:p>
            <a:pPr eaLnBrk="1" fontAlgn="auto" hangingPunct="1">
              <a:spcAft>
                <a:spcPts val="0"/>
              </a:spcAft>
              <a:buFont typeface="Arial" pitchFamily="34" charset="0"/>
              <a:buNone/>
              <a:defRPr/>
            </a:pPr>
            <a:endParaRPr lang="tr-TR" dirty="0" smtClean="0"/>
          </a:p>
          <a:p>
            <a:pPr eaLnBrk="1" fontAlgn="auto" hangingPunct="1">
              <a:spcAft>
                <a:spcPts val="0"/>
              </a:spcAft>
              <a:buFont typeface="Arial" pitchFamily="34" charset="0"/>
              <a:buNone/>
              <a:defRPr/>
            </a:pPr>
            <a:r>
              <a:rPr lang="tr-TR" dirty="0" smtClean="0"/>
              <a:t> 	 -</a:t>
            </a:r>
            <a:r>
              <a:rPr lang="en-US" dirty="0" err="1" smtClean="0">
                <a:solidFill>
                  <a:srgbClr val="FF0000"/>
                </a:solidFill>
              </a:rPr>
              <a:t>Cystocele</a:t>
            </a:r>
            <a:r>
              <a:rPr lang="en-US" dirty="0">
                <a:solidFill>
                  <a:srgbClr val="FF0000"/>
                </a:solidFill>
              </a:rPr>
              <a:t>, obesity and co-morbid </a:t>
            </a:r>
            <a:r>
              <a:rPr lang="en-US" dirty="0"/>
              <a:t>diseases are </a:t>
            </a:r>
            <a:r>
              <a:rPr lang="tr-TR" dirty="0" smtClean="0"/>
              <a:t>  </a:t>
            </a:r>
          </a:p>
          <a:p>
            <a:pPr eaLnBrk="1" fontAlgn="auto" hangingPunct="1">
              <a:spcAft>
                <a:spcPts val="0"/>
              </a:spcAft>
              <a:buFont typeface="Arial" pitchFamily="34" charset="0"/>
              <a:buNone/>
              <a:defRPr/>
            </a:pPr>
            <a:r>
              <a:rPr lang="tr-TR" dirty="0" smtClean="0"/>
              <a:t>        </a:t>
            </a:r>
            <a:r>
              <a:rPr lang="en-US" dirty="0" smtClean="0"/>
              <a:t>among </a:t>
            </a:r>
            <a:r>
              <a:rPr lang="en-US" dirty="0"/>
              <a:t>the factors (</a:t>
            </a:r>
            <a:r>
              <a:rPr lang="en-US" dirty="0" err="1"/>
              <a:t>e.g</a:t>
            </a:r>
            <a:r>
              <a:rPr lang="en-US" dirty="0"/>
              <a:t> . high BMI, urge incontinence, </a:t>
            </a:r>
            <a:r>
              <a:rPr lang="tr-TR" dirty="0" smtClean="0"/>
              <a:t>  </a:t>
            </a:r>
          </a:p>
          <a:p>
            <a:pPr eaLnBrk="1" fontAlgn="auto" hangingPunct="1">
              <a:spcAft>
                <a:spcPts val="0"/>
              </a:spcAft>
              <a:buFont typeface="Arial" pitchFamily="34" charset="0"/>
              <a:buNone/>
              <a:defRPr/>
            </a:pPr>
            <a:r>
              <a:rPr lang="tr-TR" dirty="0" smtClean="0"/>
              <a:t>        </a:t>
            </a:r>
            <a:r>
              <a:rPr lang="en-US" dirty="0" smtClean="0"/>
              <a:t>low </a:t>
            </a:r>
            <a:r>
              <a:rPr lang="en-US" dirty="0" err="1"/>
              <a:t>leake</a:t>
            </a:r>
            <a:r>
              <a:rPr lang="en-US" dirty="0"/>
              <a:t> point pressure, high grade incontinence, </a:t>
            </a:r>
            <a:r>
              <a:rPr lang="tr-TR" dirty="0" smtClean="0"/>
              <a:t> </a:t>
            </a:r>
          </a:p>
          <a:p>
            <a:pPr eaLnBrk="1" fontAlgn="auto" hangingPunct="1">
              <a:spcAft>
                <a:spcPts val="0"/>
              </a:spcAft>
              <a:buFont typeface="Arial" pitchFamily="34" charset="0"/>
              <a:buNone/>
              <a:defRPr/>
            </a:pPr>
            <a:r>
              <a:rPr lang="tr-TR" dirty="0" smtClean="0"/>
              <a:t>        </a:t>
            </a:r>
            <a:r>
              <a:rPr lang="en-US" dirty="0" smtClean="0"/>
              <a:t>severe </a:t>
            </a:r>
            <a:r>
              <a:rPr lang="en-US" dirty="0"/>
              <a:t>grade of </a:t>
            </a:r>
            <a:r>
              <a:rPr lang="en-US" dirty="0" err="1"/>
              <a:t>cystocele</a:t>
            </a:r>
            <a:r>
              <a:rPr lang="en-US" dirty="0"/>
              <a:t>) that may </a:t>
            </a:r>
            <a:r>
              <a:rPr lang="en-US" dirty="0">
                <a:solidFill>
                  <a:srgbClr val="FF0000"/>
                </a:solidFill>
              </a:rPr>
              <a:t>have a negative </a:t>
            </a:r>
            <a:endParaRPr lang="tr-TR" dirty="0" smtClean="0">
              <a:solidFill>
                <a:srgbClr val="FF0000"/>
              </a:solidFill>
            </a:endParaRPr>
          </a:p>
          <a:p>
            <a:pPr eaLnBrk="1" fontAlgn="auto" hangingPunct="1">
              <a:spcAft>
                <a:spcPts val="0"/>
              </a:spcAft>
              <a:buFont typeface="Arial" pitchFamily="34" charset="0"/>
              <a:buNone/>
              <a:defRPr/>
            </a:pPr>
            <a:r>
              <a:rPr lang="tr-TR" dirty="0" smtClean="0">
                <a:solidFill>
                  <a:srgbClr val="FF0000"/>
                </a:solidFill>
              </a:rPr>
              <a:t>        </a:t>
            </a:r>
            <a:r>
              <a:rPr lang="en-US" dirty="0" smtClean="0">
                <a:solidFill>
                  <a:srgbClr val="FF0000"/>
                </a:solidFill>
              </a:rPr>
              <a:t>impact </a:t>
            </a:r>
            <a:r>
              <a:rPr lang="en-US" dirty="0">
                <a:solidFill>
                  <a:srgbClr val="FF0000"/>
                </a:solidFill>
              </a:rPr>
              <a:t>on cure rate after anti-incontinence surgery  </a:t>
            </a:r>
            <a:r>
              <a:rPr lang="en-US" dirty="0"/>
              <a:t>[</a:t>
            </a:r>
            <a:r>
              <a:rPr lang="en-US" dirty="0" smtClean="0"/>
              <a:t>1</a:t>
            </a:r>
            <a:r>
              <a:rPr lang="tr-TR" dirty="0" smtClean="0"/>
              <a:t>,2</a:t>
            </a:r>
            <a:r>
              <a:rPr lang="en-US" dirty="0" smtClean="0"/>
              <a:t>].</a:t>
            </a:r>
            <a:endParaRPr lang="tr-TR" dirty="0" smtClean="0"/>
          </a:p>
          <a:p>
            <a:pPr eaLnBrk="1" fontAlgn="auto" hangingPunct="1">
              <a:spcAft>
                <a:spcPts val="0"/>
              </a:spcAft>
              <a:buFont typeface="Arial" pitchFamily="34" charset="0"/>
              <a:buChar char="•"/>
              <a:defRPr/>
            </a:pPr>
            <a:endParaRPr lang="tr-TR" dirty="0" smtClean="0"/>
          </a:p>
          <a:p>
            <a:pPr eaLnBrk="1" fontAlgn="auto" hangingPunct="1">
              <a:spcAft>
                <a:spcPts val="0"/>
              </a:spcAft>
              <a:buFont typeface="Arial" pitchFamily="34" charset="0"/>
              <a:buChar char="•"/>
              <a:defRPr/>
            </a:pPr>
            <a:r>
              <a:rPr lang="tr-TR" dirty="0" smtClean="0"/>
              <a:t>1-</a:t>
            </a:r>
            <a:r>
              <a:rPr lang="en-US" dirty="0" smtClean="0"/>
              <a:t> </a:t>
            </a:r>
            <a:r>
              <a:rPr lang="en-US" dirty="0" err="1" smtClean="0"/>
              <a:t>Eur</a:t>
            </a:r>
            <a:r>
              <a:rPr lang="en-US" dirty="0" smtClean="0"/>
              <a:t> </a:t>
            </a:r>
            <a:r>
              <a:rPr lang="en-US" dirty="0" err="1" smtClean="0"/>
              <a:t>Urol</a:t>
            </a:r>
            <a:r>
              <a:rPr lang="en-US" dirty="0" smtClean="0"/>
              <a:t>  2006;50:333-8.</a:t>
            </a:r>
            <a:r>
              <a:rPr lang="tr-TR" dirty="0" smtClean="0"/>
              <a:t> </a:t>
            </a:r>
            <a:r>
              <a:rPr lang="tr-TR" dirty="0" err="1" smtClean="0"/>
              <a:t>Doo</a:t>
            </a:r>
            <a:r>
              <a:rPr lang="tr-TR" dirty="0" smtClean="0"/>
              <a:t> et al</a:t>
            </a:r>
          </a:p>
          <a:p>
            <a:pPr eaLnBrk="1" fontAlgn="auto" hangingPunct="1">
              <a:spcAft>
                <a:spcPts val="0"/>
              </a:spcAft>
              <a:buFont typeface="Arial" pitchFamily="34" charset="0"/>
              <a:buChar char="•"/>
              <a:defRPr/>
            </a:pPr>
            <a:r>
              <a:rPr lang="tr-TR" dirty="0" smtClean="0"/>
              <a:t>2-</a:t>
            </a:r>
            <a:r>
              <a:rPr lang="en-US" dirty="0" smtClean="0"/>
              <a:t>J </a:t>
            </a:r>
            <a:r>
              <a:rPr lang="en-US" dirty="0" err="1" smtClean="0"/>
              <a:t>Urol</a:t>
            </a:r>
            <a:r>
              <a:rPr lang="en-US" dirty="0" smtClean="0"/>
              <a:t> 2007;178:985-9. </a:t>
            </a:r>
            <a:r>
              <a:rPr lang="tr-TR" dirty="0" err="1" smtClean="0"/>
              <a:t>Paick</a:t>
            </a:r>
            <a:r>
              <a:rPr lang="tr-TR" dirty="0" smtClean="0"/>
              <a:t> et al</a:t>
            </a:r>
          </a:p>
          <a:p>
            <a:pPr eaLnBrk="1" fontAlgn="auto" hangingPunct="1">
              <a:spcAft>
                <a:spcPts val="0"/>
              </a:spcAft>
              <a:buFont typeface="Arial" pitchFamily="34" charset="0"/>
              <a:buChar char="•"/>
              <a:defRPr/>
            </a:pPr>
            <a:endParaRPr lang="tr-T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FF0000"/>
                </a:solidFill>
              </a:rPr>
              <a:t/>
            </a:r>
            <a:br>
              <a:rPr lang="tr-TR" dirty="0" smtClean="0">
                <a:solidFill>
                  <a:srgbClr val="FF0000"/>
                </a:solidFill>
              </a:rPr>
            </a:br>
            <a:r>
              <a:rPr lang="tr-TR" dirty="0" smtClean="0">
                <a:solidFill>
                  <a:srgbClr val="FF0000"/>
                </a:solidFill>
              </a:rPr>
              <a:t/>
            </a:r>
            <a:br>
              <a:rPr lang="tr-TR" dirty="0" smtClean="0">
                <a:solidFill>
                  <a:srgbClr val="FF0000"/>
                </a:solidFill>
              </a:rPr>
            </a:br>
            <a:r>
              <a:rPr lang="tr-TR" sz="4900" dirty="0" err="1" smtClean="0">
                <a:solidFill>
                  <a:srgbClr val="FF0000"/>
                </a:solidFill>
              </a:rPr>
              <a:t>Voiding</a:t>
            </a:r>
            <a:r>
              <a:rPr lang="tr-TR" sz="4900" dirty="0" smtClean="0">
                <a:solidFill>
                  <a:srgbClr val="FF0000"/>
                </a:solidFill>
              </a:rPr>
              <a:t> </a:t>
            </a:r>
            <a:r>
              <a:rPr lang="tr-TR" sz="4900" dirty="0" err="1" smtClean="0">
                <a:solidFill>
                  <a:srgbClr val="FF0000"/>
                </a:solidFill>
              </a:rPr>
              <a:t>Dysfunction</a:t>
            </a:r>
            <a:r>
              <a:rPr lang="tr-TR" sz="4900" dirty="0" smtClean="0">
                <a:solidFill>
                  <a:srgbClr val="FF0000"/>
                </a:solidFill>
              </a:rPr>
              <a:t/>
            </a:r>
            <a:br>
              <a:rPr lang="tr-TR" sz="4900" dirty="0" smtClean="0">
                <a:solidFill>
                  <a:srgbClr val="FF0000"/>
                </a:solidFill>
              </a:rPr>
            </a:br>
            <a:r>
              <a:rPr lang="tr-TR" sz="4900" dirty="0" smtClean="0">
                <a:solidFill>
                  <a:srgbClr val="FF0000"/>
                </a:solidFill>
              </a:rPr>
              <a:t>&amp;</a:t>
            </a:r>
            <a:br>
              <a:rPr lang="tr-TR" sz="4900" dirty="0" smtClean="0">
                <a:solidFill>
                  <a:srgbClr val="FF0000"/>
                </a:solidFill>
              </a:rPr>
            </a:br>
            <a:r>
              <a:rPr lang="tr-TR" sz="4900" dirty="0" err="1" smtClean="0">
                <a:solidFill>
                  <a:srgbClr val="FF0000"/>
                </a:solidFill>
              </a:rPr>
              <a:t>In</a:t>
            </a:r>
            <a:r>
              <a:rPr lang="tr-TR" sz="4900" dirty="0" smtClean="0">
                <a:solidFill>
                  <a:srgbClr val="FF0000"/>
                </a:solidFill>
              </a:rPr>
              <a:t> </a:t>
            </a:r>
            <a:r>
              <a:rPr lang="tr-TR" sz="4900" dirty="0" err="1" smtClean="0">
                <a:solidFill>
                  <a:srgbClr val="FF0000"/>
                </a:solidFill>
              </a:rPr>
              <a:t>continence</a:t>
            </a:r>
            <a:r>
              <a:rPr lang="tr-TR" sz="4900" dirty="0" smtClean="0">
                <a:solidFill>
                  <a:srgbClr val="FF0000"/>
                </a:solidFill>
              </a:rPr>
              <a:t> </a:t>
            </a:r>
            <a:r>
              <a:rPr lang="ar-SA" sz="4900" dirty="0" smtClean="0"/>
              <a:t/>
            </a:r>
            <a:br>
              <a:rPr lang="ar-SA" sz="4900" dirty="0" smtClean="0"/>
            </a:br>
            <a:endParaRPr lang="en-US" sz="4900" dirty="0"/>
          </a:p>
        </p:txBody>
      </p:sp>
      <p:sp>
        <p:nvSpPr>
          <p:cNvPr id="3" name="2 İçerik Yer Tutucusu"/>
          <p:cNvSpPr>
            <a:spLocks noGrp="1"/>
          </p:cNvSpPr>
          <p:nvPr>
            <p:ph idx="1"/>
          </p:nvPr>
        </p:nvSpPr>
        <p:spPr/>
        <p:txBody>
          <a:bodyPr>
            <a:normAutofit fontScale="92500" lnSpcReduction="10000"/>
          </a:bodyPr>
          <a:lstStyle/>
          <a:p>
            <a:endParaRPr lang="tr-TR" dirty="0" smtClean="0"/>
          </a:p>
          <a:p>
            <a:pPr algn="ctr">
              <a:buNone/>
            </a:pPr>
            <a:endParaRPr lang="tr-TR" sz="2200" dirty="0" smtClean="0"/>
          </a:p>
          <a:p>
            <a:pPr algn="ctr">
              <a:buNone/>
            </a:pPr>
            <a:endParaRPr lang="tr-TR" sz="2200" dirty="0" smtClean="0"/>
          </a:p>
          <a:p>
            <a:pPr algn="ctr">
              <a:buNone/>
            </a:pPr>
            <a:endParaRPr lang="tr-TR" sz="2200" dirty="0" smtClean="0"/>
          </a:p>
          <a:p>
            <a:pPr algn="ctr">
              <a:buNone/>
            </a:pPr>
            <a:r>
              <a:rPr lang="tr-TR" sz="2200" dirty="0" smtClean="0"/>
              <a:t> </a:t>
            </a:r>
            <a:r>
              <a:rPr lang="tr-TR" sz="2200" dirty="0" err="1" smtClean="0"/>
              <a:t>Mahmoud</a:t>
            </a:r>
            <a:r>
              <a:rPr lang="tr-TR" sz="2200" dirty="0" smtClean="0"/>
              <a:t> Mustafa M.D,</a:t>
            </a:r>
            <a:r>
              <a:rPr lang="tr-TR" sz="2200" dirty="0" err="1" smtClean="0"/>
              <a:t>Ph</a:t>
            </a:r>
            <a:r>
              <a:rPr lang="tr-TR" sz="2200" dirty="0" smtClean="0"/>
              <a:t>,D</a:t>
            </a:r>
          </a:p>
          <a:p>
            <a:pPr algn="ctr">
              <a:buNone/>
            </a:pPr>
            <a:r>
              <a:rPr lang="tr-TR" sz="2200" dirty="0" smtClean="0"/>
              <a:t> </a:t>
            </a:r>
            <a:r>
              <a:rPr lang="tr-TR" sz="2200" dirty="0" err="1" smtClean="0"/>
              <a:t>Associate</a:t>
            </a:r>
            <a:r>
              <a:rPr lang="tr-TR" sz="2200" dirty="0" smtClean="0"/>
              <a:t> </a:t>
            </a:r>
            <a:r>
              <a:rPr lang="tr-TR" sz="2200" dirty="0" err="1" smtClean="0"/>
              <a:t>professor</a:t>
            </a:r>
            <a:endParaRPr lang="tr-TR" sz="2200" dirty="0" smtClean="0"/>
          </a:p>
          <a:p>
            <a:pPr algn="ctr">
              <a:buNone/>
            </a:pPr>
            <a:r>
              <a:rPr lang="tr-TR" sz="2200" dirty="0" smtClean="0"/>
              <a:t> </a:t>
            </a:r>
            <a:r>
              <a:rPr lang="tr-TR" sz="2200" dirty="0" err="1" smtClean="0"/>
              <a:t>Urology</a:t>
            </a:r>
            <a:r>
              <a:rPr lang="tr-TR" sz="2200" dirty="0" smtClean="0"/>
              <a:t> </a:t>
            </a:r>
            <a:r>
              <a:rPr lang="tr-TR" sz="2200" dirty="0" err="1" smtClean="0"/>
              <a:t>Department</a:t>
            </a:r>
            <a:endParaRPr lang="tr-TR" sz="2200" dirty="0" smtClean="0"/>
          </a:p>
          <a:p>
            <a:pPr algn="ctr">
              <a:buNone/>
            </a:pPr>
            <a:r>
              <a:rPr lang="tr-TR" sz="2200" dirty="0" smtClean="0"/>
              <a:t>  </a:t>
            </a:r>
            <a:r>
              <a:rPr lang="tr-TR" sz="2200" dirty="0" err="1" smtClean="0"/>
              <a:t>School</a:t>
            </a:r>
            <a:r>
              <a:rPr lang="tr-TR" sz="2200" dirty="0" smtClean="0"/>
              <a:t> of </a:t>
            </a:r>
            <a:r>
              <a:rPr lang="tr-TR" sz="2200" dirty="0" err="1" smtClean="0"/>
              <a:t>Medicine</a:t>
            </a:r>
            <a:r>
              <a:rPr lang="ar-SA" sz="2200" dirty="0" smtClean="0"/>
              <a:t> </a:t>
            </a:r>
            <a:r>
              <a:rPr lang="tr-TR" sz="2200" dirty="0" smtClean="0"/>
              <a:t> </a:t>
            </a:r>
            <a:r>
              <a:rPr lang="tr-TR" sz="2200" dirty="0" err="1" smtClean="0"/>
              <a:t>and</a:t>
            </a:r>
            <a:r>
              <a:rPr lang="tr-TR" sz="2200" dirty="0" smtClean="0"/>
              <a:t> </a:t>
            </a:r>
            <a:r>
              <a:rPr lang="tr-TR" sz="2200" dirty="0" err="1" smtClean="0"/>
              <a:t>Health</a:t>
            </a:r>
            <a:r>
              <a:rPr lang="tr-TR" sz="2200" dirty="0" smtClean="0"/>
              <a:t> </a:t>
            </a:r>
            <a:r>
              <a:rPr lang="tr-TR" sz="2200" dirty="0" err="1" smtClean="0"/>
              <a:t>Science</a:t>
            </a:r>
            <a:endParaRPr lang="tr-TR" sz="2200" dirty="0" smtClean="0"/>
          </a:p>
          <a:p>
            <a:pPr algn="ctr">
              <a:buNone/>
            </a:pPr>
            <a:r>
              <a:rPr lang="tr-TR" sz="2200" dirty="0" smtClean="0"/>
              <a:t>  </a:t>
            </a:r>
            <a:r>
              <a:rPr lang="tr-TR" sz="2200" dirty="0" err="1" smtClean="0"/>
              <a:t>Najah</a:t>
            </a:r>
            <a:r>
              <a:rPr lang="tr-TR" sz="2200" dirty="0" smtClean="0"/>
              <a:t>-</a:t>
            </a:r>
            <a:r>
              <a:rPr lang="tr-TR" sz="2200" dirty="0" err="1" smtClean="0"/>
              <a:t>University</a:t>
            </a:r>
            <a:r>
              <a:rPr lang="tr-TR" sz="2200" dirty="0" smtClean="0"/>
              <a:t>-</a:t>
            </a:r>
            <a:r>
              <a:rPr lang="tr-TR" sz="2200" dirty="0" err="1" smtClean="0"/>
              <a:t>Nablus</a:t>
            </a:r>
            <a:r>
              <a:rPr lang="tr-TR" sz="2200" dirty="0" smtClean="0"/>
              <a:t>-</a:t>
            </a:r>
            <a:r>
              <a:rPr lang="tr-TR" sz="2200" dirty="0" err="1" smtClean="0"/>
              <a:t>Palestine</a:t>
            </a:r>
            <a:endParaRPr lang="tr-TR" sz="2200" dirty="0" smtClean="0"/>
          </a:p>
          <a:p>
            <a:pPr algn="ctr">
              <a:buNone/>
            </a:pPr>
            <a:r>
              <a:rPr lang="tr-TR" sz="2200" dirty="0" smtClean="0"/>
              <a:t> </a:t>
            </a:r>
            <a:r>
              <a:rPr lang="tr-TR" sz="2200" dirty="0" err="1" smtClean="0"/>
              <a:t>Visiting</a:t>
            </a:r>
            <a:r>
              <a:rPr lang="tr-TR" sz="2200" dirty="0" smtClean="0"/>
              <a:t> </a:t>
            </a:r>
            <a:r>
              <a:rPr lang="tr-TR" sz="2200" dirty="0" err="1" smtClean="0"/>
              <a:t>Scientist</a:t>
            </a:r>
            <a:endParaRPr lang="tr-TR" sz="2200" dirty="0" smtClean="0"/>
          </a:p>
          <a:p>
            <a:pPr algn="ctr">
              <a:buNone/>
            </a:pPr>
            <a:r>
              <a:rPr lang="tr-TR" sz="2200" dirty="0" smtClean="0"/>
              <a:t>  MD </a:t>
            </a:r>
            <a:r>
              <a:rPr lang="tr-TR" sz="2200" dirty="0" err="1" smtClean="0"/>
              <a:t>Anderson</a:t>
            </a:r>
            <a:r>
              <a:rPr lang="tr-TR" sz="2200" dirty="0" smtClean="0"/>
              <a:t> </a:t>
            </a:r>
            <a:r>
              <a:rPr lang="tr-TR" sz="2200" dirty="0" err="1" smtClean="0"/>
              <a:t>Cancer</a:t>
            </a:r>
            <a:r>
              <a:rPr lang="tr-TR" sz="2200" dirty="0" smtClean="0"/>
              <a:t> </a:t>
            </a:r>
            <a:r>
              <a:rPr lang="tr-TR" sz="2200" dirty="0" err="1" smtClean="0"/>
              <a:t>Center</a:t>
            </a:r>
            <a:r>
              <a:rPr lang="tr-TR" sz="2200" dirty="0" smtClean="0"/>
              <a:t>,</a:t>
            </a:r>
            <a:r>
              <a:rPr lang="tr-TR" sz="2200" dirty="0" err="1" smtClean="0"/>
              <a:t>University</a:t>
            </a:r>
            <a:r>
              <a:rPr lang="tr-TR" sz="2200" dirty="0" smtClean="0"/>
              <a:t> of </a:t>
            </a:r>
            <a:r>
              <a:rPr lang="tr-TR" sz="2200" dirty="0" err="1" smtClean="0"/>
              <a:t>Texas</a:t>
            </a:r>
            <a:endParaRPr lang="tr-TR" sz="2200" dirty="0" smtClean="0"/>
          </a:p>
          <a:p>
            <a:pPr algn="ctr">
              <a:buNone/>
            </a:pPr>
            <a:r>
              <a:rPr lang="tr-TR" sz="2200" dirty="0" smtClean="0"/>
              <a:t> Houston-</a:t>
            </a:r>
            <a:r>
              <a:rPr lang="tr-TR" sz="2200" dirty="0" err="1" smtClean="0"/>
              <a:t>Texas</a:t>
            </a:r>
            <a:r>
              <a:rPr lang="tr-TR" sz="2200" dirty="0" smtClean="0"/>
              <a:t>,USA</a:t>
            </a:r>
          </a:p>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rtlCol="0">
            <a:normAutofit fontScale="90000"/>
          </a:bodyPr>
          <a:lstStyle/>
          <a:p>
            <a:pPr eaLnBrk="1" fontAlgn="auto" hangingPunct="1">
              <a:spcAft>
                <a:spcPts val="0"/>
              </a:spcAft>
              <a:defRPr/>
            </a:pPr>
            <a:r>
              <a:rPr lang="tr-TR" dirty="0" err="1" smtClean="0"/>
              <a:t>Why</a:t>
            </a:r>
            <a:r>
              <a:rPr lang="tr-TR" dirty="0" smtClean="0"/>
              <a:t> </a:t>
            </a:r>
            <a:r>
              <a:rPr lang="tr-TR" dirty="0" err="1" smtClean="0"/>
              <a:t>long</a:t>
            </a:r>
            <a:r>
              <a:rPr lang="tr-TR" dirty="0" smtClean="0"/>
              <a:t> </a:t>
            </a:r>
            <a:r>
              <a:rPr lang="tr-TR" dirty="0" err="1" smtClean="0"/>
              <a:t>term</a:t>
            </a:r>
            <a:r>
              <a:rPr lang="tr-TR" dirty="0" smtClean="0"/>
              <a:t> </a:t>
            </a:r>
            <a:r>
              <a:rPr lang="tr-TR" dirty="0" err="1" smtClean="0"/>
              <a:t>success</a:t>
            </a:r>
            <a:r>
              <a:rPr lang="tr-TR" dirty="0" smtClean="0"/>
              <a:t> is </a:t>
            </a:r>
            <a:r>
              <a:rPr lang="tr-TR" dirty="0" err="1" smtClean="0"/>
              <a:t>expected</a:t>
            </a:r>
            <a:r>
              <a:rPr lang="tr-TR" dirty="0" smtClean="0"/>
              <a:t>?</a:t>
            </a:r>
            <a:endParaRPr lang="tr-TR" dirty="0"/>
          </a:p>
        </p:txBody>
      </p:sp>
      <p:sp>
        <p:nvSpPr>
          <p:cNvPr id="41987" name="2 İçerik Yer Tutucusu"/>
          <p:cNvSpPr>
            <a:spLocks noGrp="1"/>
          </p:cNvSpPr>
          <p:nvPr>
            <p:ph idx="1"/>
          </p:nvPr>
        </p:nvSpPr>
        <p:spPr/>
        <p:txBody>
          <a:bodyPr/>
          <a:lstStyle/>
          <a:p>
            <a:pPr eaLnBrk="1" hangingPunct="1"/>
            <a:r>
              <a:rPr lang="tr-TR" smtClean="0">
                <a:solidFill>
                  <a:srgbClr val="FF0000"/>
                </a:solidFill>
              </a:rPr>
              <a:t>R</a:t>
            </a:r>
            <a:r>
              <a:rPr lang="en-US" smtClean="0">
                <a:solidFill>
                  <a:srgbClr val="FF0000"/>
                </a:solidFill>
              </a:rPr>
              <a:t>elaxation of </a:t>
            </a:r>
            <a:r>
              <a:rPr lang="tr-TR" smtClean="0">
                <a:solidFill>
                  <a:srgbClr val="FF0000"/>
                </a:solidFill>
              </a:rPr>
              <a:t>the Mesh and </a:t>
            </a:r>
            <a:r>
              <a:rPr lang="en-US" smtClean="0">
                <a:solidFill>
                  <a:srgbClr val="FF0000"/>
                </a:solidFill>
              </a:rPr>
              <a:t>suspension sutures</a:t>
            </a:r>
            <a:r>
              <a:rPr lang="en-US" smtClean="0"/>
              <a:t>  are less likely to occur</a:t>
            </a:r>
            <a:r>
              <a:rPr lang="tr-TR" smtClean="0"/>
              <a:t>.</a:t>
            </a:r>
          </a:p>
          <a:p>
            <a:pPr eaLnBrk="1" hangingPunct="1"/>
            <a:endParaRPr lang="tr-TR" smtClean="0"/>
          </a:p>
          <a:p>
            <a:pPr eaLnBrk="1" hangingPunct="1"/>
            <a:r>
              <a:rPr lang="tr-TR" smtClean="0">
                <a:solidFill>
                  <a:srgbClr val="FF0000"/>
                </a:solidFill>
              </a:rPr>
              <a:t>D</a:t>
            </a:r>
            <a:r>
              <a:rPr lang="en-US" smtClean="0">
                <a:solidFill>
                  <a:srgbClr val="FF0000"/>
                </a:solidFill>
              </a:rPr>
              <a:t>islocation </a:t>
            </a:r>
            <a:r>
              <a:rPr lang="tr-TR" smtClean="0">
                <a:solidFill>
                  <a:srgbClr val="FF0000"/>
                </a:solidFill>
              </a:rPr>
              <a:t> of the emsh </a:t>
            </a:r>
            <a:r>
              <a:rPr lang="en-US" smtClean="0"/>
              <a:t>is not expected because the mesh is fixed with the in-situ sling thus no</a:t>
            </a:r>
            <a:r>
              <a:rPr lang="tr-TR" smtClean="0"/>
              <a:t> </a:t>
            </a:r>
            <a:r>
              <a:rPr lang="en-US" smtClean="0"/>
              <a:t>displacement</a:t>
            </a:r>
            <a:r>
              <a:rPr lang="tr-TR" smtClean="0"/>
              <a:t> </a:t>
            </a:r>
            <a:r>
              <a:rPr lang="en-US" smtClean="0"/>
              <a:t> </a:t>
            </a:r>
            <a:r>
              <a:rPr lang="tr-TR" smtClean="0"/>
              <a:t> occur. </a:t>
            </a:r>
          </a:p>
          <a:p>
            <a:pPr eaLnBrk="1" hangingPunct="1">
              <a:buFont typeface="Arial" charset="0"/>
              <a:buNone/>
            </a:pPr>
            <a:endParaRPr lang="tr-TR" smtClean="0"/>
          </a:p>
          <a:p>
            <a:pPr eaLnBrk="1" hangingPunct="1"/>
            <a:endParaRPr lang="tr-TR"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smtClean="0"/>
              <a:t>Classification</a:t>
            </a:r>
            <a:r>
              <a:rPr lang="tr-TR" dirty="0" smtClean="0"/>
              <a:t> of </a:t>
            </a:r>
            <a:r>
              <a:rPr lang="tr-TR" dirty="0" err="1" smtClean="0"/>
              <a:t>Enuresis</a:t>
            </a:r>
            <a:r>
              <a:rPr lang="tr-TR" dirty="0" smtClean="0"/>
              <a:t/>
            </a:r>
            <a:br>
              <a:rPr lang="tr-TR" dirty="0" smtClean="0"/>
            </a:br>
            <a:r>
              <a:rPr lang="ar-SA" dirty="0" smtClean="0"/>
              <a:t> انواع تهريب البول عند الاطفال</a:t>
            </a:r>
            <a:endParaRPr lang="en-US" dirty="0"/>
          </a:p>
        </p:txBody>
      </p:sp>
      <p:sp>
        <p:nvSpPr>
          <p:cNvPr id="3" name="2 İçerik Yer Tutucusu"/>
          <p:cNvSpPr>
            <a:spLocks noGrp="1"/>
          </p:cNvSpPr>
          <p:nvPr>
            <p:ph idx="1"/>
          </p:nvPr>
        </p:nvSpPr>
        <p:spPr/>
        <p:txBody>
          <a:bodyPr>
            <a:normAutofit fontScale="92500" lnSpcReduction="20000"/>
          </a:bodyPr>
          <a:lstStyle/>
          <a:p>
            <a:r>
              <a:rPr lang="ar-SA" dirty="0" smtClean="0">
                <a:solidFill>
                  <a:srgbClr val="FF0000"/>
                </a:solidFill>
              </a:rPr>
              <a:t>التهريب الأحادي</a:t>
            </a:r>
            <a:r>
              <a:rPr lang="ar-SA" dirty="0" smtClean="0"/>
              <a:t>:                      فقط في اليل</a:t>
            </a:r>
          </a:p>
          <a:p>
            <a:r>
              <a:rPr lang="ar-SA" dirty="0" smtClean="0">
                <a:solidFill>
                  <a:srgbClr val="FF0000"/>
                </a:solidFill>
              </a:rPr>
              <a:t>التهريب الثناءي</a:t>
            </a:r>
            <a:r>
              <a:rPr lang="ar-SA" dirty="0" smtClean="0"/>
              <a:t>:                 في اليل و النهار</a:t>
            </a:r>
          </a:p>
          <a:p>
            <a:r>
              <a:rPr lang="ar-SA" dirty="0" smtClean="0">
                <a:solidFill>
                  <a:srgbClr val="FF0000"/>
                </a:solidFill>
              </a:rPr>
              <a:t>التهريب الاساسي:              </a:t>
            </a:r>
            <a:r>
              <a:rPr lang="ar-SA" dirty="0" smtClean="0"/>
              <a:t>التهريب منذ الولادة</a:t>
            </a:r>
          </a:p>
          <a:p>
            <a:r>
              <a:rPr lang="ar-SA" dirty="0" smtClean="0">
                <a:solidFill>
                  <a:srgbClr val="FF0000"/>
                </a:solidFill>
              </a:rPr>
              <a:t>التهريب الثانوي</a:t>
            </a:r>
            <a:r>
              <a:rPr lang="ar-SA" dirty="0" smtClean="0"/>
              <a:t>: التهريب بعد انفطاع ˂ 7 شهور</a:t>
            </a:r>
            <a:endParaRPr lang="tr-TR" dirty="0" smtClean="0"/>
          </a:p>
          <a:p>
            <a:pPr>
              <a:buNone/>
            </a:pPr>
            <a:endParaRPr lang="ar-SA" dirty="0" smtClean="0"/>
          </a:p>
          <a:p>
            <a:r>
              <a:rPr lang="en-US" dirty="0" err="1" smtClean="0">
                <a:solidFill>
                  <a:srgbClr val="FF0000"/>
                </a:solidFill>
              </a:rPr>
              <a:t>Noctural</a:t>
            </a:r>
            <a:r>
              <a:rPr lang="en-US" dirty="0" smtClean="0"/>
              <a:t> or </a:t>
            </a:r>
            <a:r>
              <a:rPr lang="en-US" dirty="0" err="1" smtClean="0"/>
              <a:t>monosymptomatic</a:t>
            </a:r>
            <a:r>
              <a:rPr lang="tr-TR" dirty="0" smtClean="0"/>
              <a:t>; </a:t>
            </a:r>
            <a:r>
              <a:rPr lang="en-US" dirty="0" smtClean="0"/>
              <a:t>wet only at night</a:t>
            </a:r>
            <a:r>
              <a:rPr lang="tr-TR" dirty="0" smtClean="0"/>
              <a:t>.</a:t>
            </a:r>
            <a:endParaRPr lang="en-US" dirty="0" smtClean="0"/>
          </a:p>
          <a:p>
            <a:r>
              <a:rPr lang="en-US" dirty="0" smtClean="0">
                <a:solidFill>
                  <a:srgbClr val="FF0000"/>
                </a:solidFill>
              </a:rPr>
              <a:t>Diurnal </a:t>
            </a:r>
            <a:r>
              <a:rPr lang="en-US" dirty="0" err="1" smtClean="0">
                <a:solidFill>
                  <a:srgbClr val="FF0000"/>
                </a:solidFill>
              </a:rPr>
              <a:t>enuretic</a:t>
            </a:r>
            <a:r>
              <a:rPr lang="en-US" dirty="0" smtClean="0">
                <a:solidFill>
                  <a:srgbClr val="FF0000"/>
                </a:solidFill>
              </a:rPr>
              <a:t> </a:t>
            </a:r>
            <a:r>
              <a:rPr lang="tr-TR" dirty="0" smtClean="0"/>
              <a:t>; </a:t>
            </a:r>
            <a:r>
              <a:rPr lang="en-US" dirty="0" smtClean="0"/>
              <a:t>wet day and night</a:t>
            </a:r>
            <a:r>
              <a:rPr lang="tr-TR" dirty="0" smtClean="0"/>
              <a:t>.</a:t>
            </a:r>
            <a:endParaRPr lang="en-US" dirty="0" smtClean="0"/>
          </a:p>
          <a:p>
            <a:r>
              <a:rPr lang="en-US" dirty="0" smtClean="0">
                <a:solidFill>
                  <a:srgbClr val="FF0000"/>
                </a:solidFill>
              </a:rPr>
              <a:t>Primary </a:t>
            </a:r>
            <a:r>
              <a:rPr lang="en-US" dirty="0" err="1" smtClean="0">
                <a:solidFill>
                  <a:srgbClr val="FF0000"/>
                </a:solidFill>
              </a:rPr>
              <a:t>enuretic</a:t>
            </a:r>
            <a:r>
              <a:rPr lang="en-US" dirty="0" smtClean="0">
                <a:solidFill>
                  <a:srgbClr val="FF0000"/>
                </a:solidFill>
              </a:rPr>
              <a:t> </a:t>
            </a:r>
            <a:r>
              <a:rPr lang="tr-TR" dirty="0" smtClean="0"/>
              <a:t>; </a:t>
            </a:r>
            <a:r>
              <a:rPr lang="en-US" dirty="0" smtClean="0"/>
              <a:t>have never been dry</a:t>
            </a:r>
            <a:r>
              <a:rPr lang="tr-TR" dirty="0" smtClean="0"/>
              <a:t>.</a:t>
            </a:r>
            <a:endParaRPr lang="en-US" dirty="0" smtClean="0"/>
          </a:p>
          <a:p>
            <a:r>
              <a:rPr lang="en-US" dirty="0" smtClean="0">
                <a:solidFill>
                  <a:srgbClr val="FF0000"/>
                </a:solidFill>
              </a:rPr>
              <a:t>Secondary </a:t>
            </a:r>
            <a:r>
              <a:rPr lang="en-US" dirty="0" err="1" smtClean="0">
                <a:solidFill>
                  <a:srgbClr val="FF0000"/>
                </a:solidFill>
              </a:rPr>
              <a:t>enuretic</a:t>
            </a:r>
            <a:r>
              <a:rPr lang="tr-TR" dirty="0" smtClean="0">
                <a:solidFill>
                  <a:srgbClr val="FF0000"/>
                </a:solidFill>
              </a:rPr>
              <a:t>; </a:t>
            </a:r>
            <a:r>
              <a:rPr lang="en-US" dirty="0" smtClean="0"/>
              <a:t>were dry for at least sex months to a</a:t>
            </a:r>
            <a:r>
              <a:rPr lang="tr-TR" dirty="0" smtClean="0"/>
              <a:t> </a:t>
            </a:r>
            <a:r>
              <a:rPr lang="en-US" dirty="0" smtClean="0"/>
              <a:t>year before beginning incontinence.</a:t>
            </a:r>
          </a:p>
          <a:p>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r>
            <a:br>
              <a:rPr lang="tr-TR" dirty="0" smtClean="0"/>
            </a:br>
            <a:r>
              <a:rPr lang="tr-TR" dirty="0" err="1" smtClean="0"/>
              <a:t>Definition</a:t>
            </a:r>
            <a:r>
              <a:rPr lang="tr-TR" dirty="0" smtClean="0"/>
              <a:t> of </a:t>
            </a:r>
            <a:r>
              <a:rPr lang="tr-TR" dirty="0" err="1" smtClean="0"/>
              <a:t>Enuresis</a:t>
            </a:r>
            <a:r>
              <a:rPr lang="ar-SA" dirty="0" smtClean="0"/>
              <a:t/>
            </a:r>
            <a:br>
              <a:rPr lang="ar-SA" dirty="0" smtClean="0"/>
            </a:br>
            <a:r>
              <a:rPr lang="ar-SA" dirty="0" smtClean="0"/>
              <a:t> تعريف تهريب البول اليلي</a:t>
            </a:r>
            <a:br>
              <a:rPr lang="ar-SA" dirty="0" smtClean="0"/>
            </a:br>
            <a:endParaRPr lang="en-US" dirty="0"/>
          </a:p>
        </p:txBody>
      </p:sp>
      <p:sp>
        <p:nvSpPr>
          <p:cNvPr id="3" name="2 İçerik Yer Tutucusu"/>
          <p:cNvSpPr>
            <a:spLocks noGrp="1"/>
          </p:cNvSpPr>
          <p:nvPr>
            <p:ph idx="1"/>
          </p:nvPr>
        </p:nvSpPr>
        <p:spPr/>
        <p:txBody>
          <a:bodyPr>
            <a:normAutofit fontScale="70000" lnSpcReduction="20000"/>
          </a:bodyPr>
          <a:lstStyle/>
          <a:p>
            <a:r>
              <a:rPr lang="ar-SA" dirty="0" smtClean="0">
                <a:solidFill>
                  <a:srgbClr val="FF0000"/>
                </a:solidFill>
              </a:rPr>
              <a:t>جمعية اطباء النفس الامريكة</a:t>
            </a:r>
            <a:r>
              <a:rPr lang="ar-SA" dirty="0" smtClean="0"/>
              <a:t>: عرفت التهريب اليلي بانة </a:t>
            </a:r>
            <a:r>
              <a:rPr lang="ar-SA" dirty="0" smtClean="0">
                <a:solidFill>
                  <a:srgbClr val="FF0000"/>
                </a:solidFill>
              </a:rPr>
              <a:t>التهريب الذي يحدث بعد سن الخامسة</a:t>
            </a:r>
          </a:p>
          <a:p>
            <a:r>
              <a:rPr lang="ar-SA" dirty="0" smtClean="0">
                <a:solidFill>
                  <a:srgbClr val="FF0000"/>
                </a:solidFill>
              </a:rPr>
              <a:t>15%-20% </a:t>
            </a:r>
            <a:r>
              <a:rPr lang="ar-SA" dirty="0" smtClean="0"/>
              <a:t>من الاطفال في سن الخامسة يكون عندهم التهريب الليلي</a:t>
            </a:r>
          </a:p>
          <a:p>
            <a:r>
              <a:rPr lang="ar-SA" dirty="0" smtClean="0">
                <a:solidFill>
                  <a:srgbClr val="FF0000"/>
                </a:solidFill>
              </a:rPr>
              <a:t>15%</a:t>
            </a:r>
            <a:r>
              <a:rPr lang="ar-SA" dirty="0" smtClean="0"/>
              <a:t> من هؤلاء الاطفال يتعافون من التهريب اليلي كل سنة </a:t>
            </a:r>
          </a:p>
          <a:p>
            <a:endParaRPr lang="ar-SA" dirty="0" smtClean="0"/>
          </a:p>
          <a:p>
            <a:r>
              <a:rPr lang="en-US" dirty="0" smtClean="0"/>
              <a:t>The American psychiatry association defines bed</a:t>
            </a:r>
            <a:r>
              <a:rPr lang="tr-TR" dirty="0" smtClean="0"/>
              <a:t> </a:t>
            </a:r>
            <a:r>
              <a:rPr lang="en-US" dirty="0" smtClean="0"/>
              <a:t>wetter as some one wets at </a:t>
            </a:r>
            <a:r>
              <a:rPr lang="en-US" dirty="0" smtClean="0">
                <a:solidFill>
                  <a:srgbClr val="FF0000"/>
                </a:solidFill>
              </a:rPr>
              <a:t>age 5 years or older</a:t>
            </a:r>
            <a:r>
              <a:rPr lang="ar-SA" dirty="0" smtClean="0">
                <a:solidFill>
                  <a:srgbClr val="FF0000"/>
                </a:solidFill>
              </a:rPr>
              <a:t>.</a:t>
            </a:r>
            <a:endParaRPr lang="tr-TR" dirty="0" smtClean="0">
              <a:solidFill>
                <a:srgbClr val="FF0000"/>
              </a:solidFill>
            </a:endParaRPr>
          </a:p>
          <a:p>
            <a:pPr>
              <a:buNone/>
            </a:pPr>
            <a:endParaRPr lang="en-US" dirty="0" smtClean="0">
              <a:solidFill>
                <a:srgbClr val="FF0000"/>
              </a:solidFill>
            </a:endParaRPr>
          </a:p>
          <a:p>
            <a:r>
              <a:rPr lang="en-US" dirty="0" smtClean="0"/>
              <a:t>Day times urinary control is a</a:t>
            </a:r>
            <a:r>
              <a:rPr lang="tr-TR" dirty="0" smtClean="0"/>
              <a:t> </a:t>
            </a:r>
            <a:r>
              <a:rPr lang="en-US" dirty="0" smtClean="0"/>
              <a:t>achieved</a:t>
            </a:r>
            <a:r>
              <a:rPr lang="en-US" dirty="0" smtClean="0">
                <a:solidFill>
                  <a:srgbClr val="FF0000"/>
                </a:solidFill>
              </a:rPr>
              <a:t> before  </a:t>
            </a:r>
            <a:r>
              <a:rPr lang="en-US" dirty="0" smtClean="0"/>
              <a:t>nighttime control. </a:t>
            </a:r>
            <a:endParaRPr lang="tr-TR" dirty="0" smtClean="0"/>
          </a:p>
          <a:p>
            <a:pPr>
              <a:buNone/>
            </a:pPr>
            <a:r>
              <a:rPr lang="en-US" dirty="0" smtClean="0"/>
              <a:t> </a:t>
            </a:r>
          </a:p>
          <a:p>
            <a:r>
              <a:rPr lang="en-US" dirty="0" smtClean="0">
                <a:solidFill>
                  <a:srgbClr val="FF0000"/>
                </a:solidFill>
              </a:rPr>
              <a:t>15%  to 20% </a:t>
            </a:r>
            <a:r>
              <a:rPr lang="en-US" dirty="0" smtClean="0"/>
              <a:t>of 5</a:t>
            </a:r>
            <a:r>
              <a:rPr lang="tr-TR" dirty="0" smtClean="0"/>
              <a:t>-</a:t>
            </a:r>
            <a:r>
              <a:rPr lang="en-US" dirty="0" smtClean="0"/>
              <a:t>year</a:t>
            </a:r>
            <a:r>
              <a:rPr lang="tr-TR" dirty="0" smtClean="0"/>
              <a:t>-</a:t>
            </a:r>
            <a:r>
              <a:rPr lang="en-US" dirty="0" smtClean="0"/>
              <a:t>old children wet their beds</a:t>
            </a:r>
            <a:r>
              <a:rPr lang="tr-TR" dirty="0" smtClean="0"/>
              <a:t>.</a:t>
            </a:r>
          </a:p>
          <a:p>
            <a:pPr>
              <a:buNone/>
            </a:pPr>
            <a:endParaRPr lang="en-US" dirty="0" smtClean="0"/>
          </a:p>
          <a:p>
            <a:r>
              <a:rPr lang="en-US" dirty="0" smtClean="0"/>
              <a:t>Approximately </a:t>
            </a:r>
            <a:r>
              <a:rPr lang="en-US" dirty="0" smtClean="0">
                <a:solidFill>
                  <a:srgbClr val="FF0000"/>
                </a:solidFill>
              </a:rPr>
              <a:t>15% </a:t>
            </a:r>
            <a:r>
              <a:rPr lang="en-US" dirty="0" smtClean="0"/>
              <a:t>of these we</a:t>
            </a:r>
            <a:r>
              <a:rPr lang="tr-TR" dirty="0" smtClean="0"/>
              <a:t>t</a:t>
            </a:r>
            <a:r>
              <a:rPr lang="en-US" dirty="0" err="1" smtClean="0"/>
              <a:t>ters</a:t>
            </a:r>
            <a:r>
              <a:rPr lang="en-US" dirty="0" smtClean="0"/>
              <a:t> spontaneously becomes continent each year</a:t>
            </a:r>
            <a:r>
              <a:rPr lang="tr-TR" dirty="0" smtClean="0"/>
              <a:t>.</a:t>
            </a:r>
            <a:r>
              <a:rPr lang="en-US" dirty="0" smtClean="0"/>
              <a:t> </a:t>
            </a:r>
          </a:p>
          <a:p>
            <a:endParaRPr lang="en-US" dirty="0"/>
          </a:p>
        </p:txBody>
      </p:sp>
      <p:pic>
        <p:nvPicPr>
          <p:cNvPr id="4" name="3 İçerik Yer Tutucusu" descr="kizlay filsitin.jpg"/>
          <p:cNvPicPr>
            <a:picLocks noChangeAspect="1"/>
          </p:cNvPicPr>
          <p:nvPr/>
        </p:nvPicPr>
        <p:blipFill>
          <a:blip r:embed="rId3"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r>
            <a:br>
              <a:rPr lang="tr-TR" dirty="0" smtClean="0"/>
            </a:br>
            <a:r>
              <a:rPr lang="tr-TR" dirty="0" err="1" smtClean="0"/>
              <a:t>Nocturial</a:t>
            </a:r>
            <a:r>
              <a:rPr lang="tr-TR" dirty="0" smtClean="0"/>
              <a:t> </a:t>
            </a:r>
            <a:r>
              <a:rPr lang="tr-TR" dirty="0" err="1" smtClean="0"/>
              <a:t>Enuresis</a:t>
            </a:r>
            <a:r>
              <a:rPr lang="ar-SA" dirty="0" smtClean="0"/>
              <a:t/>
            </a:r>
            <a:br>
              <a:rPr lang="ar-SA" dirty="0" smtClean="0"/>
            </a:br>
            <a:r>
              <a:rPr lang="ar-SA" dirty="0" smtClean="0"/>
              <a:t>التهريب اليلي</a:t>
            </a:r>
            <a:br>
              <a:rPr lang="ar-SA" dirty="0" smtClean="0"/>
            </a:br>
            <a:endParaRPr lang="en-US" dirty="0"/>
          </a:p>
        </p:txBody>
      </p:sp>
      <p:sp>
        <p:nvSpPr>
          <p:cNvPr id="3" name="2 İçerik Yer Tutucusu"/>
          <p:cNvSpPr>
            <a:spLocks noGrp="1"/>
          </p:cNvSpPr>
          <p:nvPr>
            <p:ph idx="1"/>
          </p:nvPr>
        </p:nvSpPr>
        <p:spPr/>
        <p:txBody>
          <a:bodyPr>
            <a:normAutofit fontScale="70000" lnSpcReduction="20000"/>
          </a:bodyPr>
          <a:lstStyle/>
          <a:p>
            <a:r>
              <a:rPr lang="ar-SA" dirty="0" smtClean="0"/>
              <a:t>بعد سن 15 </a:t>
            </a:r>
            <a:r>
              <a:rPr lang="ar-SA" dirty="0" smtClean="0">
                <a:solidFill>
                  <a:srgbClr val="FF0000"/>
                </a:solidFill>
              </a:rPr>
              <a:t>فقط 1%</a:t>
            </a:r>
            <a:r>
              <a:rPr lang="ar-SA" dirty="0" smtClean="0"/>
              <a:t> من الاطفال يبقى عندهم التهريب اليلي</a:t>
            </a:r>
          </a:p>
          <a:p>
            <a:r>
              <a:rPr lang="ar-SA" dirty="0" smtClean="0">
                <a:solidFill>
                  <a:srgbClr val="FF0000"/>
                </a:solidFill>
              </a:rPr>
              <a:t>لا يوجد فرق </a:t>
            </a:r>
            <a:r>
              <a:rPr lang="ar-SA" dirty="0" smtClean="0"/>
              <a:t>بين الاطفال من ذكور او اناث من حيث الفرق في نسبة التهريب اليلي</a:t>
            </a:r>
          </a:p>
          <a:p>
            <a:r>
              <a:rPr lang="ar-SA" dirty="0" smtClean="0"/>
              <a:t>يوجد </a:t>
            </a:r>
            <a:r>
              <a:rPr lang="ar-SA" dirty="0" smtClean="0">
                <a:solidFill>
                  <a:srgbClr val="FF0000"/>
                </a:solidFill>
              </a:rPr>
              <a:t>علاقة وراثية </a:t>
            </a:r>
          </a:p>
          <a:p>
            <a:endParaRPr lang="ar-SA" dirty="0" smtClean="0"/>
          </a:p>
          <a:p>
            <a:endParaRPr lang="ar-SA" dirty="0" smtClean="0"/>
          </a:p>
          <a:p>
            <a:r>
              <a:rPr lang="en-US" dirty="0" smtClean="0"/>
              <a:t>After the age of 15 only </a:t>
            </a:r>
            <a:r>
              <a:rPr lang="en-US" dirty="0" smtClean="0">
                <a:solidFill>
                  <a:srgbClr val="FF0000"/>
                </a:solidFill>
              </a:rPr>
              <a:t>1% </a:t>
            </a:r>
            <a:r>
              <a:rPr lang="en-US" dirty="0" smtClean="0"/>
              <a:t>remain wet</a:t>
            </a:r>
            <a:r>
              <a:rPr lang="ar-SA" dirty="0" smtClean="0"/>
              <a:t>.</a:t>
            </a:r>
            <a:endParaRPr lang="tr-TR" dirty="0" smtClean="0"/>
          </a:p>
          <a:p>
            <a:pPr>
              <a:buNone/>
            </a:pPr>
            <a:endParaRPr lang="en-US" dirty="0" smtClean="0"/>
          </a:p>
          <a:p>
            <a:r>
              <a:rPr lang="en-US" dirty="0" smtClean="0">
                <a:solidFill>
                  <a:srgbClr val="FF0000"/>
                </a:solidFill>
              </a:rPr>
              <a:t>No difference </a:t>
            </a:r>
            <a:r>
              <a:rPr lang="en-US" dirty="0" smtClean="0"/>
              <a:t>between sex although some studies reported that boys are more likely to be </a:t>
            </a:r>
            <a:r>
              <a:rPr lang="en-US" dirty="0" err="1" smtClean="0"/>
              <a:t>enuretic</a:t>
            </a:r>
            <a:r>
              <a:rPr lang="en-US" dirty="0" smtClean="0"/>
              <a:t> than girls</a:t>
            </a:r>
            <a:r>
              <a:rPr lang="tr-TR" dirty="0" smtClean="0"/>
              <a:t>.</a:t>
            </a:r>
          </a:p>
          <a:p>
            <a:pPr>
              <a:buNone/>
            </a:pPr>
            <a:endParaRPr lang="en-US" dirty="0" smtClean="0"/>
          </a:p>
          <a:p>
            <a:r>
              <a:rPr lang="en-US" dirty="0" smtClean="0"/>
              <a:t>Strong </a:t>
            </a:r>
            <a:r>
              <a:rPr lang="en-US" dirty="0" smtClean="0">
                <a:solidFill>
                  <a:srgbClr val="FF0000"/>
                </a:solidFill>
              </a:rPr>
              <a:t>family history  </a:t>
            </a:r>
            <a:r>
              <a:rPr lang="en-US" dirty="0" smtClean="0"/>
              <a:t>have been found in many </a:t>
            </a:r>
            <a:r>
              <a:rPr lang="en-US" dirty="0" err="1" smtClean="0"/>
              <a:t>enuretics</a:t>
            </a:r>
            <a:r>
              <a:rPr lang="en-US" dirty="0" smtClean="0"/>
              <a:t>  with one or both parents having been </a:t>
            </a:r>
            <a:r>
              <a:rPr lang="en-US" dirty="0" err="1" smtClean="0"/>
              <a:t>wetters</a:t>
            </a:r>
            <a:r>
              <a:rPr lang="en-US" dirty="0" smtClean="0"/>
              <a:t> themselves</a:t>
            </a:r>
            <a:r>
              <a:rPr lang="tr-TR" dirty="0" smtClean="0"/>
              <a:t>; </a:t>
            </a:r>
            <a:r>
              <a:rPr lang="tr-TR" dirty="0" smtClean="0">
                <a:solidFill>
                  <a:srgbClr val="FF0000"/>
                </a:solidFill>
              </a:rPr>
              <a:t>1 </a:t>
            </a:r>
            <a:r>
              <a:rPr lang="tr-TR" dirty="0" err="1" smtClean="0">
                <a:solidFill>
                  <a:srgbClr val="FF0000"/>
                </a:solidFill>
              </a:rPr>
              <a:t>enuretic</a:t>
            </a:r>
            <a:r>
              <a:rPr lang="tr-TR" dirty="0" smtClean="0">
                <a:solidFill>
                  <a:srgbClr val="FF0000"/>
                </a:solidFill>
              </a:rPr>
              <a:t> </a:t>
            </a:r>
            <a:r>
              <a:rPr lang="tr-TR" dirty="0" err="1" smtClean="0">
                <a:solidFill>
                  <a:srgbClr val="FF0000"/>
                </a:solidFill>
              </a:rPr>
              <a:t>parent</a:t>
            </a:r>
            <a:r>
              <a:rPr lang="tr-TR" dirty="0" smtClean="0">
                <a:solidFill>
                  <a:srgbClr val="FF0000"/>
                </a:solidFill>
              </a:rPr>
              <a:t> 44% </a:t>
            </a:r>
            <a:r>
              <a:rPr lang="tr-TR" dirty="0" err="1" smtClean="0">
                <a:solidFill>
                  <a:srgbClr val="FF0000"/>
                </a:solidFill>
              </a:rPr>
              <a:t>incidence</a:t>
            </a:r>
            <a:r>
              <a:rPr lang="tr-TR" dirty="0" smtClean="0">
                <a:solidFill>
                  <a:srgbClr val="FF0000"/>
                </a:solidFill>
              </a:rPr>
              <a:t>,2 </a:t>
            </a:r>
            <a:r>
              <a:rPr lang="tr-TR" dirty="0" err="1" smtClean="0">
                <a:solidFill>
                  <a:srgbClr val="FF0000"/>
                </a:solidFill>
              </a:rPr>
              <a:t>enuretic</a:t>
            </a:r>
            <a:r>
              <a:rPr lang="tr-TR" dirty="0" smtClean="0">
                <a:solidFill>
                  <a:srgbClr val="FF0000"/>
                </a:solidFill>
              </a:rPr>
              <a:t> </a:t>
            </a:r>
            <a:r>
              <a:rPr lang="tr-TR" dirty="0" err="1" smtClean="0">
                <a:solidFill>
                  <a:srgbClr val="FF0000"/>
                </a:solidFill>
              </a:rPr>
              <a:t>parents</a:t>
            </a:r>
            <a:r>
              <a:rPr lang="tr-TR" dirty="0" smtClean="0">
                <a:solidFill>
                  <a:srgbClr val="FF0000"/>
                </a:solidFill>
              </a:rPr>
              <a:t> 77%.</a:t>
            </a:r>
            <a:endParaRPr lang="en-US" dirty="0" smtClean="0">
              <a:solidFill>
                <a:srgbClr val="FF0000"/>
              </a:solidFill>
            </a:endParaRPr>
          </a:p>
          <a:p>
            <a:endParaRPr lang="en-US" dirty="0"/>
          </a:p>
        </p:txBody>
      </p:sp>
      <p:pic>
        <p:nvPicPr>
          <p:cNvPr id="4" name="3 İçerik Yer Tutucusu" descr="kizlay filsitin.jpg"/>
          <p:cNvPicPr>
            <a:picLocks noChangeAspect="1"/>
          </p:cNvPicPr>
          <p:nvPr/>
        </p:nvPicPr>
        <p:blipFill>
          <a:blip r:embed="rId2"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smtClean="0"/>
              <a:t>Types</a:t>
            </a:r>
            <a:r>
              <a:rPr lang="tr-TR" dirty="0" smtClean="0"/>
              <a:t> of </a:t>
            </a:r>
            <a:r>
              <a:rPr lang="tr-TR" dirty="0" err="1" smtClean="0"/>
              <a:t>Enuresis</a:t>
            </a:r>
            <a:r>
              <a:rPr lang="tr-TR" dirty="0" smtClean="0"/>
              <a:t> in </a:t>
            </a:r>
            <a:r>
              <a:rPr lang="tr-TR" dirty="0" err="1" smtClean="0"/>
              <a:t>Children</a:t>
            </a:r>
            <a:r>
              <a:rPr lang="ar-SA" dirty="0" smtClean="0"/>
              <a:t/>
            </a:r>
            <a:br>
              <a:rPr lang="ar-SA" dirty="0" smtClean="0"/>
            </a:br>
            <a:r>
              <a:rPr lang="ar-SA" dirty="0" smtClean="0"/>
              <a:t>اسباب تهريب البول</a:t>
            </a:r>
            <a:endParaRPr lang="en-US" dirty="0"/>
          </a:p>
        </p:txBody>
      </p:sp>
      <p:sp>
        <p:nvSpPr>
          <p:cNvPr id="3" name="2 İçerik Yer Tutucusu"/>
          <p:cNvSpPr>
            <a:spLocks noGrp="1"/>
          </p:cNvSpPr>
          <p:nvPr>
            <p:ph idx="1"/>
          </p:nvPr>
        </p:nvSpPr>
        <p:spPr/>
        <p:txBody>
          <a:bodyPr>
            <a:normAutofit fontScale="55000" lnSpcReduction="20000"/>
          </a:bodyPr>
          <a:lstStyle/>
          <a:p>
            <a:endParaRPr lang="tr-TR" dirty="0" smtClean="0"/>
          </a:p>
          <a:p>
            <a:r>
              <a:rPr lang="ar-SA" dirty="0" smtClean="0"/>
              <a:t> تشوهات خلقية: </a:t>
            </a:r>
            <a:r>
              <a:rPr lang="ar-SA" dirty="0" smtClean="0">
                <a:solidFill>
                  <a:srgbClr val="FF0000"/>
                </a:solidFill>
              </a:rPr>
              <a:t>نادرة جدا ولاكن خطيرة</a:t>
            </a:r>
          </a:p>
          <a:p>
            <a:r>
              <a:rPr lang="ar-SA" dirty="0" smtClean="0">
                <a:solidFill>
                  <a:srgbClr val="FF0000"/>
                </a:solidFill>
              </a:rPr>
              <a:t>التهاب المثانة </a:t>
            </a:r>
          </a:p>
          <a:p>
            <a:r>
              <a:rPr lang="ar-SA" dirty="0" smtClean="0"/>
              <a:t>عدم تعليم الطفل على </a:t>
            </a:r>
            <a:r>
              <a:rPr lang="ar-SA" dirty="0" smtClean="0">
                <a:solidFill>
                  <a:srgbClr val="FF0000"/>
                </a:solidFill>
              </a:rPr>
              <a:t>التبول بشكل صحيح</a:t>
            </a:r>
          </a:p>
          <a:p>
            <a:r>
              <a:rPr lang="ar-SA" dirty="0" smtClean="0">
                <a:solidFill>
                  <a:srgbClr val="FF0000"/>
                </a:solidFill>
              </a:rPr>
              <a:t>يطمس الاحساس المفاجى بالتبول</a:t>
            </a:r>
            <a:r>
              <a:rPr lang="ar-SA" dirty="0" smtClean="0"/>
              <a:t>؟</a:t>
            </a:r>
          </a:p>
          <a:p>
            <a:pPr>
              <a:buNone/>
            </a:pPr>
            <a:endParaRPr lang="ar-SA" dirty="0" smtClean="0"/>
          </a:p>
          <a:p>
            <a:r>
              <a:rPr lang="en-US" dirty="0" smtClean="0"/>
              <a:t>Structural and neurological…rarely present </a:t>
            </a:r>
            <a:r>
              <a:rPr lang="en-US" dirty="0" err="1" smtClean="0">
                <a:solidFill>
                  <a:srgbClr val="FF0000"/>
                </a:solidFill>
              </a:rPr>
              <a:t>vesicovaginal</a:t>
            </a:r>
            <a:r>
              <a:rPr lang="en-US" dirty="0" smtClean="0">
                <a:solidFill>
                  <a:srgbClr val="FF0000"/>
                </a:solidFill>
              </a:rPr>
              <a:t> fistula, duplicated </a:t>
            </a:r>
            <a:r>
              <a:rPr lang="tr-TR" dirty="0" err="1" smtClean="0">
                <a:solidFill>
                  <a:srgbClr val="FF0000"/>
                </a:solidFill>
              </a:rPr>
              <a:t>ureter</a:t>
            </a:r>
            <a:r>
              <a:rPr lang="tr-TR" dirty="0" smtClean="0">
                <a:solidFill>
                  <a:srgbClr val="FF0000"/>
                </a:solidFill>
              </a:rPr>
              <a:t>.</a:t>
            </a:r>
          </a:p>
          <a:p>
            <a:pPr>
              <a:buNone/>
            </a:pPr>
            <a:endParaRPr lang="en-US" dirty="0" smtClean="0"/>
          </a:p>
          <a:p>
            <a:r>
              <a:rPr lang="en-US" dirty="0" smtClean="0">
                <a:solidFill>
                  <a:srgbClr val="FF0000"/>
                </a:solidFill>
              </a:rPr>
              <a:t>Urinary tract infection  </a:t>
            </a:r>
            <a:r>
              <a:rPr lang="en-US" dirty="0" smtClean="0"/>
              <a:t>related due </a:t>
            </a:r>
            <a:r>
              <a:rPr lang="en-US" dirty="0" err="1" smtClean="0"/>
              <a:t>ir</a:t>
            </a:r>
            <a:r>
              <a:rPr lang="tr-TR" dirty="0" smtClean="0"/>
              <a:t>r</a:t>
            </a:r>
            <a:r>
              <a:rPr lang="en-US" dirty="0" err="1" smtClean="0"/>
              <a:t>itative</a:t>
            </a:r>
            <a:r>
              <a:rPr lang="en-US" dirty="0" smtClean="0"/>
              <a:t> symptoms</a:t>
            </a:r>
            <a:r>
              <a:rPr lang="ar-SA" dirty="0" smtClean="0"/>
              <a:t>.</a:t>
            </a:r>
            <a:r>
              <a:rPr lang="tr-TR" dirty="0" smtClean="0"/>
              <a:t>.</a:t>
            </a:r>
          </a:p>
          <a:p>
            <a:pPr>
              <a:buNone/>
            </a:pPr>
            <a:endParaRPr lang="en-US" dirty="0" smtClean="0"/>
          </a:p>
          <a:p>
            <a:r>
              <a:rPr lang="en-US" dirty="0" smtClean="0">
                <a:solidFill>
                  <a:srgbClr val="FF0000"/>
                </a:solidFill>
              </a:rPr>
              <a:t>Poor </a:t>
            </a:r>
            <a:r>
              <a:rPr lang="tr-TR" dirty="0" smtClean="0">
                <a:solidFill>
                  <a:srgbClr val="FF0000"/>
                </a:solidFill>
              </a:rPr>
              <a:t>t</a:t>
            </a:r>
            <a:r>
              <a:rPr lang="en-US" dirty="0" err="1" smtClean="0">
                <a:solidFill>
                  <a:srgbClr val="FF0000"/>
                </a:solidFill>
              </a:rPr>
              <a:t>oilet</a:t>
            </a:r>
            <a:r>
              <a:rPr lang="en-US" dirty="0" smtClean="0">
                <a:solidFill>
                  <a:srgbClr val="FF0000"/>
                </a:solidFill>
              </a:rPr>
              <a:t> </a:t>
            </a:r>
            <a:r>
              <a:rPr lang="tr-TR" dirty="0" smtClean="0">
                <a:solidFill>
                  <a:srgbClr val="FF0000"/>
                </a:solidFill>
              </a:rPr>
              <a:t>h</a:t>
            </a:r>
            <a:r>
              <a:rPr lang="en-US" dirty="0" err="1" smtClean="0">
                <a:solidFill>
                  <a:srgbClr val="FF0000"/>
                </a:solidFill>
              </a:rPr>
              <a:t>abits</a:t>
            </a:r>
            <a:r>
              <a:rPr lang="en-US" dirty="0" smtClean="0">
                <a:solidFill>
                  <a:srgbClr val="FF0000"/>
                </a:solidFill>
              </a:rPr>
              <a:t> </a:t>
            </a:r>
            <a:r>
              <a:rPr lang="en-US" dirty="0" smtClean="0"/>
              <a:t>, </a:t>
            </a:r>
            <a:r>
              <a:rPr lang="en-US" dirty="0" smtClean="0">
                <a:solidFill>
                  <a:srgbClr val="FF0000"/>
                </a:solidFill>
              </a:rPr>
              <a:t>infrequent voiding or constipation </a:t>
            </a:r>
            <a:r>
              <a:rPr lang="en-US" dirty="0" smtClean="0"/>
              <a:t>are found in  90% of children who have had a UTI but whose imaging studies was negative. </a:t>
            </a:r>
            <a:endParaRPr lang="tr-TR" dirty="0" smtClean="0"/>
          </a:p>
          <a:p>
            <a:pPr>
              <a:buNone/>
            </a:pPr>
            <a:endParaRPr lang="en-US" dirty="0" smtClean="0"/>
          </a:p>
          <a:p>
            <a:r>
              <a:rPr lang="en-US" dirty="0" smtClean="0"/>
              <a:t>Increased episodes of wetting and infection are seen in patients who habituate themselves </a:t>
            </a:r>
            <a:r>
              <a:rPr lang="en-US" dirty="0" smtClean="0">
                <a:solidFill>
                  <a:srgbClr val="FF0000"/>
                </a:solidFill>
              </a:rPr>
              <a:t>to hold their bladder and bowels to an excessive degree.</a:t>
            </a:r>
          </a:p>
          <a:p>
            <a:endParaRPr lang="tr-TR" dirty="0" smtClean="0"/>
          </a:p>
          <a:p>
            <a:endParaRPr lang="tr-TR" dirty="0" smtClean="0"/>
          </a:p>
          <a:p>
            <a:endParaRPr lang="tr-TR" dirty="0" smtClean="0"/>
          </a:p>
          <a:p>
            <a:endParaRPr lang="en-US" dirty="0"/>
          </a:p>
        </p:txBody>
      </p:sp>
      <p:pic>
        <p:nvPicPr>
          <p:cNvPr id="4" name="3 İçerik Yer Tutucusu" descr="kizlay filsitin.jpg"/>
          <p:cNvPicPr>
            <a:picLocks noChangeAspect="1"/>
          </p:cNvPicPr>
          <p:nvPr/>
        </p:nvPicPr>
        <p:blipFill>
          <a:blip r:embed="rId3"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pic>
        <p:nvPicPr>
          <p:cNvPr id="4" name="rg_hi" descr="http://t1.gstatic.com/images?q=tbn:ANd9GcRP39FkL8547bBW8QozJRRbf9WF4s82-fbOAym_Pxubk-fE5Sk4">
            <a:hlinkClick r:id="rId2"/>
          </p:cNvPr>
          <p:cNvPicPr>
            <a:picLocks noGrp="1"/>
          </p:cNvPicPr>
          <p:nvPr>
            <p:ph idx="1"/>
          </p:nvPr>
        </p:nvPicPr>
        <p:blipFill>
          <a:blip r:embed="rId3" cstate="print"/>
          <a:srcRect/>
          <a:stretch>
            <a:fillRect/>
          </a:stretch>
        </p:blipFill>
        <p:spPr bwMode="auto">
          <a:xfrm>
            <a:off x="1475656" y="692696"/>
            <a:ext cx="6552728" cy="5832648"/>
          </a:xfrm>
          <a:prstGeom prst="rect">
            <a:avLst/>
          </a:prstGeom>
          <a:noFill/>
          <a:ln w="9525">
            <a:noFill/>
            <a:miter lim="800000"/>
            <a:headEnd/>
            <a:tailEnd/>
          </a:ln>
        </p:spPr>
      </p:pic>
      <p:pic>
        <p:nvPicPr>
          <p:cNvPr id="5" name="3 İçerik Yer Tutucusu" descr="kizlay filsitin.jpg"/>
          <p:cNvPicPr>
            <a:picLocks noChangeAspect="1"/>
          </p:cNvPicPr>
          <p:nvPr/>
        </p:nvPicPr>
        <p:blipFill>
          <a:blip r:embed="rId4"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pic>
        <p:nvPicPr>
          <p:cNvPr id="4" name="il_fi" descr="http://img.medscape.com/fullsize/migrated/580/229/un580229.fig2.gif"/>
          <p:cNvPicPr>
            <a:picLocks noGrp="1"/>
          </p:cNvPicPr>
          <p:nvPr>
            <p:ph idx="1"/>
          </p:nvPr>
        </p:nvPicPr>
        <p:blipFill>
          <a:blip r:embed="rId2" cstate="print"/>
          <a:srcRect/>
          <a:stretch>
            <a:fillRect/>
          </a:stretch>
        </p:blipFill>
        <p:spPr bwMode="auto">
          <a:xfrm>
            <a:off x="611560" y="404664"/>
            <a:ext cx="7704856" cy="5760640"/>
          </a:xfrm>
          <a:prstGeom prst="rect">
            <a:avLst/>
          </a:prstGeom>
          <a:noFill/>
          <a:ln w="9525">
            <a:noFill/>
            <a:miter lim="800000"/>
            <a:headEnd/>
            <a:tailEnd/>
          </a:ln>
        </p:spPr>
      </p:pic>
      <p:pic>
        <p:nvPicPr>
          <p:cNvPr id="5" name="3 İçerik Yer Tutucusu" descr="kizlay filsitin.jpg"/>
          <p:cNvPicPr>
            <a:picLocks noChangeAspect="1"/>
          </p:cNvPicPr>
          <p:nvPr/>
        </p:nvPicPr>
        <p:blipFill>
          <a:blip r:embed="rId3"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pic>
        <p:nvPicPr>
          <p:cNvPr id="4" name="rg_hi" descr="http://t2.gstatic.com/images?q=tbn:ANd9GcS6VjLz0pfqtyDpAgWvaCJgyPpHpVPtpAEC0OtH1saZh2D8FMMr">
            <a:hlinkClick r:id="rId2"/>
          </p:cNvPr>
          <p:cNvPicPr>
            <a:picLocks noGrp="1"/>
          </p:cNvPicPr>
          <p:nvPr>
            <p:ph idx="1"/>
          </p:nvPr>
        </p:nvPicPr>
        <p:blipFill>
          <a:blip r:embed="rId3" cstate="print"/>
          <a:srcRect/>
          <a:stretch>
            <a:fillRect/>
          </a:stretch>
        </p:blipFill>
        <p:spPr bwMode="auto">
          <a:xfrm>
            <a:off x="1115616" y="1412776"/>
            <a:ext cx="7056783" cy="4680520"/>
          </a:xfrm>
          <a:prstGeom prst="rect">
            <a:avLst/>
          </a:prstGeom>
          <a:noFill/>
          <a:ln w="9525">
            <a:noFill/>
            <a:miter lim="800000"/>
            <a:headEnd/>
            <a:tailEnd/>
          </a:ln>
        </p:spPr>
      </p:pic>
      <p:pic>
        <p:nvPicPr>
          <p:cNvPr id="5" name="3 İçerik Yer Tutucusu" descr="kizlay filsitin.jpg"/>
          <p:cNvPicPr>
            <a:picLocks noChangeAspect="1"/>
          </p:cNvPicPr>
          <p:nvPr/>
        </p:nvPicPr>
        <p:blipFill>
          <a:blip r:embed="rId4"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pic>
        <p:nvPicPr>
          <p:cNvPr id="4" name="il_fi" descr="http://www.indianhealthguru.com/images/meni.jpg"/>
          <p:cNvPicPr>
            <a:picLocks noGrp="1"/>
          </p:cNvPicPr>
          <p:nvPr>
            <p:ph idx="1"/>
          </p:nvPr>
        </p:nvPicPr>
        <p:blipFill>
          <a:blip r:embed="rId2" cstate="print"/>
          <a:srcRect/>
          <a:stretch>
            <a:fillRect/>
          </a:stretch>
        </p:blipFill>
        <p:spPr bwMode="auto">
          <a:xfrm>
            <a:off x="1115616" y="476672"/>
            <a:ext cx="7560840" cy="6120680"/>
          </a:xfrm>
          <a:prstGeom prst="rect">
            <a:avLst/>
          </a:prstGeom>
          <a:noFill/>
          <a:ln w="9525">
            <a:noFill/>
            <a:miter lim="800000"/>
            <a:headEnd/>
            <a:tailEnd/>
          </a:ln>
        </p:spPr>
      </p:pic>
      <p:pic>
        <p:nvPicPr>
          <p:cNvPr id="5" name="3 İçerik Yer Tutucusu" descr="kizlay filsitin.jpg"/>
          <p:cNvPicPr>
            <a:picLocks noChangeAspect="1"/>
          </p:cNvPicPr>
          <p:nvPr/>
        </p:nvPicPr>
        <p:blipFill>
          <a:blip r:embed="rId3"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Normal </a:t>
            </a:r>
            <a:r>
              <a:rPr lang="tr-TR" dirty="0" err="1" smtClean="0"/>
              <a:t>Voiding</a:t>
            </a:r>
            <a:r>
              <a:rPr lang="ar-SA" dirty="0" smtClean="0"/>
              <a:t/>
            </a:r>
            <a:br>
              <a:rPr lang="ar-SA" dirty="0" smtClean="0"/>
            </a:br>
            <a:r>
              <a:rPr lang="ar-SA" dirty="0" smtClean="0"/>
              <a:t>التبول الطبيعي</a:t>
            </a:r>
            <a:endParaRPr lang="en-US" dirty="0"/>
          </a:p>
        </p:txBody>
      </p:sp>
      <p:sp>
        <p:nvSpPr>
          <p:cNvPr id="3" name="2 İçerik Yer Tutucusu"/>
          <p:cNvSpPr>
            <a:spLocks noGrp="1"/>
          </p:cNvSpPr>
          <p:nvPr>
            <p:ph idx="1"/>
          </p:nvPr>
        </p:nvSpPr>
        <p:spPr/>
        <p:txBody>
          <a:bodyPr>
            <a:normAutofit fontScale="55000" lnSpcReduction="20000"/>
          </a:bodyPr>
          <a:lstStyle/>
          <a:p>
            <a:r>
              <a:rPr lang="ar-SA" dirty="0" smtClean="0"/>
              <a:t>التبول الطبيعي : </a:t>
            </a:r>
            <a:r>
              <a:rPr lang="ar-SA" dirty="0" smtClean="0">
                <a:solidFill>
                  <a:srgbClr val="FF0000"/>
                </a:solidFill>
              </a:rPr>
              <a:t>10% من الاطفال </a:t>
            </a:r>
            <a:r>
              <a:rPr lang="ar-SA" dirty="0" smtClean="0"/>
              <a:t>يذهبون للتبول اكثر من 4 مرات يوميا</a:t>
            </a:r>
          </a:p>
          <a:p>
            <a:r>
              <a:rPr lang="ar-SA" dirty="0" smtClean="0">
                <a:solidFill>
                  <a:srgbClr val="FF0000"/>
                </a:solidFill>
              </a:rPr>
              <a:t>اكثر 10-12 </a:t>
            </a:r>
            <a:r>
              <a:rPr lang="ar-SA" dirty="0" smtClean="0"/>
              <a:t>مرة في اليوم هو غير طبيعي</a:t>
            </a:r>
          </a:p>
          <a:p>
            <a:endParaRPr lang="ar-SA" dirty="0" smtClean="0"/>
          </a:p>
          <a:p>
            <a:r>
              <a:rPr lang="ar-SA" dirty="0" smtClean="0"/>
              <a:t>ا</a:t>
            </a:r>
            <a:r>
              <a:rPr lang="ar-SA" dirty="0" smtClean="0">
                <a:solidFill>
                  <a:srgbClr val="FF0000"/>
                </a:solidFill>
              </a:rPr>
              <a:t>لامساك</a:t>
            </a:r>
            <a:r>
              <a:rPr lang="ar-SA" dirty="0" smtClean="0"/>
              <a:t> عامل مهم في ظهور التبول غير الطبيعي</a:t>
            </a:r>
          </a:p>
          <a:p>
            <a:r>
              <a:rPr lang="ar-SA" dirty="0" smtClean="0"/>
              <a:t>الاستفسار عن ظاهرة </a:t>
            </a:r>
            <a:r>
              <a:rPr lang="ar-SA" dirty="0" smtClean="0">
                <a:solidFill>
                  <a:srgbClr val="FF0000"/>
                </a:solidFill>
              </a:rPr>
              <a:t>الشعور يالتبول المفاجى </a:t>
            </a:r>
            <a:r>
              <a:rPr lang="ar-SA" dirty="0" smtClean="0"/>
              <a:t>وهل يعمل الطفل على طمسها </a:t>
            </a:r>
          </a:p>
          <a:p>
            <a:pPr>
              <a:buNone/>
            </a:pPr>
            <a:endParaRPr lang="ar-SA" dirty="0" smtClean="0"/>
          </a:p>
          <a:p>
            <a:r>
              <a:rPr lang="en-US" dirty="0" smtClean="0"/>
              <a:t>Toilet </a:t>
            </a:r>
            <a:r>
              <a:rPr lang="en-US" dirty="0" err="1" smtClean="0"/>
              <a:t>habets</a:t>
            </a:r>
            <a:r>
              <a:rPr lang="tr-TR" dirty="0" smtClean="0"/>
              <a:t> </a:t>
            </a:r>
            <a:r>
              <a:rPr lang="en-US" dirty="0" smtClean="0"/>
              <a:t>of </a:t>
            </a:r>
            <a:r>
              <a:rPr lang="tr-TR" dirty="0" smtClean="0"/>
              <a:t>n</a:t>
            </a:r>
            <a:r>
              <a:rPr lang="en-US" dirty="0" err="1" smtClean="0"/>
              <a:t>ormal</a:t>
            </a:r>
            <a:r>
              <a:rPr lang="en-US" dirty="0" smtClean="0"/>
              <a:t> children  have found that fewer </a:t>
            </a:r>
            <a:r>
              <a:rPr lang="en-US" dirty="0" smtClean="0">
                <a:solidFill>
                  <a:srgbClr val="FF0000"/>
                </a:solidFill>
              </a:rPr>
              <a:t>than 10% void four or fewer  times per day.</a:t>
            </a:r>
            <a:endParaRPr lang="tr-TR" dirty="0" smtClean="0">
              <a:solidFill>
                <a:srgbClr val="FF0000"/>
              </a:solidFill>
            </a:endParaRPr>
          </a:p>
          <a:p>
            <a:pPr>
              <a:buNone/>
            </a:pPr>
            <a:endParaRPr lang="tr-TR" dirty="0" smtClean="0">
              <a:solidFill>
                <a:srgbClr val="FF0000"/>
              </a:solidFill>
            </a:endParaRPr>
          </a:p>
          <a:p>
            <a:r>
              <a:rPr lang="en-US" dirty="0" smtClean="0"/>
              <a:t>  Frequencies up to </a:t>
            </a:r>
            <a:r>
              <a:rPr lang="en-US" dirty="0" smtClean="0">
                <a:solidFill>
                  <a:srgbClr val="FF0000"/>
                </a:solidFill>
              </a:rPr>
              <a:t>10-12 per </a:t>
            </a:r>
            <a:r>
              <a:rPr lang="en-US" dirty="0" smtClean="0"/>
              <a:t>day are </a:t>
            </a:r>
            <a:r>
              <a:rPr lang="en-US" dirty="0" smtClean="0">
                <a:solidFill>
                  <a:srgbClr val="FF0000"/>
                </a:solidFill>
              </a:rPr>
              <a:t>unusual</a:t>
            </a:r>
            <a:r>
              <a:rPr lang="en-US" dirty="0" smtClean="0"/>
              <a:t>. </a:t>
            </a:r>
            <a:endParaRPr lang="tr-TR" dirty="0" smtClean="0"/>
          </a:p>
          <a:p>
            <a:pPr>
              <a:buNone/>
            </a:pPr>
            <a:endParaRPr lang="en-US" dirty="0" smtClean="0"/>
          </a:p>
          <a:p>
            <a:r>
              <a:rPr lang="en-US" dirty="0" smtClean="0">
                <a:solidFill>
                  <a:srgbClr val="FF0000"/>
                </a:solidFill>
              </a:rPr>
              <a:t>Constipation</a:t>
            </a:r>
            <a:r>
              <a:rPr lang="en-US" dirty="0" smtClean="0"/>
              <a:t> in children are present with symptoms with fecal soiling  and not necessary as  hard </a:t>
            </a:r>
            <a:r>
              <a:rPr lang="tr-TR" dirty="0" smtClean="0"/>
              <a:t>as </a:t>
            </a:r>
            <a:r>
              <a:rPr lang="en-US" dirty="0" smtClean="0"/>
              <a:t>stool.</a:t>
            </a:r>
            <a:endParaRPr lang="tr-TR" dirty="0" smtClean="0"/>
          </a:p>
          <a:p>
            <a:pPr>
              <a:buNone/>
            </a:pPr>
            <a:endParaRPr lang="en-US" dirty="0" smtClean="0"/>
          </a:p>
          <a:p>
            <a:r>
              <a:rPr lang="en-US" dirty="0" smtClean="0"/>
              <a:t>Inquiry  should be made of avoidance maneuvers</a:t>
            </a:r>
            <a:r>
              <a:rPr lang="tr-TR" dirty="0" smtClean="0"/>
              <a:t>; </a:t>
            </a:r>
            <a:r>
              <a:rPr lang="en-US" dirty="0" smtClean="0"/>
              <a:t>effort to suppress the </a:t>
            </a:r>
            <a:r>
              <a:rPr lang="en-US" dirty="0" smtClean="0">
                <a:solidFill>
                  <a:srgbClr val="FF0000"/>
                </a:solidFill>
              </a:rPr>
              <a:t>urgency</a:t>
            </a:r>
            <a:r>
              <a:rPr lang="en-US" dirty="0" smtClean="0"/>
              <a:t> associated with voiding</a:t>
            </a:r>
            <a:r>
              <a:rPr lang="en-US" dirty="0" smtClean="0">
                <a:solidFill>
                  <a:srgbClr val="FF0000"/>
                </a:solidFill>
              </a:rPr>
              <a:t>. Leg crossing. Squirming or heel setting…</a:t>
            </a:r>
          </a:p>
          <a:p>
            <a:endParaRPr lang="en-US" dirty="0"/>
          </a:p>
        </p:txBody>
      </p:sp>
      <p:pic>
        <p:nvPicPr>
          <p:cNvPr id="4" name="3 İçerik Yer Tutucusu" descr="kizlay filsitin.jpg"/>
          <p:cNvPicPr>
            <a:picLocks noChangeAspect="1"/>
          </p:cNvPicPr>
          <p:nvPr/>
        </p:nvPicPr>
        <p:blipFill>
          <a:blip r:embed="rId2"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sp>
        <p:nvSpPr>
          <p:cNvPr id="3" name="2 İçerik Yer Tutucusu"/>
          <p:cNvSpPr>
            <a:spLocks noGrp="1"/>
          </p:cNvSpPr>
          <p:nvPr>
            <p:ph idx="1"/>
          </p:nvPr>
        </p:nvSpPr>
        <p:spPr/>
        <p:txBody>
          <a:bodyPr>
            <a:normAutofit/>
          </a:bodyPr>
          <a:lstStyle/>
          <a:p>
            <a:r>
              <a:rPr lang="tr-TR" dirty="0" err="1" smtClean="0"/>
              <a:t>Voiding</a:t>
            </a:r>
            <a:r>
              <a:rPr lang="tr-TR" dirty="0" smtClean="0"/>
              <a:t> </a:t>
            </a:r>
            <a:r>
              <a:rPr lang="tr-TR" dirty="0" err="1" smtClean="0"/>
              <a:t>dysfunction</a:t>
            </a:r>
            <a:r>
              <a:rPr lang="tr-TR" dirty="0" smtClean="0"/>
              <a:t>;</a:t>
            </a:r>
          </a:p>
          <a:p>
            <a:pPr>
              <a:buNone/>
            </a:pPr>
            <a:endParaRPr lang="tr-TR" dirty="0" smtClean="0"/>
          </a:p>
          <a:p>
            <a:pPr>
              <a:buNone/>
            </a:pPr>
            <a:r>
              <a:rPr lang="tr-TR" dirty="0" smtClean="0"/>
              <a:t>1-</a:t>
            </a:r>
            <a:r>
              <a:rPr lang="tr-TR" dirty="0" err="1" smtClean="0"/>
              <a:t>Voiding</a:t>
            </a:r>
            <a:r>
              <a:rPr lang="tr-TR" dirty="0" smtClean="0"/>
              <a:t>  </a:t>
            </a:r>
            <a:r>
              <a:rPr lang="tr-TR" dirty="0" err="1" smtClean="0"/>
              <a:t>physiology</a:t>
            </a:r>
            <a:endParaRPr lang="tr-TR" dirty="0" smtClean="0"/>
          </a:p>
          <a:p>
            <a:pPr>
              <a:buNone/>
            </a:pPr>
            <a:r>
              <a:rPr lang="tr-TR" dirty="0" smtClean="0"/>
              <a:t>2-Normal </a:t>
            </a:r>
            <a:r>
              <a:rPr lang="tr-TR" dirty="0" err="1" smtClean="0"/>
              <a:t>Voiding</a:t>
            </a:r>
            <a:r>
              <a:rPr lang="tr-TR" dirty="0" smtClean="0"/>
              <a:t>.</a:t>
            </a:r>
          </a:p>
          <a:p>
            <a:pPr>
              <a:buNone/>
            </a:pPr>
            <a:r>
              <a:rPr lang="tr-TR" dirty="0" smtClean="0"/>
              <a:t>3-</a:t>
            </a:r>
            <a:r>
              <a:rPr lang="tr-TR" dirty="0" err="1" smtClean="0"/>
              <a:t>Abnormal</a:t>
            </a:r>
            <a:r>
              <a:rPr lang="tr-TR" dirty="0" smtClean="0"/>
              <a:t> </a:t>
            </a:r>
            <a:r>
              <a:rPr lang="tr-TR" dirty="0" err="1" smtClean="0"/>
              <a:t>voiding</a:t>
            </a:r>
            <a:r>
              <a:rPr lang="tr-TR" dirty="0" smtClean="0"/>
              <a:t>.</a:t>
            </a:r>
          </a:p>
          <a:p>
            <a:pPr>
              <a:buNone/>
            </a:pPr>
            <a:r>
              <a:rPr lang="tr-TR" dirty="0" smtClean="0"/>
              <a:t>4-</a:t>
            </a:r>
            <a:r>
              <a:rPr lang="tr-TR" dirty="0" err="1" smtClean="0"/>
              <a:t>Complication</a:t>
            </a:r>
            <a:r>
              <a:rPr lang="tr-TR" dirty="0" smtClean="0"/>
              <a:t> of </a:t>
            </a:r>
            <a:r>
              <a:rPr lang="tr-TR" dirty="0" err="1" smtClean="0"/>
              <a:t>voiding</a:t>
            </a:r>
            <a:r>
              <a:rPr lang="tr-TR" dirty="0" smtClean="0"/>
              <a:t> </a:t>
            </a:r>
            <a:r>
              <a:rPr lang="tr-TR" dirty="0" err="1" smtClean="0"/>
              <a:t>dysfunction</a:t>
            </a:r>
            <a:r>
              <a:rPr lang="tr-TR" dirty="0" smtClean="0"/>
              <a:t>.</a:t>
            </a:r>
          </a:p>
          <a:p>
            <a:pPr>
              <a:buNone/>
            </a:pPr>
            <a:r>
              <a:rPr lang="tr-TR" dirty="0" smtClean="0"/>
              <a:t>5-</a:t>
            </a:r>
            <a:r>
              <a:rPr lang="tr-TR" dirty="0" err="1" smtClean="0"/>
              <a:t>Treatment</a:t>
            </a:r>
            <a:r>
              <a:rPr lang="tr-TR" dirty="0" smtClean="0"/>
              <a:t> </a:t>
            </a:r>
            <a:r>
              <a:rPr lang="tr-TR" dirty="0" err="1" smtClean="0"/>
              <a:t>options</a:t>
            </a:r>
            <a:r>
              <a:rPr lang="tr-TR" dirty="0" smtClean="0"/>
              <a:t>.</a:t>
            </a:r>
          </a:p>
          <a:p>
            <a:pPr>
              <a:buNone/>
            </a:pPr>
            <a:endParaRPr lang="tr-TR" dirty="0" smtClean="0"/>
          </a:p>
          <a:p>
            <a:pPr>
              <a:buNone/>
            </a:pP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pic>
        <p:nvPicPr>
          <p:cNvPr id="4" name="il_fi" descr="http://newyorkuro.com/wp-content/uploads/yapb_cache/mankenpis.33brbh7ogsg008k4wwgogcsck.6ylu316ao144c8c4woosog48w.th.jpeg"/>
          <p:cNvPicPr>
            <a:picLocks noGrp="1"/>
          </p:cNvPicPr>
          <p:nvPr>
            <p:ph idx="1"/>
          </p:nvPr>
        </p:nvPicPr>
        <p:blipFill>
          <a:blip r:embed="rId2" cstate="print"/>
          <a:srcRect/>
          <a:stretch>
            <a:fillRect/>
          </a:stretch>
        </p:blipFill>
        <p:spPr bwMode="auto">
          <a:xfrm>
            <a:off x="1907704" y="548680"/>
            <a:ext cx="6336704" cy="5976664"/>
          </a:xfrm>
          <a:prstGeom prst="rect">
            <a:avLst/>
          </a:prstGeom>
          <a:noFill/>
          <a:ln w="9525">
            <a:noFill/>
            <a:miter lim="800000"/>
            <a:headEnd/>
            <a:tailEnd/>
          </a:ln>
        </p:spPr>
      </p:pic>
      <p:pic>
        <p:nvPicPr>
          <p:cNvPr id="5" name="3 İçerik Yer Tutucusu" descr="kizlay filsitin.jpg"/>
          <p:cNvPicPr>
            <a:picLocks noChangeAspect="1"/>
          </p:cNvPicPr>
          <p:nvPr/>
        </p:nvPicPr>
        <p:blipFill>
          <a:blip r:embed="rId3"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en-US" b="1" dirty="0" smtClean="0"/>
              <a:t> NORMAL VOIDING</a:t>
            </a:r>
            <a:r>
              <a:rPr lang="tr-TR" b="1" dirty="0" smtClean="0"/>
              <a:t> CASCADE</a:t>
            </a:r>
            <a:r>
              <a:rPr lang="en-US" b="1" dirty="0" smtClean="0"/>
              <a:t/>
            </a:r>
            <a:br>
              <a:rPr lang="en-US" b="1" dirty="0" smtClean="0"/>
            </a:br>
            <a:endParaRPr lang="en-US" dirty="0"/>
          </a:p>
        </p:txBody>
      </p:sp>
      <p:sp>
        <p:nvSpPr>
          <p:cNvPr id="3" name="2 İçerik Yer Tutucusu"/>
          <p:cNvSpPr>
            <a:spLocks noGrp="1"/>
          </p:cNvSpPr>
          <p:nvPr>
            <p:ph idx="1"/>
          </p:nvPr>
        </p:nvSpPr>
        <p:spPr/>
        <p:txBody>
          <a:bodyPr>
            <a:normAutofit fontScale="70000" lnSpcReduction="20000"/>
          </a:bodyPr>
          <a:lstStyle/>
          <a:p>
            <a:r>
              <a:rPr lang="en-US" dirty="0" smtClean="0"/>
              <a:t>The </a:t>
            </a:r>
            <a:r>
              <a:rPr lang="en-US" dirty="0" err="1" smtClean="0"/>
              <a:t>micturition</a:t>
            </a:r>
            <a:r>
              <a:rPr lang="en-US" dirty="0" smtClean="0"/>
              <a:t> frequency of the </a:t>
            </a:r>
            <a:r>
              <a:rPr lang="en-US" dirty="0" err="1" smtClean="0"/>
              <a:t>foetus</a:t>
            </a:r>
            <a:r>
              <a:rPr lang="en-US" dirty="0" smtClean="0"/>
              <a:t> during the last</a:t>
            </a:r>
            <a:r>
              <a:rPr lang="tr-TR" dirty="0" smtClean="0"/>
              <a:t>  </a:t>
            </a:r>
            <a:r>
              <a:rPr lang="en-US" dirty="0" err="1" smtClean="0"/>
              <a:t>trimeser</a:t>
            </a:r>
            <a:r>
              <a:rPr lang="en-US" dirty="0" smtClean="0"/>
              <a:t> is approximately 30 per 24 hours. </a:t>
            </a:r>
            <a:endParaRPr lang="tr-TR" dirty="0" smtClean="0"/>
          </a:p>
          <a:p>
            <a:pPr>
              <a:buNone/>
            </a:pPr>
            <a:endParaRPr lang="tr-TR" dirty="0" smtClean="0"/>
          </a:p>
          <a:p>
            <a:r>
              <a:rPr lang="en-US" dirty="0" smtClean="0"/>
              <a:t>It</a:t>
            </a:r>
            <a:r>
              <a:rPr lang="tr-TR" dirty="0" smtClean="0"/>
              <a:t> </a:t>
            </a:r>
            <a:r>
              <a:rPr lang="en-US" dirty="0" smtClean="0"/>
              <a:t>decreases to 12 during the first year of life, and after</a:t>
            </a:r>
            <a:r>
              <a:rPr lang="tr-TR" dirty="0" smtClean="0"/>
              <a:t> </a:t>
            </a:r>
            <a:r>
              <a:rPr lang="en-US" dirty="0" smtClean="0"/>
              <a:t>that it is gradually reduced to an average of 5±1</a:t>
            </a:r>
            <a:r>
              <a:rPr lang="tr-TR" dirty="0" smtClean="0"/>
              <a:t> </a:t>
            </a:r>
            <a:r>
              <a:rPr lang="en-US" dirty="0" err="1" smtClean="0"/>
              <a:t>voidings</a:t>
            </a:r>
            <a:r>
              <a:rPr lang="en-US" dirty="0" smtClean="0"/>
              <a:t> per day.</a:t>
            </a:r>
            <a:endParaRPr lang="tr-TR" dirty="0" smtClean="0"/>
          </a:p>
          <a:p>
            <a:pPr>
              <a:buNone/>
            </a:pPr>
            <a:endParaRPr lang="en-US" dirty="0" smtClean="0"/>
          </a:p>
          <a:p>
            <a:r>
              <a:rPr lang="tr-TR" smtClean="0"/>
              <a:t>N</a:t>
            </a:r>
            <a:r>
              <a:rPr lang="en-US" smtClean="0"/>
              <a:t>ormal</a:t>
            </a:r>
            <a:r>
              <a:rPr lang="en-US" dirty="0" smtClean="0"/>
              <a:t> range for the </a:t>
            </a:r>
            <a:r>
              <a:rPr lang="en-US" dirty="0" err="1" smtClean="0"/>
              <a:t>micturition</a:t>
            </a:r>
            <a:r>
              <a:rPr lang="en-US" dirty="0" smtClean="0"/>
              <a:t> frequency at age</a:t>
            </a:r>
            <a:r>
              <a:rPr lang="tr-TR" dirty="0" smtClean="0"/>
              <a:t> </a:t>
            </a:r>
            <a:r>
              <a:rPr lang="en-US" dirty="0" smtClean="0"/>
              <a:t>seven is 3 to 7 .</a:t>
            </a:r>
            <a:endParaRPr lang="tr-TR" dirty="0" smtClean="0"/>
          </a:p>
          <a:p>
            <a:pPr>
              <a:buNone/>
            </a:pPr>
            <a:endParaRPr lang="en-US" dirty="0" smtClean="0"/>
          </a:p>
          <a:p>
            <a:r>
              <a:rPr lang="en-US" dirty="0" smtClean="0"/>
              <a:t>By age 12, the daily pattern of voiding includes 4-6</a:t>
            </a:r>
            <a:r>
              <a:rPr lang="tr-TR" dirty="0" smtClean="0"/>
              <a:t> </a:t>
            </a:r>
            <a:r>
              <a:rPr lang="en-US" dirty="0" smtClean="0"/>
              <a:t>voids per day .</a:t>
            </a:r>
            <a:r>
              <a:rPr lang="tr-TR" dirty="0" smtClean="0"/>
              <a:t> </a:t>
            </a:r>
          </a:p>
          <a:p>
            <a:pPr>
              <a:buNone/>
            </a:pPr>
            <a:endParaRPr lang="en-US" dirty="0" smtClean="0"/>
          </a:p>
          <a:p>
            <a:r>
              <a:rPr lang="en-US" dirty="0" smtClean="0"/>
              <a:t>Mattson and </a:t>
            </a:r>
            <a:r>
              <a:rPr lang="en-US" dirty="0" err="1" smtClean="0"/>
              <a:t>Lindström</a:t>
            </a:r>
            <a:r>
              <a:rPr lang="en-US" dirty="0" smtClean="0"/>
              <a:t> emphasize the enormous</a:t>
            </a:r>
            <a:r>
              <a:rPr lang="tr-TR" dirty="0" smtClean="0"/>
              <a:t>  </a:t>
            </a:r>
            <a:r>
              <a:rPr lang="en-US" dirty="0" smtClean="0"/>
              <a:t>variability of voiding frequencies in children: also in</a:t>
            </a:r>
            <a:r>
              <a:rPr lang="tr-TR" dirty="0" smtClean="0"/>
              <a:t>  </a:t>
            </a:r>
            <a:r>
              <a:rPr lang="en-US" dirty="0" smtClean="0"/>
              <a:t>individual children, the weight-corrected </a:t>
            </a:r>
            <a:r>
              <a:rPr lang="en-US" dirty="0" err="1" smtClean="0"/>
              <a:t>diuresis</a:t>
            </a:r>
            <a:r>
              <a:rPr lang="en-US" dirty="0" smtClean="0"/>
              <a:t> could</a:t>
            </a:r>
            <a:r>
              <a:rPr lang="tr-TR" dirty="0" smtClean="0"/>
              <a:t> </a:t>
            </a:r>
            <a:r>
              <a:rPr lang="en-US" dirty="0" smtClean="0"/>
              <a:t>vary up to 10-fold.</a:t>
            </a:r>
            <a:endParaRPr lang="tr-TR" dirty="0" smtClean="0"/>
          </a:p>
          <a:p>
            <a:pPr>
              <a:buNone/>
            </a:pPr>
            <a:endParaRPr lang="en-US" dirty="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smtClean="0"/>
              <a:t>Capacity</a:t>
            </a:r>
            <a:r>
              <a:rPr lang="tr-TR" dirty="0" smtClean="0"/>
              <a:t> of </a:t>
            </a:r>
            <a:r>
              <a:rPr lang="tr-TR" dirty="0" err="1" smtClean="0"/>
              <a:t>The</a:t>
            </a:r>
            <a:r>
              <a:rPr lang="tr-TR" dirty="0" smtClean="0"/>
              <a:t> </a:t>
            </a:r>
            <a:r>
              <a:rPr lang="tr-TR" dirty="0" err="1" smtClean="0"/>
              <a:t>Bladder</a:t>
            </a:r>
            <a:endParaRPr lang="en-US" dirty="0"/>
          </a:p>
        </p:txBody>
      </p:sp>
      <p:sp>
        <p:nvSpPr>
          <p:cNvPr id="3" name="2 İçerik Yer Tutucusu"/>
          <p:cNvSpPr>
            <a:spLocks noGrp="1"/>
          </p:cNvSpPr>
          <p:nvPr>
            <p:ph idx="1"/>
          </p:nvPr>
        </p:nvSpPr>
        <p:spPr/>
        <p:txBody>
          <a:bodyPr>
            <a:normAutofit fontScale="85000" lnSpcReduction="20000"/>
          </a:bodyPr>
          <a:lstStyle/>
          <a:p>
            <a:pPr>
              <a:buNone/>
            </a:pPr>
            <a:r>
              <a:rPr lang="tr-TR" b="1" i="1" dirty="0" smtClean="0"/>
              <a:t>         </a:t>
            </a:r>
            <a:r>
              <a:rPr lang="en-US" b="1" i="1" dirty="0" smtClean="0"/>
              <a:t> Bladder capacity using the formula</a:t>
            </a:r>
          </a:p>
          <a:p>
            <a:r>
              <a:rPr lang="en-US" b="1" i="1" dirty="0" smtClean="0"/>
              <a:t>Y = 30 + 30 X (Y= capacity in ml, X = age in years)</a:t>
            </a:r>
          </a:p>
          <a:p>
            <a:pPr>
              <a:buNone/>
            </a:pPr>
            <a:endParaRPr lang="tr-TR" dirty="0" smtClean="0"/>
          </a:p>
          <a:p>
            <a:r>
              <a:rPr lang="en-US" dirty="0" err="1" smtClean="0"/>
              <a:t>Kaefer</a:t>
            </a:r>
            <a:r>
              <a:rPr lang="en-US" dirty="0" smtClean="0"/>
              <a:t> and co-workers demonstrated that a non-linear</a:t>
            </a:r>
          </a:p>
          <a:p>
            <a:r>
              <a:rPr lang="en-US" dirty="0" smtClean="0"/>
              <a:t>model was the most accurate for the relation between</a:t>
            </a:r>
          </a:p>
          <a:p>
            <a:r>
              <a:rPr lang="en-US" dirty="0" smtClean="0"/>
              <a:t>age and bladder capacity, and they determined two</a:t>
            </a:r>
          </a:p>
          <a:p>
            <a:r>
              <a:rPr lang="en-US" dirty="0" smtClean="0"/>
              <a:t>practical linear equations:</a:t>
            </a:r>
          </a:p>
          <a:p>
            <a:r>
              <a:rPr lang="en-US" dirty="0" smtClean="0"/>
              <a:t>Y = 2 X + 2 for children less than 2 years old, and Y</a:t>
            </a:r>
          </a:p>
          <a:p>
            <a:r>
              <a:rPr lang="en-US" dirty="0" smtClean="0"/>
              <a:t>= X/2+6 for those 2 years old or older; Y = capacity</a:t>
            </a:r>
          </a:p>
          <a:p>
            <a:r>
              <a:rPr lang="en-US" dirty="0" smtClean="0"/>
              <a:t>in ounces, X = age in years.</a:t>
            </a: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smtClean="0"/>
              <a:t>Hinman</a:t>
            </a:r>
            <a:r>
              <a:rPr lang="tr-TR" dirty="0" smtClean="0"/>
              <a:t>-</a:t>
            </a:r>
            <a:r>
              <a:rPr lang="tr-TR" dirty="0" err="1" smtClean="0"/>
              <a:t>Allen</a:t>
            </a:r>
            <a:r>
              <a:rPr lang="tr-TR" dirty="0" smtClean="0"/>
              <a:t>  </a:t>
            </a:r>
            <a:r>
              <a:rPr lang="tr-TR" dirty="0" err="1" smtClean="0"/>
              <a:t>Syndrom</a:t>
            </a:r>
            <a:r>
              <a:rPr lang="tr-TR" dirty="0" smtClean="0"/>
              <a:t> </a:t>
            </a:r>
            <a:r>
              <a:rPr lang="tr-TR" dirty="0" err="1" smtClean="0"/>
              <a:t>non</a:t>
            </a:r>
            <a:r>
              <a:rPr lang="tr-TR" dirty="0" smtClean="0"/>
              <a:t>-</a:t>
            </a:r>
            <a:r>
              <a:rPr lang="tr-TR" dirty="0" err="1" smtClean="0"/>
              <a:t>neurogenic</a:t>
            </a:r>
            <a:r>
              <a:rPr lang="tr-TR" dirty="0" smtClean="0"/>
              <a:t> </a:t>
            </a:r>
            <a:r>
              <a:rPr lang="tr-TR" dirty="0" err="1" smtClean="0"/>
              <a:t>Voiding</a:t>
            </a:r>
            <a:r>
              <a:rPr lang="tr-TR" dirty="0" smtClean="0"/>
              <a:t> </a:t>
            </a:r>
            <a:r>
              <a:rPr lang="tr-TR" dirty="0" err="1" smtClean="0"/>
              <a:t>Dysfunction</a:t>
            </a:r>
            <a:r>
              <a:rPr lang="ar-SA" dirty="0" smtClean="0"/>
              <a:t/>
            </a:r>
            <a:br>
              <a:rPr lang="ar-SA" dirty="0" smtClean="0"/>
            </a:br>
            <a:r>
              <a:rPr lang="ar-SA" dirty="0" smtClean="0"/>
              <a:t>مرض هنمان 	</a:t>
            </a:r>
            <a:endParaRPr lang="en-US" dirty="0"/>
          </a:p>
        </p:txBody>
      </p:sp>
      <p:sp>
        <p:nvSpPr>
          <p:cNvPr id="3" name="2 İçerik Yer Tutucusu"/>
          <p:cNvSpPr>
            <a:spLocks noGrp="1"/>
          </p:cNvSpPr>
          <p:nvPr>
            <p:ph idx="1"/>
          </p:nvPr>
        </p:nvSpPr>
        <p:spPr/>
        <p:txBody>
          <a:bodyPr>
            <a:normAutofit fontScale="47500" lnSpcReduction="20000"/>
          </a:bodyPr>
          <a:lstStyle/>
          <a:p>
            <a:pPr>
              <a:buNone/>
            </a:pPr>
            <a:r>
              <a:rPr lang="ar-SA" dirty="0" smtClean="0"/>
              <a:t>هو وجود خلل في عمل المثاني مع عدم تثبيت</a:t>
            </a:r>
          </a:p>
          <a:p>
            <a:pPr>
              <a:buNone/>
            </a:pPr>
            <a:r>
              <a:rPr lang="ar-SA" dirty="0" smtClean="0"/>
              <a:t>اي خلل في اعصاب المتانة</a:t>
            </a:r>
          </a:p>
          <a:p>
            <a:pPr>
              <a:buNone/>
            </a:pPr>
            <a:r>
              <a:rPr lang="ar-SA" sz="6700" dirty="0" smtClean="0">
                <a:solidFill>
                  <a:srgbClr val="FF0000"/>
                </a:solidFill>
              </a:rPr>
              <a:t>هو مرض مكتسب  .</a:t>
            </a:r>
          </a:p>
          <a:p>
            <a:pPr>
              <a:buNone/>
            </a:pPr>
            <a:r>
              <a:rPr lang="ar-SA" dirty="0" smtClean="0"/>
              <a:t>في الحالة الطبيعية عندما </a:t>
            </a:r>
            <a:r>
              <a:rPr lang="ar-SA" dirty="0" smtClean="0">
                <a:solidFill>
                  <a:srgbClr val="FF0000"/>
                </a:solidFill>
              </a:rPr>
              <a:t>تنقبط المثانة ترتخي عضلات صمام المثانة </a:t>
            </a:r>
            <a:r>
              <a:rPr lang="ar-SA" dirty="0" smtClean="0"/>
              <a:t>ليخرج البول ولاكن اذا لم يحدث ذالك  يحدث مرض الهنمان  الذي لة مضاعفات سلبية  على الكلى </a:t>
            </a:r>
          </a:p>
          <a:p>
            <a:pPr>
              <a:buNone/>
            </a:pPr>
            <a:r>
              <a:rPr lang="ar-SA" dirty="0" smtClean="0"/>
              <a:t>والحالب والمثانة.</a:t>
            </a:r>
          </a:p>
          <a:p>
            <a:r>
              <a:rPr lang="ar-SA" dirty="0" smtClean="0">
                <a:solidFill>
                  <a:srgbClr val="FF0000"/>
                </a:solidFill>
              </a:rPr>
              <a:t>العلاج السلوكي والتيول بشكل صحيح هو الحل</a:t>
            </a:r>
          </a:p>
          <a:p>
            <a:pPr>
              <a:buNone/>
            </a:pPr>
            <a:endParaRPr lang="ar-SA" dirty="0" smtClean="0"/>
          </a:p>
          <a:p>
            <a:r>
              <a:rPr lang="tr-TR" dirty="0" smtClean="0">
                <a:solidFill>
                  <a:srgbClr val="FF0000"/>
                </a:solidFill>
              </a:rPr>
              <a:t>A</a:t>
            </a:r>
            <a:r>
              <a:rPr lang="en-US" dirty="0" smtClean="0">
                <a:solidFill>
                  <a:srgbClr val="FF0000"/>
                </a:solidFill>
              </a:rPr>
              <a:t> pediatric, non-neuropathic, acquired voiding dysfunction</a:t>
            </a:r>
            <a:r>
              <a:rPr lang="en-US" dirty="0" smtClean="0"/>
              <a:t>.</a:t>
            </a:r>
            <a:r>
              <a:rPr lang="en-US" dirty="0" smtClean="0">
                <a:solidFill>
                  <a:srgbClr val="FF0000"/>
                </a:solidFill>
              </a:rPr>
              <a:t> </a:t>
            </a:r>
            <a:r>
              <a:rPr lang="tr-TR" dirty="0" smtClean="0">
                <a:solidFill>
                  <a:srgbClr val="FF0000"/>
                </a:solidFill>
              </a:rPr>
              <a:t>(</a:t>
            </a:r>
            <a:r>
              <a:rPr lang="en-US" dirty="0" smtClean="0">
                <a:solidFill>
                  <a:srgbClr val="FF0000"/>
                </a:solidFill>
              </a:rPr>
              <a:t>non-</a:t>
            </a:r>
            <a:r>
              <a:rPr lang="en-US" dirty="0" err="1" smtClean="0">
                <a:solidFill>
                  <a:srgbClr val="FF0000"/>
                </a:solidFill>
              </a:rPr>
              <a:t>neurogenic</a:t>
            </a:r>
            <a:r>
              <a:rPr lang="en-US" dirty="0" smtClean="0">
                <a:solidFill>
                  <a:srgbClr val="FF0000"/>
                </a:solidFill>
              </a:rPr>
              <a:t> </a:t>
            </a:r>
            <a:r>
              <a:rPr lang="en-US" dirty="0" err="1" smtClean="0">
                <a:solidFill>
                  <a:srgbClr val="FF0000"/>
                </a:solidFill>
              </a:rPr>
              <a:t>neurogenic</a:t>
            </a:r>
            <a:r>
              <a:rPr lang="en-US" dirty="0" smtClean="0">
                <a:solidFill>
                  <a:srgbClr val="FF0000"/>
                </a:solidFill>
              </a:rPr>
              <a:t> bladder</a:t>
            </a:r>
            <a:r>
              <a:rPr lang="tr-TR" dirty="0" smtClean="0">
                <a:solidFill>
                  <a:srgbClr val="FF0000"/>
                </a:solidFill>
              </a:rPr>
              <a:t>).</a:t>
            </a:r>
            <a:r>
              <a:rPr lang="en-US" dirty="0" smtClean="0">
                <a:solidFill>
                  <a:srgbClr val="FF0000"/>
                </a:solidFill>
              </a:rPr>
              <a:t> </a:t>
            </a:r>
            <a:endParaRPr lang="tr-TR" dirty="0" smtClean="0">
              <a:solidFill>
                <a:srgbClr val="FF0000"/>
              </a:solidFill>
            </a:endParaRPr>
          </a:p>
          <a:p>
            <a:pPr>
              <a:buNone/>
            </a:pPr>
            <a:endParaRPr lang="en-US" dirty="0" smtClean="0">
              <a:solidFill>
                <a:srgbClr val="FF0000"/>
              </a:solidFill>
            </a:endParaRPr>
          </a:p>
          <a:p>
            <a:r>
              <a:rPr lang="en-US" dirty="0" err="1" smtClean="0">
                <a:solidFill>
                  <a:srgbClr val="FF0000"/>
                </a:solidFill>
              </a:rPr>
              <a:t>Detrusor</a:t>
            </a:r>
            <a:r>
              <a:rPr lang="en-US" dirty="0" smtClean="0">
                <a:solidFill>
                  <a:srgbClr val="FF0000"/>
                </a:solidFill>
              </a:rPr>
              <a:t> </a:t>
            </a:r>
            <a:r>
              <a:rPr lang="en-US" dirty="0" err="1" smtClean="0">
                <a:solidFill>
                  <a:srgbClr val="FF0000"/>
                </a:solidFill>
              </a:rPr>
              <a:t>spincter</a:t>
            </a:r>
            <a:r>
              <a:rPr lang="en-US" dirty="0" smtClean="0">
                <a:solidFill>
                  <a:srgbClr val="FF0000"/>
                </a:solidFill>
              </a:rPr>
              <a:t> </a:t>
            </a:r>
            <a:r>
              <a:rPr lang="en-US" dirty="0" err="1" smtClean="0">
                <a:solidFill>
                  <a:srgbClr val="FF0000"/>
                </a:solidFill>
              </a:rPr>
              <a:t>dyssynergia</a:t>
            </a:r>
            <a:r>
              <a:rPr lang="en-US" dirty="0" smtClean="0"/>
              <a:t>, </a:t>
            </a:r>
            <a:r>
              <a:rPr lang="tr-TR" dirty="0" smtClean="0"/>
              <a:t>(DSD) </a:t>
            </a:r>
            <a:r>
              <a:rPr lang="en-US" dirty="0" smtClean="0">
                <a:solidFill>
                  <a:srgbClr val="FF0000"/>
                </a:solidFill>
              </a:rPr>
              <a:t>un</a:t>
            </a:r>
            <a:r>
              <a:rPr lang="tr-TR" dirty="0" smtClean="0">
                <a:solidFill>
                  <a:srgbClr val="FF0000"/>
                </a:solidFill>
              </a:rPr>
              <a:t>-</a:t>
            </a:r>
            <a:r>
              <a:rPr lang="en-US" dirty="0" err="1" smtClean="0">
                <a:solidFill>
                  <a:srgbClr val="FF0000"/>
                </a:solidFill>
              </a:rPr>
              <a:t>inhibitted</a:t>
            </a:r>
            <a:r>
              <a:rPr lang="en-US" dirty="0" smtClean="0">
                <a:solidFill>
                  <a:srgbClr val="FF0000"/>
                </a:solidFill>
              </a:rPr>
              <a:t> bladder contraction</a:t>
            </a:r>
            <a:r>
              <a:rPr lang="en-US" dirty="0" smtClean="0"/>
              <a:t>.</a:t>
            </a:r>
            <a:endParaRPr lang="tr-TR" dirty="0" smtClean="0"/>
          </a:p>
          <a:p>
            <a:pPr>
              <a:buNone/>
            </a:pPr>
            <a:endParaRPr lang="en-US" dirty="0" smtClean="0"/>
          </a:p>
          <a:p>
            <a:r>
              <a:rPr lang="tr-TR" dirty="0" smtClean="0"/>
              <a:t>T</a:t>
            </a:r>
            <a:r>
              <a:rPr lang="en-US" dirty="0" smtClean="0"/>
              <a:t>he sphincter and the bladder are not in synchronization and may cont</a:t>
            </a:r>
            <a:r>
              <a:rPr lang="tr-TR" dirty="0" err="1" smtClean="0"/>
              <a:t>ract</a:t>
            </a:r>
            <a:r>
              <a:rPr lang="en-US" dirty="0" smtClean="0"/>
              <a:t> simultaneously.</a:t>
            </a:r>
            <a:endParaRPr lang="tr-TR" dirty="0" smtClean="0"/>
          </a:p>
          <a:p>
            <a:pPr>
              <a:buNone/>
            </a:pPr>
            <a:endParaRPr lang="en-US" dirty="0" smtClean="0"/>
          </a:p>
          <a:p>
            <a:r>
              <a:rPr lang="en-US" dirty="0" smtClean="0"/>
              <a:t>Dilation of </a:t>
            </a:r>
            <a:r>
              <a:rPr lang="en-US" dirty="0" err="1" smtClean="0"/>
              <a:t>ureter</a:t>
            </a:r>
            <a:r>
              <a:rPr lang="en-US" dirty="0" smtClean="0"/>
              <a:t>, reflux, </a:t>
            </a:r>
            <a:r>
              <a:rPr lang="en-US" dirty="0" err="1" smtClean="0"/>
              <a:t>thic</a:t>
            </a:r>
            <a:r>
              <a:rPr lang="tr-TR" dirty="0" smtClean="0"/>
              <a:t>k</a:t>
            </a:r>
            <a:r>
              <a:rPr lang="en-US" dirty="0" err="1" smtClean="0"/>
              <a:t>ness</a:t>
            </a:r>
            <a:r>
              <a:rPr lang="en-US" dirty="0" smtClean="0"/>
              <a:t> of wall bladder</a:t>
            </a:r>
            <a:r>
              <a:rPr lang="tr-TR" dirty="0" smtClean="0"/>
              <a:t>.</a:t>
            </a:r>
          </a:p>
          <a:p>
            <a:pPr>
              <a:buNone/>
            </a:pPr>
            <a:endParaRPr lang="en-US" dirty="0" smtClean="0"/>
          </a:p>
          <a:p>
            <a:r>
              <a:rPr lang="en-US" dirty="0" smtClean="0"/>
              <a:t>Alteration of these learned patterns can successfully cure the wetting.  Biofeedback training, bladder relaxation training</a:t>
            </a:r>
            <a:r>
              <a:rPr lang="en-US" dirty="0" smtClean="0">
                <a:solidFill>
                  <a:srgbClr val="FF0000"/>
                </a:solidFill>
              </a:rPr>
              <a:t>, behavior modification.</a:t>
            </a:r>
            <a:endParaRPr lang="tr-TR" dirty="0" smtClean="0">
              <a:solidFill>
                <a:srgbClr val="FF0000"/>
              </a:solidFill>
            </a:endParaRPr>
          </a:p>
        </p:txBody>
      </p:sp>
      <p:pic>
        <p:nvPicPr>
          <p:cNvPr id="4" name="3 İçerik Yer Tutucusu" descr="kizlay filsitin.jpg"/>
          <p:cNvPicPr>
            <a:picLocks noChangeAspect="1"/>
          </p:cNvPicPr>
          <p:nvPr/>
        </p:nvPicPr>
        <p:blipFill>
          <a:blip r:embed="rId3"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88640"/>
            <a:ext cx="8229600" cy="1143000"/>
          </a:xfrm>
        </p:spPr>
        <p:txBody>
          <a:bodyPr>
            <a:normAutofit fontScale="90000"/>
          </a:bodyPr>
          <a:lstStyle/>
          <a:p>
            <a:r>
              <a:rPr lang="ar-SA" dirty="0" smtClean="0"/>
              <a:t/>
            </a:r>
            <a:br>
              <a:rPr lang="ar-SA" dirty="0" smtClean="0"/>
            </a:br>
            <a:r>
              <a:rPr lang="tr-TR" dirty="0" smtClean="0"/>
              <a:t/>
            </a:r>
            <a:br>
              <a:rPr lang="tr-TR" dirty="0" smtClean="0"/>
            </a:br>
            <a:r>
              <a:rPr lang="tr-TR" dirty="0" err="1" smtClean="0"/>
              <a:t>Therapy</a:t>
            </a:r>
            <a:r>
              <a:rPr lang="ar-SA" dirty="0" smtClean="0"/>
              <a:t/>
            </a:r>
            <a:br>
              <a:rPr lang="ar-SA" dirty="0" smtClean="0"/>
            </a:br>
            <a:r>
              <a:rPr lang="ar-SA" dirty="0" smtClean="0"/>
              <a:t>علاج  مضاعفات مرض  الهنمان </a:t>
            </a:r>
            <a:br>
              <a:rPr lang="ar-SA" dirty="0" smtClean="0"/>
            </a:br>
            <a:r>
              <a:rPr lang="ar-SA" dirty="0" smtClean="0"/>
              <a:t/>
            </a:r>
            <a:br>
              <a:rPr lang="ar-SA" dirty="0" smtClean="0"/>
            </a:br>
            <a:endParaRPr lang="en-US" dirty="0"/>
          </a:p>
        </p:txBody>
      </p:sp>
      <p:sp>
        <p:nvSpPr>
          <p:cNvPr id="3" name="2 İçerik Yer Tutucusu"/>
          <p:cNvSpPr>
            <a:spLocks noGrp="1"/>
          </p:cNvSpPr>
          <p:nvPr>
            <p:ph idx="1"/>
          </p:nvPr>
        </p:nvSpPr>
        <p:spPr/>
        <p:txBody>
          <a:bodyPr>
            <a:normAutofit fontScale="77500" lnSpcReduction="20000"/>
          </a:bodyPr>
          <a:lstStyle/>
          <a:p>
            <a:r>
              <a:rPr lang="ar-SA" dirty="0" smtClean="0">
                <a:solidFill>
                  <a:srgbClr val="FF0000"/>
                </a:solidFill>
              </a:rPr>
              <a:t>علاج الاتهابات </a:t>
            </a:r>
            <a:r>
              <a:rPr lang="ar-SA" dirty="0" smtClean="0"/>
              <a:t>في المسالك البولية  ان وجدت</a:t>
            </a:r>
          </a:p>
          <a:p>
            <a:r>
              <a:rPr lang="ar-SA" dirty="0" smtClean="0"/>
              <a:t> </a:t>
            </a:r>
            <a:r>
              <a:rPr lang="ar-SA" dirty="0" smtClean="0">
                <a:solidFill>
                  <a:srgbClr val="FF0000"/>
                </a:solidFill>
              </a:rPr>
              <a:t>علاج تنقيص ضغط المثانة  </a:t>
            </a:r>
            <a:r>
              <a:rPr lang="ar-SA" dirty="0" smtClean="0"/>
              <a:t>ان وجد وكذالك تفريغ المثانة من البول المتبقي </a:t>
            </a:r>
          </a:p>
          <a:p>
            <a:r>
              <a:rPr lang="ar-SA" dirty="0" smtClean="0">
                <a:solidFill>
                  <a:srgbClr val="FF0000"/>
                </a:solidFill>
              </a:rPr>
              <a:t>علاج الارتداد </a:t>
            </a:r>
            <a:r>
              <a:rPr lang="ar-SA" dirty="0" smtClean="0"/>
              <a:t>في البول</a:t>
            </a:r>
          </a:p>
          <a:p>
            <a:endParaRPr lang="ar-SA" dirty="0" smtClean="0"/>
          </a:p>
          <a:p>
            <a:r>
              <a:rPr lang="tr-TR" dirty="0" smtClean="0">
                <a:solidFill>
                  <a:srgbClr val="FF0000"/>
                </a:solidFill>
              </a:rPr>
              <a:t>An</a:t>
            </a:r>
            <a:r>
              <a:rPr lang="en-US" dirty="0" err="1" smtClean="0">
                <a:solidFill>
                  <a:srgbClr val="FF0000"/>
                </a:solidFill>
              </a:rPr>
              <a:t>tibiotic</a:t>
            </a:r>
            <a:r>
              <a:rPr lang="en-US" dirty="0" smtClean="0">
                <a:solidFill>
                  <a:srgbClr val="FF0000"/>
                </a:solidFill>
              </a:rPr>
              <a:t> </a:t>
            </a:r>
            <a:r>
              <a:rPr lang="en-US" dirty="0" smtClean="0"/>
              <a:t>prophylaxis, </a:t>
            </a:r>
            <a:r>
              <a:rPr lang="en-US" dirty="0" err="1" smtClean="0">
                <a:solidFill>
                  <a:srgbClr val="FF0000"/>
                </a:solidFill>
              </a:rPr>
              <a:t>anticholinergi</a:t>
            </a:r>
            <a:r>
              <a:rPr lang="en-US" dirty="0" err="1" smtClean="0"/>
              <a:t>c</a:t>
            </a:r>
            <a:r>
              <a:rPr lang="en-US" dirty="0" smtClean="0"/>
              <a:t> administration, clean intermittent catheterization</a:t>
            </a:r>
            <a:r>
              <a:rPr lang="tr-TR" dirty="0" smtClean="0"/>
              <a:t> </a:t>
            </a:r>
            <a:r>
              <a:rPr lang="tr-TR" dirty="0" smtClean="0">
                <a:solidFill>
                  <a:srgbClr val="FF0000"/>
                </a:solidFill>
              </a:rPr>
              <a:t>(</a:t>
            </a:r>
            <a:r>
              <a:rPr lang="tr-TR" dirty="0" err="1" smtClean="0">
                <a:solidFill>
                  <a:srgbClr val="FF0000"/>
                </a:solidFill>
              </a:rPr>
              <a:t>cıc</a:t>
            </a:r>
            <a:r>
              <a:rPr lang="tr-TR" dirty="0" smtClean="0">
                <a:solidFill>
                  <a:srgbClr val="FF0000"/>
                </a:solidFill>
              </a:rPr>
              <a:t>)</a:t>
            </a:r>
            <a:r>
              <a:rPr lang="en-US" dirty="0" smtClean="0"/>
              <a:t> and surgical interventions such as </a:t>
            </a:r>
            <a:r>
              <a:rPr lang="en-US" dirty="0" err="1" smtClean="0">
                <a:solidFill>
                  <a:srgbClr val="FF0000"/>
                </a:solidFill>
              </a:rPr>
              <a:t>antireflux</a:t>
            </a:r>
            <a:r>
              <a:rPr lang="en-US" dirty="0" smtClean="0">
                <a:solidFill>
                  <a:srgbClr val="FF0000"/>
                </a:solidFill>
              </a:rPr>
              <a:t> surgery </a:t>
            </a:r>
            <a:r>
              <a:rPr lang="en-US" dirty="0" smtClean="0"/>
              <a:t>and bladder augmentation procedures when conservative treatment is not sufficient. </a:t>
            </a:r>
            <a:endParaRPr lang="ar-SA" dirty="0" smtClean="0"/>
          </a:p>
          <a:p>
            <a:pPr>
              <a:buNone/>
            </a:pPr>
            <a:endParaRPr lang="tr-TR" dirty="0" smtClean="0"/>
          </a:p>
          <a:p>
            <a:r>
              <a:rPr lang="en-US" dirty="0" smtClean="0">
                <a:solidFill>
                  <a:srgbClr val="FF0000"/>
                </a:solidFill>
              </a:rPr>
              <a:t>Biofeedback</a:t>
            </a:r>
            <a:r>
              <a:rPr lang="en-US" dirty="0" smtClean="0"/>
              <a:t> therapy is used to restore normal voiding function.</a:t>
            </a:r>
            <a:br>
              <a:rPr lang="en-US" dirty="0" smtClean="0"/>
            </a:br>
            <a:r>
              <a:rPr lang="en-US" dirty="0" smtClean="0"/>
              <a:t/>
            </a:r>
            <a:br>
              <a:rPr lang="en-US" dirty="0" smtClean="0"/>
            </a:br>
            <a:endParaRPr lang="en-US" dirty="0"/>
          </a:p>
        </p:txBody>
      </p:sp>
      <p:pic>
        <p:nvPicPr>
          <p:cNvPr id="4" name="3 İçerik Yer Tutucusu" descr="kizlay filsitin.jpg"/>
          <p:cNvPicPr>
            <a:picLocks noChangeAspect="1"/>
          </p:cNvPicPr>
          <p:nvPr/>
        </p:nvPicPr>
        <p:blipFill>
          <a:blip r:embed="rId3"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pic>
        <p:nvPicPr>
          <p:cNvPr id="4" name="il_fi" descr="http://www.adnanarican.com/wp-content/uploads/13.bmp"/>
          <p:cNvPicPr>
            <a:picLocks noGrp="1"/>
          </p:cNvPicPr>
          <p:nvPr>
            <p:ph idx="1"/>
          </p:nvPr>
        </p:nvPicPr>
        <p:blipFill>
          <a:blip r:embed="rId2" cstate="print"/>
          <a:srcRect/>
          <a:stretch>
            <a:fillRect/>
          </a:stretch>
        </p:blipFill>
        <p:spPr bwMode="auto">
          <a:xfrm>
            <a:off x="1907704" y="980728"/>
            <a:ext cx="6120679" cy="5400600"/>
          </a:xfrm>
          <a:prstGeom prst="rect">
            <a:avLst/>
          </a:prstGeom>
          <a:noFill/>
          <a:ln w="9525">
            <a:noFill/>
            <a:miter lim="800000"/>
            <a:headEnd/>
            <a:tailEnd/>
          </a:ln>
        </p:spPr>
      </p:pic>
      <p:pic>
        <p:nvPicPr>
          <p:cNvPr id="5" name="3 İçerik Yer Tutucusu" descr="kizlay filsitin.jpg"/>
          <p:cNvPicPr>
            <a:picLocks noChangeAspect="1"/>
          </p:cNvPicPr>
          <p:nvPr/>
        </p:nvPicPr>
        <p:blipFill>
          <a:blip r:embed="rId3"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pic>
        <p:nvPicPr>
          <p:cNvPr id="4" name="3 İçerik Yer Tutucusu" descr="PVR residue urine 001.JPG"/>
          <p:cNvPicPr>
            <a:picLocks noGrp="1" noChangeAspect="1"/>
          </p:cNvPicPr>
          <p:nvPr>
            <p:ph idx="1"/>
          </p:nvPr>
        </p:nvPicPr>
        <p:blipFill>
          <a:blip r:embed="rId2" cstate="print"/>
          <a:stretch>
            <a:fillRect/>
          </a:stretch>
        </p:blipFill>
        <p:spPr>
          <a:xfrm>
            <a:off x="1554691" y="1600200"/>
            <a:ext cx="6034617" cy="4525963"/>
          </a:xfr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pic>
        <p:nvPicPr>
          <p:cNvPr id="4" name="3 İçerik Yer Tutucusu" descr="PVR residue urine 002.JPG"/>
          <p:cNvPicPr>
            <a:picLocks noGrp="1" noChangeAspect="1"/>
          </p:cNvPicPr>
          <p:nvPr>
            <p:ph idx="1"/>
          </p:nvPr>
        </p:nvPicPr>
        <p:blipFill>
          <a:blip r:embed="rId2" cstate="print"/>
          <a:stretch>
            <a:fillRect/>
          </a:stretch>
        </p:blipFill>
        <p:spPr>
          <a:xfrm>
            <a:off x="1554691" y="1600200"/>
            <a:ext cx="6034617" cy="4525963"/>
          </a:xfr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pic>
        <p:nvPicPr>
          <p:cNvPr id="4" name="3 İçerik Yer Tutucusu" descr="PVR residue urine 003.JPG"/>
          <p:cNvPicPr>
            <a:picLocks noGrp="1" noChangeAspect="1"/>
          </p:cNvPicPr>
          <p:nvPr>
            <p:ph idx="1"/>
          </p:nvPr>
        </p:nvPicPr>
        <p:blipFill>
          <a:blip r:embed="rId2" cstate="print"/>
          <a:stretch>
            <a:fillRect/>
          </a:stretch>
        </p:blipFill>
        <p:spPr>
          <a:xfrm>
            <a:off x="1554691" y="1600200"/>
            <a:ext cx="6034617" cy="4525963"/>
          </a:xfr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pic>
        <p:nvPicPr>
          <p:cNvPr id="4" name="rg_hi" descr="http://t3.gstatic.com/images?q=tbn:ANd9GcTGEq2i9vrALoQVbiXP7P0ihK6F4mIcW1YCZIIhBsUeF4HR_QTa">
            <a:hlinkClick r:id="rId2"/>
          </p:cNvPr>
          <p:cNvPicPr>
            <a:picLocks noGrp="1"/>
          </p:cNvPicPr>
          <p:nvPr>
            <p:ph idx="1"/>
          </p:nvPr>
        </p:nvPicPr>
        <p:blipFill>
          <a:blip r:embed="rId3" cstate="print"/>
          <a:srcRect/>
          <a:stretch>
            <a:fillRect/>
          </a:stretch>
        </p:blipFill>
        <p:spPr bwMode="auto">
          <a:xfrm>
            <a:off x="1619672" y="1124744"/>
            <a:ext cx="6264696" cy="5328592"/>
          </a:xfrm>
          <a:prstGeom prst="rect">
            <a:avLst/>
          </a:prstGeom>
          <a:noFill/>
          <a:ln w="9525">
            <a:noFill/>
            <a:miter lim="800000"/>
            <a:headEnd/>
            <a:tailEnd/>
          </a:ln>
        </p:spPr>
      </p:pic>
      <p:pic>
        <p:nvPicPr>
          <p:cNvPr id="5" name="3 İçerik Yer Tutucusu" descr="kizlay filsitin.jpg"/>
          <p:cNvPicPr>
            <a:picLocks noChangeAspect="1"/>
          </p:cNvPicPr>
          <p:nvPr/>
        </p:nvPicPr>
        <p:blipFill>
          <a:blip r:embed="rId4"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Normal </a:t>
            </a:r>
            <a:r>
              <a:rPr lang="tr-TR" dirty="0" err="1" smtClean="0"/>
              <a:t>Voiding</a:t>
            </a:r>
            <a:endParaRPr lang="en-US" dirty="0"/>
          </a:p>
        </p:txBody>
      </p:sp>
      <p:sp>
        <p:nvSpPr>
          <p:cNvPr id="3" name="2 İçerik Yer Tutucusu"/>
          <p:cNvSpPr>
            <a:spLocks noGrp="1"/>
          </p:cNvSpPr>
          <p:nvPr>
            <p:ph idx="1"/>
          </p:nvPr>
        </p:nvSpPr>
        <p:spPr/>
        <p:txBody>
          <a:bodyPr/>
          <a:lstStyle/>
          <a:p>
            <a:r>
              <a:rPr lang="tr-TR" dirty="0" err="1" smtClean="0"/>
              <a:t>Bladder</a:t>
            </a:r>
            <a:r>
              <a:rPr lang="tr-TR" dirty="0" smtClean="0"/>
              <a:t> is </a:t>
            </a:r>
            <a:r>
              <a:rPr lang="tr-TR" dirty="0" err="1" smtClean="0"/>
              <a:t>the</a:t>
            </a:r>
            <a:r>
              <a:rPr lang="tr-TR" dirty="0" smtClean="0"/>
              <a:t> </a:t>
            </a:r>
            <a:r>
              <a:rPr lang="tr-TR" dirty="0" err="1" smtClean="0"/>
              <a:t>only</a:t>
            </a:r>
            <a:r>
              <a:rPr lang="tr-TR" dirty="0" smtClean="0"/>
              <a:t> </a:t>
            </a:r>
            <a:r>
              <a:rPr lang="tr-TR" dirty="0" err="1" smtClean="0"/>
              <a:t>neurologic</a:t>
            </a:r>
            <a:r>
              <a:rPr lang="tr-TR" dirty="0" smtClean="0"/>
              <a:t> organ in </a:t>
            </a:r>
            <a:r>
              <a:rPr lang="tr-TR" dirty="0" err="1" smtClean="0"/>
              <a:t>the</a:t>
            </a:r>
            <a:r>
              <a:rPr lang="tr-TR" dirty="0" smtClean="0"/>
              <a:t> </a:t>
            </a:r>
            <a:r>
              <a:rPr lang="tr-TR" dirty="0" err="1" smtClean="0"/>
              <a:t>urination</a:t>
            </a:r>
            <a:r>
              <a:rPr lang="tr-TR" dirty="0" smtClean="0"/>
              <a:t> </a:t>
            </a:r>
            <a:r>
              <a:rPr lang="tr-TR" dirty="0" err="1" smtClean="0"/>
              <a:t>process</a:t>
            </a:r>
            <a:r>
              <a:rPr lang="tr-TR" dirty="0" smtClean="0"/>
              <a:t>.</a:t>
            </a:r>
          </a:p>
          <a:p>
            <a:pPr>
              <a:buNone/>
            </a:pPr>
            <a:endParaRPr lang="tr-TR" dirty="0" smtClean="0"/>
          </a:p>
          <a:p>
            <a:r>
              <a:rPr lang="tr-TR" dirty="0" smtClean="0"/>
              <a:t>Normal </a:t>
            </a:r>
            <a:r>
              <a:rPr lang="tr-TR" dirty="0" err="1" smtClean="0"/>
              <a:t>urination</a:t>
            </a:r>
            <a:r>
              <a:rPr lang="tr-TR" dirty="0" smtClean="0"/>
              <a:t>; </a:t>
            </a:r>
            <a:r>
              <a:rPr lang="tr-TR" dirty="0" err="1" smtClean="0"/>
              <a:t>Contraction</a:t>
            </a:r>
            <a:r>
              <a:rPr lang="tr-TR" dirty="0" smtClean="0"/>
              <a:t> of </a:t>
            </a:r>
            <a:r>
              <a:rPr lang="tr-TR" dirty="0" err="1" smtClean="0"/>
              <a:t>the</a:t>
            </a:r>
            <a:r>
              <a:rPr lang="tr-TR" dirty="0" smtClean="0"/>
              <a:t> </a:t>
            </a:r>
            <a:r>
              <a:rPr lang="tr-TR" dirty="0" err="1" smtClean="0"/>
              <a:t>bladder</a:t>
            </a:r>
            <a:r>
              <a:rPr lang="tr-TR" dirty="0" smtClean="0"/>
              <a:t> </a:t>
            </a:r>
            <a:r>
              <a:rPr lang="tr-TR" dirty="0" err="1" smtClean="0"/>
              <a:t>and</a:t>
            </a:r>
            <a:r>
              <a:rPr lang="tr-TR" dirty="0" smtClean="0"/>
              <a:t> </a:t>
            </a:r>
            <a:r>
              <a:rPr lang="tr-TR" dirty="0" err="1" smtClean="0"/>
              <a:t>relaxation</a:t>
            </a:r>
            <a:r>
              <a:rPr lang="tr-TR" dirty="0" smtClean="0"/>
              <a:t> of </a:t>
            </a:r>
            <a:r>
              <a:rPr lang="tr-TR" dirty="0" err="1" smtClean="0"/>
              <a:t>the</a:t>
            </a:r>
            <a:r>
              <a:rPr lang="tr-TR" dirty="0" smtClean="0"/>
              <a:t> </a:t>
            </a:r>
            <a:r>
              <a:rPr lang="tr-TR" dirty="0" err="1" smtClean="0"/>
              <a:t>sphincter</a:t>
            </a:r>
            <a:r>
              <a:rPr lang="tr-TR" dirty="0" smtClean="0"/>
              <a:t>.  </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smtClean="0"/>
              <a:t>Nocturnal</a:t>
            </a:r>
            <a:r>
              <a:rPr lang="tr-TR" dirty="0" smtClean="0"/>
              <a:t> </a:t>
            </a:r>
            <a:r>
              <a:rPr lang="tr-TR" dirty="0" err="1" smtClean="0"/>
              <a:t>Enuresis</a:t>
            </a:r>
            <a:r>
              <a:rPr lang="ar-SA" dirty="0" smtClean="0"/>
              <a:t/>
            </a:r>
            <a:br>
              <a:rPr lang="ar-SA" dirty="0" smtClean="0"/>
            </a:br>
            <a:r>
              <a:rPr lang="ar-SA" dirty="0" smtClean="0"/>
              <a:t>التهريب اليلي</a:t>
            </a:r>
            <a:endParaRPr lang="en-US" dirty="0"/>
          </a:p>
        </p:txBody>
      </p:sp>
      <p:sp>
        <p:nvSpPr>
          <p:cNvPr id="3" name="2 İçerik Yer Tutucusu"/>
          <p:cNvSpPr>
            <a:spLocks noGrp="1"/>
          </p:cNvSpPr>
          <p:nvPr>
            <p:ph idx="1"/>
          </p:nvPr>
        </p:nvSpPr>
        <p:spPr/>
        <p:txBody>
          <a:bodyPr>
            <a:normAutofit fontScale="70000" lnSpcReduction="20000"/>
          </a:bodyPr>
          <a:lstStyle/>
          <a:p>
            <a:r>
              <a:rPr lang="ar-SA" dirty="0" smtClean="0"/>
              <a:t>السبب </a:t>
            </a:r>
            <a:r>
              <a:rPr lang="ar-SA" dirty="0" smtClean="0">
                <a:solidFill>
                  <a:srgbClr val="FF0000"/>
                </a:solidFill>
              </a:rPr>
              <a:t>غير معروف</a:t>
            </a:r>
          </a:p>
          <a:p>
            <a:r>
              <a:rPr lang="ar-SA" dirty="0" smtClean="0"/>
              <a:t>ربما يكون </a:t>
            </a:r>
            <a:r>
              <a:rPr lang="ar-SA" dirty="0" smtClean="0">
                <a:solidFill>
                  <a:srgbClr val="FF0000"/>
                </a:solidFill>
              </a:rPr>
              <a:t>نتيجة عدة عوامل</a:t>
            </a:r>
            <a:r>
              <a:rPr lang="ar-SA" dirty="0" smtClean="0"/>
              <a:t>: عوامل اثناء الحمل, قلة الاكسيجين عند الولادة او اي مشاكل تحدث للطفل اثناء الولادة.</a:t>
            </a:r>
          </a:p>
          <a:p>
            <a:r>
              <a:rPr lang="ar-SA" dirty="0" smtClean="0">
                <a:solidFill>
                  <a:srgbClr val="FF0000"/>
                </a:solidFill>
              </a:rPr>
              <a:t>لا يوجد فرق </a:t>
            </a:r>
            <a:r>
              <a:rPr lang="ar-SA" dirty="0" smtClean="0"/>
              <a:t>في مستوى ا</a:t>
            </a:r>
            <a:r>
              <a:rPr lang="ar-SA" dirty="0" smtClean="0">
                <a:solidFill>
                  <a:srgbClr val="FF0000"/>
                </a:solidFill>
              </a:rPr>
              <a:t>لذكاء</a:t>
            </a:r>
            <a:r>
              <a:rPr lang="ar-SA" dirty="0" smtClean="0"/>
              <a:t> بين الاطفال المهربين و غير المهربين</a:t>
            </a:r>
          </a:p>
          <a:p>
            <a:pPr>
              <a:buNone/>
            </a:pPr>
            <a:endParaRPr lang="ar-SA" dirty="0" smtClean="0"/>
          </a:p>
          <a:p>
            <a:r>
              <a:rPr lang="en-US" dirty="0" smtClean="0"/>
              <a:t>The cause of classic nocturnal enuresis is</a:t>
            </a:r>
            <a:r>
              <a:rPr lang="en-US" dirty="0" smtClean="0">
                <a:solidFill>
                  <a:srgbClr val="FF0000"/>
                </a:solidFill>
              </a:rPr>
              <a:t> unknown</a:t>
            </a:r>
            <a:r>
              <a:rPr lang="en-US" dirty="0" smtClean="0"/>
              <a:t>.</a:t>
            </a:r>
            <a:endParaRPr lang="tr-TR" dirty="0" smtClean="0"/>
          </a:p>
          <a:p>
            <a:pPr>
              <a:buNone/>
            </a:pPr>
            <a:endParaRPr lang="en-US" dirty="0" smtClean="0"/>
          </a:p>
          <a:p>
            <a:r>
              <a:rPr lang="en-US" dirty="0" smtClean="0"/>
              <a:t>A</a:t>
            </a:r>
            <a:r>
              <a:rPr lang="tr-TR" dirty="0" smtClean="0"/>
              <a:t> </a:t>
            </a:r>
            <a:r>
              <a:rPr lang="en-US" dirty="0" smtClean="0"/>
              <a:t>single cause cannot be defined and may be </a:t>
            </a:r>
            <a:r>
              <a:rPr lang="en-US" dirty="0" smtClean="0">
                <a:solidFill>
                  <a:srgbClr val="FF0000"/>
                </a:solidFill>
              </a:rPr>
              <a:t>multi</a:t>
            </a:r>
            <a:r>
              <a:rPr lang="tr-TR" dirty="0" smtClean="0">
                <a:solidFill>
                  <a:srgbClr val="FF0000"/>
                </a:solidFill>
              </a:rPr>
              <a:t> </a:t>
            </a:r>
            <a:r>
              <a:rPr lang="en-US" dirty="0" smtClean="0">
                <a:solidFill>
                  <a:srgbClr val="FF0000"/>
                </a:solidFill>
              </a:rPr>
              <a:t>factorial</a:t>
            </a:r>
            <a:r>
              <a:rPr lang="en-US" dirty="0" smtClean="0"/>
              <a:t>. </a:t>
            </a:r>
            <a:endParaRPr lang="tr-TR" dirty="0" smtClean="0"/>
          </a:p>
          <a:p>
            <a:pPr>
              <a:buNone/>
            </a:pPr>
            <a:endParaRPr lang="en-US" dirty="0" smtClean="0"/>
          </a:p>
          <a:p>
            <a:r>
              <a:rPr lang="en-US" dirty="0" smtClean="0"/>
              <a:t>Intrauterine growth retardation, low APGAR scores, </a:t>
            </a:r>
            <a:r>
              <a:rPr lang="en-US" dirty="0" err="1" smtClean="0"/>
              <a:t>toximia</a:t>
            </a:r>
            <a:r>
              <a:rPr lang="en-US" dirty="0" smtClean="0"/>
              <a:t>, implicating possible, </a:t>
            </a:r>
            <a:r>
              <a:rPr lang="en-US" dirty="0" err="1" smtClean="0"/>
              <a:t>perinatal</a:t>
            </a:r>
            <a:r>
              <a:rPr lang="en-US" dirty="0" smtClean="0"/>
              <a:t> neurologic ins</a:t>
            </a:r>
            <a:r>
              <a:rPr lang="tr-TR" dirty="0" smtClean="0"/>
              <a:t>u</a:t>
            </a:r>
            <a:r>
              <a:rPr lang="en-US" dirty="0" smtClean="0"/>
              <a:t>lt. </a:t>
            </a:r>
            <a:endParaRPr lang="tr-TR" dirty="0" smtClean="0"/>
          </a:p>
          <a:p>
            <a:pPr>
              <a:buNone/>
            </a:pPr>
            <a:endParaRPr lang="en-US" dirty="0" smtClean="0">
              <a:solidFill>
                <a:srgbClr val="FF0000"/>
              </a:solidFill>
            </a:endParaRPr>
          </a:p>
          <a:p>
            <a:r>
              <a:rPr lang="en-US" dirty="0" smtClean="0">
                <a:solidFill>
                  <a:srgbClr val="FF0000"/>
                </a:solidFill>
              </a:rPr>
              <a:t>Intelligence test </a:t>
            </a:r>
            <a:r>
              <a:rPr lang="en-US" dirty="0" smtClean="0"/>
              <a:t>show</a:t>
            </a:r>
            <a:r>
              <a:rPr lang="tr-TR" dirty="0" smtClean="0"/>
              <a:t>s</a:t>
            </a:r>
            <a:r>
              <a:rPr lang="en-US" dirty="0" smtClean="0"/>
              <a:t> </a:t>
            </a:r>
            <a:r>
              <a:rPr lang="en-US" dirty="0" smtClean="0">
                <a:solidFill>
                  <a:srgbClr val="FF0000"/>
                </a:solidFill>
              </a:rPr>
              <a:t>no difference </a:t>
            </a:r>
            <a:r>
              <a:rPr lang="en-US" dirty="0" smtClean="0"/>
              <a:t>between </a:t>
            </a:r>
            <a:r>
              <a:rPr lang="en-US" dirty="0" err="1" smtClean="0"/>
              <a:t>enuretic</a:t>
            </a:r>
            <a:r>
              <a:rPr lang="en-US" dirty="0" smtClean="0"/>
              <a:t> and other children</a:t>
            </a:r>
            <a:r>
              <a:rPr lang="tr-TR" dirty="0" smtClean="0"/>
              <a:t>.</a:t>
            </a:r>
            <a:endParaRPr lang="en-US" dirty="0" smtClean="0"/>
          </a:p>
          <a:p>
            <a:endParaRPr lang="en-US" dirty="0"/>
          </a:p>
        </p:txBody>
      </p:sp>
      <p:pic>
        <p:nvPicPr>
          <p:cNvPr id="4" name="3 İçerik Yer Tutucusu" descr="kizlay filsitin.jpg"/>
          <p:cNvPicPr>
            <a:picLocks noChangeAspect="1"/>
          </p:cNvPicPr>
          <p:nvPr/>
        </p:nvPicPr>
        <p:blipFill>
          <a:blip r:embed="rId3"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smtClean="0"/>
              <a:t>Diurnal</a:t>
            </a:r>
            <a:r>
              <a:rPr lang="tr-TR" dirty="0" smtClean="0"/>
              <a:t> </a:t>
            </a:r>
            <a:r>
              <a:rPr lang="tr-TR" dirty="0" err="1" smtClean="0"/>
              <a:t>Enuresis</a:t>
            </a:r>
            <a:r>
              <a:rPr lang="ar-SA" dirty="0" smtClean="0"/>
              <a:t/>
            </a:r>
            <a:br>
              <a:rPr lang="ar-SA" dirty="0" smtClean="0"/>
            </a:br>
            <a:r>
              <a:rPr lang="ar-SA" dirty="0" smtClean="0"/>
              <a:t>التهريب اليلي والنهاري</a:t>
            </a:r>
            <a:endParaRPr lang="en-US" dirty="0"/>
          </a:p>
        </p:txBody>
      </p:sp>
      <p:sp>
        <p:nvSpPr>
          <p:cNvPr id="3" name="2 İçerik Yer Tutucusu"/>
          <p:cNvSpPr>
            <a:spLocks noGrp="1"/>
          </p:cNvSpPr>
          <p:nvPr>
            <p:ph idx="1"/>
          </p:nvPr>
        </p:nvSpPr>
        <p:spPr/>
        <p:txBody>
          <a:bodyPr>
            <a:normAutofit fontScale="77500" lnSpcReduction="20000"/>
          </a:bodyPr>
          <a:lstStyle/>
          <a:p>
            <a:r>
              <a:rPr lang="ar-SA" dirty="0" smtClean="0"/>
              <a:t>التهريب اليلي يعالج بصورة منفردة </a:t>
            </a:r>
          </a:p>
          <a:p>
            <a:r>
              <a:rPr lang="ar-SA" dirty="0" smtClean="0"/>
              <a:t>التهريب النهاري عادة يكون بسبب </a:t>
            </a:r>
            <a:r>
              <a:rPr lang="ar-SA" dirty="0" smtClean="0">
                <a:solidFill>
                  <a:srgbClr val="FF0000"/>
                </a:solidFill>
              </a:rPr>
              <a:t>عدم التبول بصورة صحيحة</a:t>
            </a:r>
          </a:p>
          <a:p>
            <a:r>
              <a:rPr lang="ar-SA" dirty="0" smtClean="0"/>
              <a:t>قي هذة الحللات يجب التركيز اولا علي التهريب النهاري</a:t>
            </a:r>
          </a:p>
          <a:p>
            <a:endParaRPr lang="ar-SA" dirty="0" smtClean="0"/>
          </a:p>
          <a:p>
            <a:r>
              <a:rPr lang="en-US" dirty="0" smtClean="0"/>
              <a:t>Day and night </a:t>
            </a:r>
            <a:r>
              <a:rPr lang="en-US" dirty="0" err="1" smtClean="0"/>
              <a:t>wetters</a:t>
            </a:r>
            <a:r>
              <a:rPr lang="en-US" dirty="0" smtClean="0"/>
              <a:t>; </a:t>
            </a:r>
            <a:r>
              <a:rPr lang="tr-TR" dirty="0" smtClean="0"/>
              <a:t> </a:t>
            </a:r>
            <a:r>
              <a:rPr lang="en-US" dirty="0" smtClean="0"/>
              <a:t>night wetting can be treated as isolated </a:t>
            </a:r>
            <a:r>
              <a:rPr lang="en-US" dirty="0" err="1" smtClean="0"/>
              <a:t>noctornal</a:t>
            </a:r>
            <a:r>
              <a:rPr lang="en-US" dirty="0" smtClean="0"/>
              <a:t> enuresis. </a:t>
            </a:r>
            <a:endParaRPr lang="tr-TR" dirty="0" smtClean="0"/>
          </a:p>
          <a:p>
            <a:pPr>
              <a:buNone/>
            </a:pPr>
            <a:endParaRPr lang="en-US" dirty="0" smtClean="0"/>
          </a:p>
          <a:p>
            <a:r>
              <a:rPr lang="en-US" dirty="0" smtClean="0"/>
              <a:t>Day time wetting usually presents due </a:t>
            </a:r>
            <a:r>
              <a:rPr lang="en-US" dirty="0" err="1" smtClean="0">
                <a:solidFill>
                  <a:srgbClr val="FF0000"/>
                </a:solidFill>
              </a:rPr>
              <a:t>mis</a:t>
            </a:r>
            <a:r>
              <a:rPr lang="tr-TR" dirty="0" smtClean="0">
                <a:solidFill>
                  <a:srgbClr val="FF0000"/>
                </a:solidFill>
              </a:rPr>
              <a:t>-</a:t>
            </a:r>
            <a:r>
              <a:rPr lang="en-US" dirty="0" smtClean="0">
                <a:solidFill>
                  <a:srgbClr val="FF0000"/>
                </a:solidFill>
              </a:rPr>
              <a:t>learned toileting habits. </a:t>
            </a:r>
            <a:endParaRPr lang="tr-TR" dirty="0" smtClean="0">
              <a:solidFill>
                <a:srgbClr val="FF0000"/>
              </a:solidFill>
            </a:endParaRPr>
          </a:p>
          <a:p>
            <a:pPr>
              <a:buNone/>
            </a:pPr>
            <a:endParaRPr lang="en-US" dirty="0" smtClean="0">
              <a:solidFill>
                <a:srgbClr val="FF0000"/>
              </a:solidFill>
            </a:endParaRPr>
          </a:p>
          <a:p>
            <a:r>
              <a:rPr lang="tr-TR" dirty="0" smtClean="0"/>
              <a:t>F</a:t>
            </a:r>
            <a:r>
              <a:rPr lang="en-US" dirty="0" err="1" smtClean="0"/>
              <a:t>irstly</a:t>
            </a:r>
            <a:r>
              <a:rPr lang="tr-TR" dirty="0" smtClean="0"/>
              <a:t> </a:t>
            </a:r>
            <a:r>
              <a:rPr lang="tr-TR" dirty="0" err="1" smtClean="0"/>
              <a:t>we</a:t>
            </a:r>
            <a:r>
              <a:rPr lang="tr-TR" dirty="0" smtClean="0"/>
              <a:t> </a:t>
            </a:r>
            <a:r>
              <a:rPr lang="tr-TR" dirty="0" err="1" smtClean="0"/>
              <a:t>have</a:t>
            </a:r>
            <a:r>
              <a:rPr lang="tr-TR" dirty="0" smtClean="0"/>
              <a:t> </a:t>
            </a:r>
            <a:r>
              <a:rPr lang="en-US" dirty="0" smtClean="0"/>
              <a:t>to focus on the treatment of day wetting as it is the natural course by which continence is gained</a:t>
            </a:r>
            <a:r>
              <a:rPr lang="tr-TR" dirty="0" smtClean="0"/>
              <a:t>.</a:t>
            </a:r>
          </a:p>
          <a:p>
            <a:endParaRPr lang="tr-TR" dirty="0" smtClean="0"/>
          </a:p>
          <a:p>
            <a:endParaRPr lang="en-US" dirty="0"/>
          </a:p>
        </p:txBody>
      </p:sp>
      <p:pic>
        <p:nvPicPr>
          <p:cNvPr id="4" name="3 İçerik Yer Tutucusu" descr="kizlay filsitin.jpg"/>
          <p:cNvPicPr>
            <a:picLocks noChangeAspect="1"/>
          </p:cNvPicPr>
          <p:nvPr/>
        </p:nvPicPr>
        <p:blipFill>
          <a:blip r:embed="rId2"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smtClean="0"/>
              <a:t>Day</a:t>
            </a:r>
            <a:r>
              <a:rPr lang="tr-TR" dirty="0" smtClean="0"/>
              <a:t> </a:t>
            </a:r>
            <a:r>
              <a:rPr lang="tr-TR" dirty="0" err="1" smtClean="0"/>
              <a:t>only</a:t>
            </a:r>
            <a:r>
              <a:rPr lang="tr-TR" dirty="0" smtClean="0"/>
              <a:t> </a:t>
            </a:r>
            <a:r>
              <a:rPr lang="tr-TR" dirty="0" err="1" smtClean="0"/>
              <a:t>wetting</a:t>
            </a:r>
            <a:r>
              <a:rPr lang="ar-SA" dirty="0" smtClean="0"/>
              <a:t/>
            </a:r>
            <a:br>
              <a:rPr lang="ar-SA" dirty="0" smtClean="0"/>
            </a:br>
            <a:r>
              <a:rPr lang="ar-SA" dirty="0" smtClean="0"/>
              <a:t>التهريب النهاري</a:t>
            </a:r>
            <a:endParaRPr lang="en-US" dirty="0"/>
          </a:p>
        </p:txBody>
      </p:sp>
      <p:sp>
        <p:nvSpPr>
          <p:cNvPr id="3" name="2 İçerik Yer Tutucusu"/>
          <p:cNvSpPr>
            <a:spLocks noGrp="1"/>
          </p:cNvSpPr>
          <p:nvPr>
            <p:ph idx="1"/>
          </p:nvPr>
        </p:nvSpPr>
        <p:spPr/>
        <p:txBody>
          <a:bodyPr>
            <a:normAutofit fontScale="62500" lnSpcReduction="20000"/>
          </a:bodyPr>
          <a:lstStyle/>
          <a:p>
            <a:r>
              <a:rPr lang="ar-SA" dirty="0" smtClean="0">
                <a:solidFill>
                  <a:srgbClr val="FF0000"/>
                </a:solidFill>
              </a:rPr>
              <a:t>نادر </a:t>
            </a:r>
            <a:r>
              <a:rPr lang="ar-SA" dirty="0" smtClean="0"/>
              <a:t>لان التحكم في البول في النهار يحدث مبكرا</a:t>
            </a:r>
          </a:p>
          <a:p>
            <a:r>
              <a:rPr lang="ar-SA" dirty="0" smtClean="0"/>
              <a:t>وعادة ما يكون السبب هو </a:t>
            </a:r>
            <a:r>
              <a:rPr lang="ar-SA" dirty="0" smtClean="0">
                <a:solidFill>
                  <a:srgbClr val="FF0000"/>
                </a:solidFill>
              </a:rPr>
              <a:t>عدم</a:t>
            </a:r>
            <a:r>
              <a:rPr lang="ar-SA" dirty="0" smtClean="0"/>
              <a:t> تعليم الطفل على </a:t>
            </a:r>
            <a:r>
              <a:rPr lang="ar-SA" dirty="0" smtClean="0">
                <a:solidFill>
                  <a:srgbClr val="FF0000"/>
                </a:solidFill>
              </a:rPr>
              <a:t>التبول بشكل صحيح</a:t>
            </a:r>
          </a:p>
          <a:p>
            <a:r>
              <a:rPr lang="ar-SA" dirty="0" smtClean="0"/>
              <a:t>عند الزوم ولضمان تبول الطفل بشكل منتظم في المدرسة ,تقرير طبي من الطبيب للسماح للطفل بالذهاب للمرحاض </a:t>
            </a:r>
          </a:p>
          <a:p>
            <a:r>
              <a:rPr lang="ar-SA" dirty="0" smtClean="0"/>
              <a:t> </a:t>
            </a:r>
          </a:p>
          <a:p>
            <a:r>
              <a:rPr lang="en-US" dirty="0" smtClean="0">
                <a:solidFill>
                  <a:srgbClr val="FF0000"/>
                </a:solidFill>
              </a:rPr>
              <a:t>Is unusual </a:t>
            </a:r>
            <a:r>
              <a:rPr lang="en-US" dirty="0" smtClean="0"/>
              <a:t>case because development of day time continence precedes night time continent. </a:t>
            </a:r>
            <a:endParaRPr lang="tr-TR" dirty="0" smtClean="0"/>
          </a:p>
          <a:p>
            <a:pPr>
              <a:buNone/>
            </a:pPr>
            <a:endParaRPr lang="en-US" dirty="0" smtClean="0"/>
          </a:p>
          <a:p>
            <a:r>
              <a:rPr lang="en-US" dirty="0" smtClean="0"/>
              <a:t>The underlining cause most commonly </a:t>
            </a:r>
            <a:r>
              <a:rPr lang="en-US" dirty="0" smtClean="0">
                <a:solidFill>
                  <a:srgbClr val="FF0000"/>
                </a:solidFill>
              </a:rPr>
              <a:t>poor daytime toilet habits</a:t>
            </a:r>
            <a:r>
              <a:rPr lang="en-US" dirty="0" smtClean="0"/>
              <a:t>. </a:t>
            </a:r>
            <a:endParaRPr lang="tr-TR" dirty="0" smtClean="0"/>
          </a:p>
          <a:p>
            <a:pPr>
              <a:buNone/>
            </a:pPr>
            <a:endParaRPr lang="en-US" dirty="0" smtClean="0"/>
          </a:p>
          <a:p>
            <a:r>
              <a:rPr lang="en-US" dirty="0" smtClean="0">
                <a:solidFill>
                  <a:srgbClr val="FF0000"/>
                </a:solidFill>
              </a:rPr>
              <a:t>Voiding records, bowel habits</a:t>
            </a:r>
            <a:r>
              <a:rPr lang="tr-TR" dirty="0" smtClean="0"/>
              <a:t>.</a:t>
            </a:r>
          </a:p>
          <a:p>
            <a:pPr>
              <a:buNone/>
            </a:pPr>
            <a:endParaRPr lang="ar-SA" dirty="0" smtClean="0"/>
          </a:p>
          <a:p>
            <a:r>
              <a:rPr lang="en-US" dirty="0" smtClean="0"/>
              <a:t> Social factors such as when the child is allowed to void. In some school note from</a:t>
            </a:r>
            <a:r>
              <a:rPr lang="tr-TR" dirty="0" smtClean="0"/>
              <a:t> </a:t>
            </a:r>
            <a:r>
              <a:rPr lang="en-US" dirty="0" smtClean="0"/>
              <a:t> </a:t>
            </a:r>
            <a:r>
              <a:rPr lang="en-US" dirty="0" err="1" smtClean="0"/>
              <a:t>phy</a:t>
            </a:r>
            <a:r>
              <a:rPr lang="tr-TR" dirty="0" err="1" smtClean="0"/>
              <a:t>sician</a:t>
            </a:r>
            <a:r>
              <a:rPr lang="tr-TR" dirty="0" smtClean="0"/>
              <a:t> </a:t>
            </a:r>
            <a:r>
              <a:rPr lang="en-US" dirty="0" smtClean="0"/>
              <a:t>may be needed so that the children can go to bathroom.</a:t>
            </a:r>
          </a:p>
          <a:p>
            <a:endParaRPr lang="en-US" dirty="0"/>
          </a:p>
        </p:txBody>
      </p:sp>
      <p:pic>
        <p:nvPicPr>
          <p:cNvPr id="4" name="3 İçerik Yer Tutucusu" descr="kizlay filsitin.jpg"/>
          <p:cNvPicPr>
            <a:picLocks noChangeAspect="1"/>
          </p:cNvPicPr>
          <p:nvPr/>
        </p:nvPicPr>
        <p:blipFill>
          <a:blip r:embed="rId3"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smtClean="0"/>
              <a:t>Giggle</a:t>
            </a:r>
            <a:r>
              <a:rPr lang="tr-TR" dirty="0" smtClean="0"/>
              <a:t> </a:t>
            </a:r>
            <a:r>
              <a:rPr lang="tr-TR" dirty="0" err="1" smtClean="0"/>
              <a:t>incontinece</a:t>
            </a:r>
            <a:r>
              <a:rPr lang="ar-SA" dirty="0" smtClean="0"/>
              <a:t/>
            </a:r>
            <a:br>
              <a:rPr lang="ar-SA" dirty="0" smtClean="0"/>
            </a:br>
            <a:r>
              <a:rPr lang="ar-SA" dirty="0" smtClean="0"/>
              <a:t>التهريب وقت الضحك او كيكل</a:t>
            </a:r>
            <a:endParaRPr lang="en-US" dirty="0"/>
          </a:p>
        </p:txBody>
      </p:sp>
      <p:sp>
        <p:nvSpPr>
          <p:cNvPr id="3" name="2 İçerik Yer Tutucusu"/>
          <p:cNvSpPr>
            <a:spLocks noGrp="1"/>
          </p:cNvSpPr>
          <p:nvPr>
            <p:ph idx="1"/>
          </p:nvPr>
        </p:nvSpPr>
        <p:spPr/>
        <p:txBody>
          <a:bodyPr>
            <a:normAutofit fontScale="77500" lnSpcReduction="20000"/>
          </a:bodyPr>
          <a:lstStyle/>
          <a:p>
            <a:r>
              <a:rPr lang="ar-SA" dirty="0" smtClean="0"/>
              <a:t>هو التهريب يحدث في النهار عند الضحك او عندما يزداد ضغط البطن</a:t>
            </a:r>
          </a:p>
          <a:p>
            <a:r>
              <a:rPr lang="ar-SA" dirty="0" smtClean="0">
                <a:solidFill>
                  <a:srgbClr val="FF0000"/>
                </a:solidFill>
              </a:rPr>
              <a:t>لا يوجد سبب معين </a:t>
            </a:r>
          </a:p>
          <a:p>
            <a:r>
              <a:rPr lang="ar-SA" dirty="0" smtClean="0">
                <a:solidFill>
                  <a:srgbClr val="FF0000"/>
                </a:solidFill>
              </a:rPr>
              <a:t>التاهيل السلوكي وتفريغ المثانة </a:t>
            </a:r>
            <a:r>
              <a:rPr lang="ar-SA" dirty="0" smtClean="0"/>
              <a:t>بالكامل من افضل الطرق للعلاج</a:t>
            </a:r>
          </a:p>
          <a:p>
            <a:endParaRPr lang="ar-SA" dirty="0" smtClean="0"/>
          </a:p>
          <a:p>
            <a:r>
              <a:rPr lang="tr-TR" dirty="0" smtClean="0">
                <a:solidFill>
                  <a:srgbClr val="FF0000"/>
                </a:solidFill>
              </a:rPr>
              <a:t>C</a:t>
            </a:r>
            <a:r>
              <a:rPr lang="en-US" dirty="0" err="1" smtClean="0">
                <a:solidFill>
                  <a:srgbClr val="FF0000"/>
                </a:solidFill>
              </a:rPr>
              <a:t>omplete</a:t>
            </a:r>
            <a:r>
              <a:rPr lang="en-US" dirty="0" smtClean="0">
                <a:solidFill>
                  <a:srgbClr val="FF0000"/>
                </a:solidFill>
              </a:rPr>
              <a:t> or partial </a:t>
            </a:r>
            <a:r>
              <a:rPr lang="en-US" dirty="0" smtClean="0"/>
              <a:t>loss of bladder control that occurs with laughing or giggling while awake.</a:t>
            </a:r>
            <a:endParaRPr lang="tr-TR" dirty="0" smtClean="0"/>
          </a:p>
          <a:p>
            <a:endParaRPr lang="tr-TR" dirty="0" smtClean="0"/>
          </a:p>
          <a:p>
            <a:r>
              <a:rPr lang="en-US" dirty="0" smtClean="0"/>
              <a:t> There is </a:t>
            </a:r>
            <a:r>
              <a:rPr lang="tr-TR" dirty="0" smtClean="0">
                <a:solidFill>
                  <a:srgbClr val="FF0000"/>
                </a:solidFill>
              </a:rPr>
              <a:t>no </a:t>
            </a:r>
            <a:r>
              <a:rPr lang="en-US" dirty="0" smtClean="0">
                <a:solidFill>
                  <a:srgbClr val="FF0000"/>
                </a:solidFill>
              </a:rPr>
              <a:t>known </a:t>
            </a:r>
            <a:r>
              <a:rPr lang="en-US" dirty="0" smtClean="0"/>
              <a:t>specific cause.</a:t>
            </a:r>
          </a:p>
          <a:p>
            <a:endParaRPr lang="tr-TR" dirty="0" smtClean="0"/>
          </a:p>
          <a:p>
            <a:r>
              <a:rPr lang="tr-TR" dirty="0" smtClean="0"/>
              <a:t>I</a:t>
            </a:r>
            <a:r>
              <a:rPr lang="en-US" dirty="0" smtClean="0"/>
              <a:t>t is difficult to treat  and </a:t>
            </a:r>
            <a:r>
              <a:rPr lang="en-US" dirty="0" smtClean="0">
                <a:solidFill>
                  <a:srgbClr val="FF0000"/>
                </a:solidFill>
              </a:rPr>
              <a:t>behavioral modification and judicious emptying of the bladder</a:t>
            </a:r>
            <a:r>
              <a:rPr lang="en-US" dirty="0" smtClean="0"/>
              <a:t>  are the only effective therapies. </a:t>
            </a:r>
          </a:p>
          <a:p>
            <a:endParaRPr lang="tr-TR" dirty="0" smtClean="0"/>
          </a:p>
          <a:p>
            <a:endParaRPr lang="en-US" dirty="0"/>
          </a:p>
        </p:txBody>
      </p:sp>
      <p:pic>
        <p:nvPicPr>
          <p:cNvPr id="4" name="3 İçerik Yer Tutucusu" descr="kizlay filsitin.jpg"/>
          <p:cNvPicPr>
            <a:picLocks noChangeAspect="1"/>
          </p:cNvPicPr>
          <p:nvPr/>
        </p:nvPicPr>
        <p:blipFill>
          <a:blip r:embed="rId3"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smtClean="0"/>
              <a:t>Maturation</a:t>
            </a:r>
            <a:r>
              <a:rPr lang="tr-TR" dirty="0" smtClean="0"/>
              <a:t> </a:t>
            </a:r>
            <a:r>
              <a:rPr lang="tr-TR" dirty="0" err="1" smtClean="0"/>
              <a:t>delay</a:t>
            </a:r>
            <a:r>
              <a:rPr lang="tr-TR" dirty="0" smtClean="0"/>
              <a:t/>
            </a:r>
            <a:br>
              <a:rPr lang="tr-TR" dirty="0" smtClean="0"/>
            </a:br>
            <a:r>
              <a:rPr lang="ar-SA" dirty="0" smtClean="0"/>
              <a:t>تاخر البلوغ: نظرية تعلل ظاهرة تهريب البول </a:t>
            </a:r>
            <a:endParaRPr lang="en-US" dirty="0"/>
          </a:p>
        </p:txBody>
      </p:sp>
      <p:sp>
        <p:nvSpPr>
          <p:cNvPr id="3" name="2 İçerik Yer Tutucusu"/>
          <p:cNvSpPr>
            <a:spLocks noGrp="1"/>
          </p:cNvSpPr>
          <p:nvPr>
            <p:ph idx="1"/>
          </p:nvPr>
        </p:nvSpPr>
        <p:spPr/>
        <p:txBody>
          <a:bodyPr>
            <a:normAutofit fontScale="62500" lnSpcReduction="20000"/>
          </a:bodyPr>
          <a:lstStyle/>
          <a:p>
            <a:r>
              <a:rPr lang="ar-SA" dirty="0" smtClean="0"/>
              <a:t>تعني ان </a:t>
            </a:r>
            <a:r>
              <a:rPr lang="ar-SA" dirty="0" smtClean="0">
                <a:solidFill>
                  <a:srgbClr val="FF0000"/>
                </a:solidFill>
              </a:rPr>
              <a:t>نمو الاعصاب </a:t>
            </a:r>
            <a:r>
              <a:rPr lang="ar-SA" dirty="0" smtClean="0"/>
              <a:t>عند هولاء الاطفال متاثر</a:t>
            </a:r>
          </a:p>
          <a:p>
            <a:r>
              <a:rPr lang="ar-SA" dirty="0" smtClean="0"/>
              <a:t>تخطيط الدمغ يظهر نشاط قليل......!</a:t>
            </a:r>
          </a:p>
          <a:p>
            <a:r>
              <a:rPr lang="ar-SA" dirty="0" smtClean="0"/>
              <a:t>بعض الدراسات لم تثبت ذالك</a:t>
            </a:r>
          </a:p>
          <a:p>
            <a:r>
              <a:rPr lang="ar-SA" dirty="0" smtClean="0"/>
              <a:t>لا يوجد اي علاج يعتمد على هذة النظرية </a:t>
            </a:r>
          </a:p>
          <a:p>
            <a:endParaRPr lang="ar-SA" dirty="0" smtClean="0"/>
          </a:p>
          <a:p>
            <a:endParaRPr lang="ar-SA" dirty="0" smtClean="0"/>
          </a:p>
          <a:p>
            <a:r>
              <a:rPr lang="en-US" dirty="0" smtClean="0"/>
              <a:t>This concept means that </a:t>
            </a:r>
            <a:r>
              <a:rPr lang="en-US" dirty="0" smtClean="0">
                <a:solidFill>
                  <a:srgbClr val="FF0000"/>
                </a:solidFill>
              </a:rPr>
              <a:t>neurodevelopment process </a:t>
            </a:r>
            <a:r>
              <a:rPr lang="en-US" dirty="0" smtClean="0"/>
              <a:t>in these children are affected . </a:t>
            </a:r>
            <a:endParaRPr lang="ar-SA" dirty="0" smtClean="0"/>
          </a:p>
          <a:p>
            <a:pPr>
              <a:buNone/>
            </a:pPr>
            <a:endParaRPr lang="en-US" dirty="0" smtClean="0"/>
          </a:p>
          <a:p>
            <a:r>
              <a:rPr lang="en-US" dirty="0" smtClean="0"/>
              <a:t>EEG showed higher incidence of </a:t>
            </a:r>
            <a:r>
              <a:rPr lang="en-US" dirty="0" smtClean="0">
                <a:solidFill>
                  <a:srgbClr val="FF0000"/>
                </a:solidFill>
              </a:rPr>
              <a:t>slow wave activity.</a:t>
            </a:r>
            <a:endParaRPr lang="ar-SA" dirty="0" smtClean="0">
              <a:solidFill>
                <a:srgbClr val="FF0000"/>
              </a:solidFill>
            </a:endParaRPr>
          </a:p>
          <a:p>
            <a:pPr>
              <a:buNone/>
            </a:pPr>
            <a:endParaRPr lang="en-US" dirty="0" smtClean="0">
              <a:solidFill>
                <a:srgbClr val="FF0000"/>
              </a:solidFill>
            </a:endParaRPr>
          </a:p>
          <a:p>
            <a:r>
              <a:rPr lang="en-US" dirty="0" smtClean="0"/>
              <a:t>Some studies showed no such abnormality.</a:t>
            </a:r>
            <a:endParaRPr lang="ar-SA" dirty="0" smtClean="0"/>
          </a:p>
          <a:p>
            <a:pPr>
              <a:buNone/>
            </a:pPr>
            <a:endParaRPr lang="en-US" dirty="0" smtClean="0"/>
          </a:p>
          <a:p>
            <a:r>
              <a:rPr lang="en-US" dirty="0" smtClean="0"/>
              <a:t>No specific therapy has been derived from this concept</a:t>
            </a:r>
            <a:r>
              <a:rPr lang="tr-TR" dirty="0" smtClean="0"/>
              <a:t>.</a:t>
            </a:r>
            <a:endParaRPr lang="en-US" dirty="0" smtClean="0"/>
          </a:p>
          <a:p>
            <a:pPr>
              <a:buNone/>
            </a:pPr>
            <a:endParaRPr lang="tr-TR" dirty="0" smtClean="0"/>
          </a:p>
          <a:p>
            <a:endParaRPr lang="en-US" dirty="0"/>
          </a:p>
        </p:txBody>
      </p:sp>
      <p:pic>
        <p:nvPicPr>
          <p:cNvPr id="4" name="3 İçerik Yer Tutucusu" descr="kizlay filsitin.jpg"/>
          <p:cNvPicPr>
            <a:picLocks noChangeAspect="1"/>
          </p:cNvPicPr>
          <p:nvPr/>
        </p:nvPicPr>
        <p:blipFill>
          <a:blip r:embed="rId2"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274638"/>
            <a:ext cx="8291264" cy="994122"/>
          </a:xfrm>
        </p:spPr>
        <p:txBody>
          <a:bodyPr>
            <a:normAutofit fontScale="90000"/>
          </a:bodyPr>
          <a:lstStyle/>
          <a:p>
            <a:r>
              <a:rPr lang="tr-TR" dirty="0" smtClean="0"/>
              <a:t/>
            </a:r>
            <a:br>
              <a:rPr lang="tr-TR" dirty="0" smtClean="0"/>
            </a:br>
            <a:r>
              <a:rPr lang="tr-TR" dirty="0" err="1" smtClean="0"/>
              <a:t>Practical</a:t>
            </a:r>
            <a:r>
              <a:rPr lang="tr-TR" dirty="0" smtClean="0"/>
              <a:t> </a:t>
            </a:r>
            <a:r>
              <a:rPr lang="tr-TR" dirty="0" err="1" smtClean="0"/>
              <a:t>Evaluation</a:t>
            </a:r>
            <a:r>
              <a:rPr lang="tr-TR" dirty="0" smtClean="0"/>
              <a:t> </a:t>
            </a:r>
            <a:r>
              <a:rPr lang="tr-TR" dirty="0" err="1" smtClean="0"/>
              <a:t>and</a:t>
            </a:r>
            <a:r>
              <a:rPr lang="tr-TR" dirty="0" smtClean="0"/>
              <a:t> </a:t>
            </a:r>
            <a:r>
              <a:rPr lang="tr-TR" dirty="0" err="1" smtClean="0"/>
              <a:t>Treatment</a:t>
            </a:r>
            <a:r>
              <a:rPr lang="tr-TR" dirty="0" smtClean="0"/>
              <a:t>  </a:t>
            </a:r>
            <a:r>
              <a:rPr lang="ar-SA" dirty="0" smtClean="0"/>
              <a:t/>
            </a:r>
            <a:br>
              <a:rPr lang="ar-SA" dirty="0" smtClean="0"/>
            </a:br>
            <a:r>
              <a:rPr lang="ar-SA" dirty="0" smtClean="0"/>
              <a:t>تقيم المريض و خطة العلاج</a:t>
            </a:r>
            <a:br>
              <a:rPr lang="ar-SA" dirty="0" smtClean="0"/>
            </a:br>
            <a:endParaRPr lang="en-US" dirty="0"/>
          </a:p>
        </p:txBody>
      </p:sp>
      <p:sp>
        <p:nvSpPr>
          <p:cNvPr id="3" name="2 İçerik Yer Tutucusu"/>
          <p:cNvSpPr>
            <a:spLocks noGrp="1"/>
          </p:cNvSpPr>
          <p:nvPr>
            <p:ph idx="1"/>
          </p:nvPr>
        </p:nvSpPr>
        <p:spPr/>
        <p:txBody>
          <a:bodyPr>
            <a:normAutofit fontScale="62500" lnSpcReduction="20000"/>
          </a:bodyPr>
          <a:lstStyle/>
          <a:p>
            <a:r>
              <a:rPr lang="ar-SA" dirty="0" smtClean="0">
                <a:solidFill>
                  <a:srgbClr val="FF0000"/>
                </a:solidFill>
              </a:rPr>
              <a:t>عدد  المرات </a:t>
            </a:r>
            <a:r>
              <a:rPr lang="ar-SA" dirty="0" smtClean="0"/>
              <a:t>للذهاب الى المرحاض, الشعور </a:t>
            </a:r>
            <a:r>
              <a:rPr lang="ar-SA" dirty="0" smtClean="0">
                <a:solidFill>
                  <a:srgbClr val="FF0000"/>
                </a:solidFill>
              </a:rPr>
              <a:t>بالتبول المفجىء</a:t>
            </a:r>
            <a:r>
              <a:rPr lang="ar-SA" dirty="0" smtClean="0"/>
              <a:t>, هل التهريب يحدث </a:t>
            </a:r>
            <a:r>
              <a:rPr lang="ar-SA" dirty="0" smtClean="0">
                <a:solidFill>
                  <a:srgbClr val="FF0000"/>
                </a:solidFill>
              </a:rPr>
              <a:t>باستمرار ام متقطع</a:t>
            </a:r>
          </a:p>
          <a:p>
            <a:r>
              <a:rPr lang="ar-SA" dirty="0" smtClean="0"/>
              <a:t>هل هناك </a:t>
            </a:r>
            <a:r>
              <a:rPr lang="ar-SA" dirty="0" smtClean="0">
                <a:solidFill>
                  <a:srgbClr val="FF0000"/>
                </a:solidFill>
              </a:rPr>
              <a:t>التهابات</a:t>
            </a:r>
            <a:r>
              <a:rPr lang="ar-SA" dirty="0" smtClean="0"/>
              <a:t> في المسالك البولية</a:t>
            </a:r>
          </a:p>
          <a:p>
            <a:r>
              <a:rPr lang="ar-SA" dirty="0" smtClean="0"/>
              <a:t>هل يوجد امساك</a:t>
            </a:r>
          </a:p>
          <a:p>
            <a:r>
              <a:rPr lang="ar-SA" dirty="0" smtClean="0"/>
              <a:t>التبول </a:t>
            </a:r>
            <a:r>
              <a:rPr lang="ar-SA" dirty="0" smtClean="0">
                <a:solidFill>
                  <a:srgbClr val="FF0000"/>
                </a:solidFill>
              </a:rPr>
              <a:t>˃ 4</a:t>
            </a:r>
            <a:r>
              <a:rPr lang="ar-SA" dirty="0" smtClean="0"/>
              <a:t> مرات في اليوم  غير طبيعي</a:t>
            </a:r>
          </a:p>
          <a:p>
            <a:endParaRPr lang="ar-SA" dirty="0" smtClean="0"/>
          </a:p>
          <a:p>
            <a:r>
              <a:rPr lang="en-US" dirty="0" smtClean="0"/>
              <a:t>Detail voiding history; </a:t>
            </a:r>
            <a:r>
              <a:rPr lang="en-US" dirty="0" smtClean="0">
                <a:solidFill>
                  <a:srgbClr val="FF0000"/>
                </a:solidFill>
              </a:rPr>
              <a:t>numbers of void, day time urgency, </a:t>
            </a:r>
            <a:r>
              <a:rPr lang="en-US" dirty="0" smtClean="0"/>
              <a:t>i</a:t>
            </a:r>
            <a:r>
              <a:rPr lang="en-US" dirty="0" smtClean="0">
                <a:solidFill>
                  <a:srgbClr val="FF0000"/>
                </a:solidFill>
              </a:rPr>
              <a:t>ncontinence </a:t>
            </a:r>
            <a:r>
              <a:rPr lang="en-US" dirty="0" smtClean="0"/>
              <a:t>(</a:t>
            </a:r>
            <a:r>
              <a:rPr lang="en-US" dirty="0" err="1" smtClean="0"/>
              <a:t>ep</a:t>
            </a:r>
            <a:r>
              <a:rPr lang="tr-TR" dirty="0" smtClean="0"/>
              <a:t>i</a:t>
            </a:r>
            <a:r>
              <a:rPr lang="en-US" dirty="0" smtClean="0"/>
              <a:t>s</a:t>
            </a:r>
            <a:r>
              <a:rPr lang="tr-TR" dirty="0" smtClean="0"/>
              <a:t>o</a:t>
            </a:r>
            <a:r>
              <a:rPr lang="en-US" dirty="0" err="1" smtClean="0"/>
              <a:t>dic</a:t>
            </a:r>
            <a:r>
              <a:rPr lang="en-US" dirty="0" smtClean="0"/>
              <a:t> </a:t>
            </a:r>
            <a:r>
              <a:rPr lang="tr-TR" dirty="0" smtClean="0"/>
              <a:t>o</a:t>
            </a:r>
            <a:r>
              <a:rPr lang="en-US" dirty="0" smtClean="0"/>
              <a:t>r constant)</a:t>
            </a:r>
            <a:r>
              <a:rPr lang="tr-TR" dirty="0" smtClean="0"/>
              <a:t>.</a:t>
            </a:r>
          </a:p>
          <a:p>
            <a:pPr>
              <a:buNone/>
            </a:pPr>
            <a:endParaRPr lang="en-US" dirty="0" smtClean="0"/>
          </a:p>
          <a:p>
            <a:r>
              <a:rPr lang="en-US" dirty="0" smtClean="0"/>
              <a:t>Have there been </a:t>
            </a:r>
            <a:r>
              <a:rPr lang="tr-TR" dirty="0" smtClean="0">
                <a:solidFill>
                  <a:srgbClr val="FF0000"/>
                </a:solidFill>
              </a:rPr>
              <a:t>UTI?</a:t>
            </a:r>
          </a:p>
          <a:p>
            <a:pPr>
              <a:buNone/>
            </a:pPr>
            <a:endParaRPr lang="en-US" dirty="0" smtClean="0"/>
          </a:p>
          <a:p>
            <a:r>
              <a:rPr lang="en-US" dirty="0" smtClean="0"/>
              <a:t>How many bowel movement</a:t>
            </a:r>
            <a:r>
              <a:rPr lang="tr-TR" dirty="0" smtClean="0"/>
              <a:t>s</a:t>
            </a:r>
            <a:r>
              <a:rPr lang="en-US" dirty="0" smtClean="0"/>
              <a:t> are there</a:t>
            </a:r>
            <a:r>
              <a:rPr lang="tr-TR" dirty="0" smtClean="0"/>
              <a:t>?</a:t>
            </a:r>
            <a:r>
              <a:rPr lang="en-US" dirty="0" smtClean="0"/>
              <a:t> Has there been constipation</a:t>
            </a:r>
            <a:r>
              <a:rPr lang="tr-TR" dirty="0" smtClean="0"/>
              <a:t>?</a:t>
            </a:r>
          </a:p>
          <a:p>
            <a:endParaRPr lang="tr-TR" dirty="0" smtClean="0"/>
          </a:p>
          <a:p>
            <a:r>
              <a:rPr lang="en-US" dirty="0" smtClean="0">
                <a:solidFill>
                  <a:srgbClr val="FF0000"/>
                </a:solidFill>
              </a:rPr>
              <a:t>Voiding ˂ 4 times </a:t>
            </a:r>
            <a:r>
              <a:rPr lang="tr-TR" dirty="0" smtClean="0"/>
              <a:t>/</a:t>
            </a:r>
            <a:r>
              <a:rPr lang="en-US" dirty="0" smtClean="0"/>
              <a:t> day or having</a:t>
            </a:r>
            <a:r>
              <a:rPr lang="tr-TR" dirty="0" smtClean="0"/>
              <a:t> </a:t>
            </a:r>
            <a:r>
              <a:rPr lang="en-US" dirty="0" smtClean="0"/>
              <a:t>&gt; 4 hours bet</a:t>
            </a:r>
            <a:r>
              <a:rPr lang="tr-TR" dirty="0" smtClean="0"/>
              <a:t>w</a:t>
            </a:r>
            <a:r>
              <a:rPr lang="en-US" dirty="0" smtClean="0"/>
              <a:t>en voiding  and having a bowel movements less frequently less than 2 days </a:t>
            </a:r>
            <a:r>
              <a:rPr lang="en-US" dirty="0" err="1" smtClean="0"/>
              <a:t>i</a:t>
            </a:r>
            <a:r>
              <a:rPr lang="tr-TR" dirty="0" smtClean="0"/>
              <a:t>s</a:t>
            </a:r>
            <a:r>
              <a:rPr lang="en-US" dirty="0" smtClean="0"/>
              <a:t> abnormal.</a:t>
            </a:r>
            <a:r>
              <a:rPr lang="tr-TR" dirty="0" smtClean="0"/>
              <a:t>??</a:t>
            </a:r>
            <a:endParaRPr lang="en-US" dirty="0" smtClean="0"/>
          </a:p>
          <a:p>
            <a:endParaRPr lang="tr-TR" dirty="0" smtClean="0"/>
          </a:p>
          <a:p>
            <a:endParaRPr lang="tr-TR" dirty="0" smtClean="0"/>
          </a:p>
          <a:p>
            <a:endParaRPr lang="en-US" dirty="0"/>
          </a:p>
        </p:txBody>
      </p:sp>
      <p:pic>
        <p:nvPicPr>
          <p:cNvPr id="4" name="3 İçerik Yer Tutucusu" descr="kizlay filsitin.jpg"/>
          <p:cNvPicPr>
            <a:picLocks noChangeAspect="1"/>
          </p:cNvPicPr>
          <p:nvPr/>
        </p:nvPicPr>
        <p:blipFill>
          <a:blip r:embed="rId3"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smtClean="0"/>
              <a:t>Patient</a:t>
            </a:r>
            <a:r>
              <a:rPr lang="tr-TR" dirty="0" smtClean="0"/>
              <a:t> </a:t>
            </a:r>
            <a:r>
              <a:rPr lang="tr-TR" dirty="0" err="1" smtClean="0"/>
              <a:t>History</a:t>
            </a:r>
            <a:r>
              <a:rPr lang="ar-SA" dirty="0" smtClean="0"/>
              <a:t/>
            </a:r>
            <a:br>
              <a:rPr lang="ar-SA" dirty="0" smtClean="0"/>
            </a:br>
            <a:r>
              <a:rPr lang="ar-SA" dirty="0" smtClean="0"/>
              <a:t> التاريخ الطبي  للمريض</a:t>
            </a:r>
            <a:endParaRPr lang="en-US" dirty="0"/>
          </a:p>
        </p:txBody>
      </p:sp>
      <p:sp>
        <p:nvSpPr>
          <p:cNvPr id="3" name="2 İçerik Yer Tutucusu"/>
          <p:cNvSpPr>
            <a:spLocks noGrp="1"/>
          </p:cNvSpPr>
          <p:nvPr>
            <p:ph idx="1"/>
          </p:nvPr>
        </p:nvSpPr>
        <p:spPr/>
        <p:txBody>
          <a:bodyPr>
            <a:normAutofit fontScale="92500" lnSpcReduction="10000"/>
          </a:bodyPr>
          <a:lstStyle/>
          <a:p>
            <a:r>
              <a:rPr lang="ar-SA" dirty="0" smtClean="0"/>
              <a:t>الولادة وما قبلها وبعدها اي خلل في الاعصاب او مداخلة جراحية ؟ ماضي العاءلة   والعلاجات المستخدمة سابقا</a:t>
            </a:r>
          </a:p>
          <a:p>
            <a:r>
              <a:rPr lang="ar-SA" dirty="0" smtClean="0"/>
              <a:t>هل التهريب بداءي او ثانوي ؟</a:t>
            </a:r>
            <a:endParaRPr lang="tr-TR" dirty="0" smtClean="0"/>
          </a:p>
          <a:p>
            <a:endParaRPr lang="ar-SA" dirty="0" smtClean="0"/>
          </a:p>
          <a:p>
            <a:r>
              <a:rPr lang="en-US" dirty="0" err="1" smtClean="0"/>
              <a:t>Perinatal</a:t>
            </a:r>
            <a:r>
              <a:rPr lang="en-US" dirty="0" smtClean="0"/>
              <a:t> history, neurological or neurosurgical abnormalities, family history, and prior therapy. </a:t>
            </a:r>
            <a:endParaRPr lang="tr-TR" dirty="0" smtClean="0"/>
          </a:p>
          <a:p>
            <a:pPr>
              <a:buNone/>
            </a:pPr>
            <a:endParaRPr lang="en-US" dirty="0" smtClean="0"/>
          </a:p>
          <a:p>
            <a:r>
              <a:rPr lang="en-US" dirty="0" smtClean="0"/>
              <a:t>Primary,</a:t>
            </a:r>
            <a:r>
              <a:rPr lang="tr-TR" dirty="0" smtClean="0"/>
              <a:t> </a:t>
            </a:r>
            <a:r>
              <a:rPr lang="en-US" dirty="0" smtClean="0"/>
              <a:t>sec</a:t>
            </a:r>
            <a:r>
              <a:rPr lang="tr-TR" dirty="0" smtClean="0"/>
              <a:t>o</a:t>
            </a:r>
            <a:r>
              <a:rPr lang="en-US" dirty="0" err="1" smtClean="0"/>
              <a:t>ndary</a:t>
            </a:r>
            <a:r>
              <a:rPr lang="en-US" dirty="0" smtClean="0"/>
              <a:t>, </a:t>
            </a:r>
            <a:r>
              <a:rPr lang="tr-TR" dirty="0" smtClean="0"/>
              <a:t> </a:t>
            </a:r>
            <a:r>
              <a:rPr lang="en-US" dirty="0" smtClean="0"/>
              <a:t>important although it doesn't alter the approach. </a:t>
            </a:r>
            <a:endParaRPr lang="tr-TR" dirty="0" smtClean="0"/>
          </a:p>
          <a:p>
            <a:endParaRPr lang="en-US" dirty="0" smtClean="0"/>
          </a:p>
          <a:p>
            <a:endParaRPr lang="en-US" dirty="0"/>
          </a:p>
        </p:txBody>
      </p:sp>
      <p:pic>
        <p:nvPicPr>
          <p:cNvPr id="4" name="3 İçerik Yer Tutucusu" descr="kizlay filsitin.jpg"/>
          <p:cNvPicPr>
            <a:picLocks noChangeAspect="1"/>
          </p:cNvPicPr>
          <p:nvPr/>
        </p:nvPicPr>
        <p:blipFill>
          <a:blip r:embed="rId2"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r>
            <a:br>
              <a:rPr lang="tr-TR" dirty="0" smtClean="0"/>
            </a:br>
            <a:r>
              <a:rPr lang="tr-TR" dirty="0" err="1" smtClean="0"/>
              <a:t>Physical</a:t>
            </a:r>
            <a:r>
              <a:rPr lang="tr-TR" dirty="0" smtClean="0"/>
              <a:t> </a:t>
            </a:r>
            <a:r>
              <a:rPr lang="tr-TR" dirty="0" err="1" smtClean="0"/>
              <a:t>Examination</a:t>
            </a:r>
            <a:r>
              <a:rPr lang="ar-SA" dirty="0" smtClean="0"/>
              <a:t/>
            </a:r>
            <a:br>
              <a:rPr lang="ar-SA" dirty="0" smtClean="0"/>
            </a:br>
            <a:r>
              <a:rPr lang="ar-SA" dirty="0" smtClean="0"/>
              <a:t>فحص المريض</a:t>
            </a:r>
            <a:br>
              <a:rPr lang="ar-SA" dirty="0" smtClean="0"/>
            </a:br>
            <a:endParaRPr lang="en-US" dirty="0"/>
          </a:p>
        </p:txBody>
      </p:sp>
      <p:sp>
        <p:nvSpPr>
          <p:cNvPr id="3" name="2 İçerik Yer Tutucusu"/>
          <p:cNvSpPr>
            <a:spLocks noGrp="1"/>
          </p:cNvSpPr>
          <p:nvPr>
            <p:ph idx="1"/>
          </p:nvPr>
        </p:nvSpPr>
        <p:spPr/>
        <p:txBody>
          <a:bodyPr>
            <a:normAutofit fontScale="62500" lnSpcReduction="20000"/>
          </a:bodyPr>
          <a:lstStyle/>
          <a:p>
            <a:r>
              <a:rPr lang="ar-SA" dirty="0" smtClean="0"/>
              <a:t>يبدا بفحص البطن : كتلة: تضخم المثانة  او امساك شديد</a:t>
            </a:r>
          </a:p>
          <a:p>
            <a:r>
              <a:rPr lang="ar-SA" dirty="0" smtClean="0"/>
              <a:t>ظهر المريض </a:t>
            </a:r>
            <a:r>
              <a:rPr lang="ar-SA" dirty="0" smtClean="0">
                <a:solidFill>
                  <a:srgbClr val="FF0000"/>
                </a:solidFill>
              </a:rPr>
              <a:t>: تشوة خلقي في اسفل الظهر</a:t>
            </a:r>
          </a:p>
          <a:p>
            <a:r>
              <a:rPr lang="ar-SA" dirty="0" smtClean="0"/>
              <a:t>تحليل بول وزراعة </a:t>
            </a:r>
          </a:p>
          <a:p>
            <a:r>
              <a:rPr lang="ar-SA" dirty="0" smtClean="0"/>
              <a:t>ا</a:t>
            </a:r>
            <a:r>
              <a:rPr lang="ar-SA" dirty="0" smtClean="0">
                <a:solidFill>
                  <a:srgbClr val="FF0000"/>
                </a:solidFill>
              </a:rPr>
              <a:t>ذا كان لا يوجد التهاب في المسالك البولية والفحص الفيزياءي  كان طبيعي وكان عمر الطفل اقل من 5 سنوات  لا داعي  لفحوص او تحاليل  اضافية </a:t>
            </a:r>
            <a:endParaRPr lang="ar-SA" dirty="0" smtClean="0"/>
          </a:p>
          <a:p>
            <a:endParaRPr lang="ar-SA" dirty="0" smtClean="0"/>
          </a:p>
          <a:p>
            <a:r>
              <a:rPr lang="en-US" dirty="0" smtClean="0"/>
              <a:t>Look for abdominal masses, an enlarged bladder, and severe constipation. </a:t>
            </a:r>
            <a:endParaRPr lang="tr-TR" dirty="0" smtClean="0"/>
          </a:p>
          <a:p>
            <a:pPr>
              <a:buNone/>
            </a:pPr>
            <a:endParaRPr lang="en-US" dirty="0" smtClean="0"/>
          </a:p>
          <a:p>
            <a:r>
              <a:rPr lang="en-US" dirty="0" smtClean="0"/>
              <a:t>The back should be examined for </a:t>
            </a:r>
            <a:r>
              <a:rPr lang="en-US" dirty="0" err="1" smtClean="0">
                <a:solidFill>
                  <a:srgbClr val="FF0000"/>
                </a:solidFill>
              </a:rPr>
              <a:t>cutanous</a:t>
            </a:r>
            <a:r>
              <a:rPr lang="en-US" dirty="0" smtClean="0">
                <a:solidFill>
                  <a:srgbClr val="FF0000"/>
                </a:solidFill>
              </a:rPr>
              <a:t> lesions </a:t>
            </a:r>
            <a:r>
              <a:rPr lang="en-US" dirty="0" smtClean="0"/>
              <a:t>over the lower spines and </a:t>
            </a:r>
            <a:r>
              <a:rPr lang="en-US" dirty="0" err="1" smtClean="0">
                <a:solidFill>
                  <a:srgbClr val="FF0000"/>
                </a:solidFill>
              </a:rPr>
              <a:t>gluteal</a:t>
            </a:r>
            <a:r>
              <a:rPr lang="en-US" dirty="0" smtClean="0">
                <a:solidFill>
                  <a:srgbClr val="FF0000"/>
                </a:solidFill>
              </a:rPr>
              <a:t> cleft symmetry</a:t>
            </a:r>
            <a:r>
              <a:rPr lang="en-US" dirty="0" smtClean="0"/>
              <a:t>. </a:t>
            </a:r>
            <a:endParaRPr lang="tr-TR" dirty="0" smtClean="0"/>
          </a:p>
          <a:p>
            <a:pPr>
              <a:buNone/>
            </a:pPr>
            <a:endParaRPr lang="en-US" dirty="0" smtClean="0"/>
          </a:p>
          <a:p>
            <a:r>
              <a:rPr lang="en-US" dirty="0" smtClean="0"/>
              <a:t>Urine analysis culture must be performed</a:t>
            </a:r>
            <a:r>
              <a:rPr lang="tr-TR" dirty="0" smtClean="0"/>
              <a:t>.</a:t>
            </a:r>
          </a:p>
          <a:p>
            <a:pPr>
              <a:buNone/>
            </a:pPr>
            <a:endParaRPr lang="en-US" dirty="0" smtClean="0"/>
          </a:p>
          <a:p>
            <a:r>
              <a:rPr lang="tr-TR" dirty="0" err="1" smtClean="0"/>
              <a:t>I</a:t>
            </a:r>
            <a:r>
              <a:rPr lang="en-US" dirty="0" smtClean="0"/>
              <a:t>f there </a:t>
            </a:r>
            <a:r>
              <a:rPr lang="en-US" dirty="0" smtClean="0">
                <a:solidFill>
                  <a:srgbClr val="FF0000"/>
                </a:solidFill>
              </a:rPr>
              <a:t>is no UTI, </a:t>
            </a:r>
            <a:r>
              <a:rPr lang="en-US" dirty="0" smtClean="0"/>
              <a:t>or </a:t>
            </a:r>
            <a:r>
              <a:rPr lang="en-US" dirty="0" smtClean="0">
                <a:solidFill>
                  <a:srgbClr val="FF0000"/>
                </a:solidFill>
              </a:rPr>
              <a:t>abnormal physical findings</a:t>
            </a:r>
            <a:r>
              <a:rPr lang="en-US" dirty="0" smtClean="0"/>
              <a:t>, and if the child </a:t>
            </a:r>
            <a:r>
              <a:rPr lang="en-US" dirty="0" smtClean="0">
                <a:solidFill>
                  <a:srgbClr val="FF0000"/>
                </a:solidFill>
              </a:rPr>
              <a:t>is less than 5 years </a:t>
            </a:r>
            <a:r>
              <a:rPr lang="en-US" dirty="0" smtClean="0"/>
              <a:t>of age </a:t>
            </a:r>
            <a:r>
              <a:rPr lang="en-US" dirty="0" smtClean="0">
                <a:solidFill>
                  <a:srgbClr val="FF0000"/>
                </a:solidFill>
              </a:rPr>
              <a:t>no</a:t>
            </a:r>
            <a:r>
              <a:rPr lang="en-US" dirty="0" smtClean="0"/>
              <a:t> further evaluation and treatment are advise</a:t>
            </a:r>
            <a:r>
              <a:rPr lang="tr-TR" dirty="0" smtClean="0"/>
              <a:t>.</a:t>
            </a:r>
          </a:p>
          <a:p>
            <a:endParaRPr lang="en-US" dirty="0"/>
          </a:p>
        </p:txBody>
      </p:sp>
      <p:pic>
        <p:nvPicPr>
          <p:cNvPr id="4" name="3 İçerik Yer Tutucusu" descr="kizlay filsitin.jpg"/>
          <p:cNvPicPr>
            <a:picLocks noChangeAspect="1"/>
          </p:cNvPicPr>
          <p:nvPr/>
        </p:nvPicPr>
        <p:blipFill>
          <a:blip r:embed="rId3"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r>
            <a:br>
              <a:rPr lang="tr-TR" dirty="0" smtClean="0"/>
            </a:br>
            <a:r>
              <a:rPr lang="tr-TR" dirty="0" err="1" smtClean="0"/>
              <a:t>Diagnosis</a:t>
            </a:r>
            <a:r>
              <a:rPr lang="tr-TR" dirty="0" smtClean="0"/>
              <a:t/>
            </a:r>
            <a:br>
              <a:rPr lang="tr-TR" dirty="0" smtClean="0"/>
            </a:br>
            <a:r>
              <a:rPr lang="ar-SA" dirty="0" smtClean="0"/>
              <a:t>تشخيص المرض</a:t>
            </a:r>
            <a:r>
              <a:rPr lang="tr-TR" dirty="0" smtClean="0"/>
              <a:t/>
            </a:r>
            <a:br>
              <a:rPr lang="tr-TR" dirty="0" smtClean="0"/>
            </a:br>
            <a:endParaRPr lang="en-US" dirty="0"/>
          </a:p>
        </p:txBody>
      </p:sp>
      <p:sp>
        <p:nvSpPr>
          <p:cNvPr id="3" name="2 İçerik Yer Tutucusu"/>
          <p:cNvSpPr>
            <a:spLocks noGrp="1"/>
          </p:cNvSpPr>
          <p:nvPr>
            <p:ph idx="1"/>
          </p:nvPr>
        </p:nvSpPr>
        <p:spPr/>
        <p:txBody>
          <a:bodyPr>
            <a:normAutofit fontScale="85000" lnSpcReduction="20000"/>
          </a:bodyPr>
          <a:lstStyle/>
          <a:p>
            <a:r>
              <a:rPr lang="ar-SA" dirty="0" smtClean="0"/>
              <a:t>وجود </a:t>
            </a:r>
            <a:r>
              <a:rPr lang="ar-SA" dirty="0" smtClean="0">
                <a:solidFill>
                  <a:srgbClr val="FF0000"/>
                </a:solidFill>
              </a:rPr>
              <a:t>التهابات</a:t>
            </a:r>
            <a:r>
              <a:rPr lang="ar-SA" dirty="0" smtClean="0"/>
              <a:t> في المسالك البولية مع </a:t>
            </a:r>
            <a:r>
              <a:rPr lang="ar-SA" dirty="0" smtClean="0">
                <a:solidFill>
                  <a:srgbClr val="FF0000"/>
                </a:solidFill>
              </a:rPr>
              <a:t>تهريب سواء براز او بول </a:t>
            </a:r>
            <a:r>
              <a:rPr lang="ar-SA" dirty="0" smtClean="0"/>
              <a:t>يستوجب </a:t>
            </a:r>
            <a:r>
              <a:rPr lang="ar-SA" dirty="0" smtClean="0">
                <a:solidFill>
                  <a:srgbClr val="FF0000"/>
                </a:solidFill>
              </a:rPr>
              <a:t>تحاليل اضافية</a:t>
            </a:r>
          </a:p>
          <a:p>
            <a:r>
              <a:rPr lang="ar-SA" dirty="0" smtClean="0">
                <a:solidFill>
                  <a:srgbClr val="FF0000"/>
                </a:solidFill>
              </a:rPr>
              <a:t>تخطيط المثانة </a:t>
            </a:r>
            <a:r>
              <a:rPr lang="ar-SA" dirty="0" smtClean="0"/>
              <a:t>يلزم فقط عند وجود </a:t>
            </a:r>
            <a:r>
              <a:rPr lang="ar-SA" dirty="0" smtClean="0">
                <a:solidFill>
                  <a:srgbClr val="FF0000"/>
                </a:solidFill>
              </a:rPr>
              <a:t>خلل عصبي </a:t>
            </a:r>
            <a:r>
              <a:rPr lang="ar-SA" dirty="0" smtClean="0"/>
              <a:t>في المثانة كذالك وجود </a:t>
            </a:r>
            <a:r>
              <a:rPr lang="ar-SA" dirty="0" smtClean="0">
                <a:solidFill>
                  <a:srgbClr val="FF0000"/>
                </a:solidFill>
              </a:rPr>
              <a:t>عمليات سابقة </a:t>
            </a:r>
            <a:r>
              <a:rPr lang="ar-SA" dirty="0" smtClean="0"/>
              <a:t>للمريض تستوجب تخطيط المثانة</a:t>
            </a:r>
            <a:endParaRPr lang="tr-TR" dirty="0" smtClean="0"/>
          </a:p>
          <a:p>
            <a:pPr>
              <a:buNone/>
            </a:pPr>
            <a:endParaRPr lang="ar-SA" dirty="0" smtClean="0"/>
          </a:p>
          <a:p>
            <a:r>
              <a:rPr lang="en-US" dirty="0" smtClean="0"/>
              <a:t>Patients </a:t>
            </a:r>
            <a:r>
              <a:rPr lang="en-US" dirty="0" smtClean="0">
                <a:solidFill>
                  <a:srgbClr val="FF0000"/>
                </a:solidFill>
              </a:rPr>
              <a:t>with UTI  </a:t>
            </a:r>
            <a:r>
              <a:rPr lang="en-US" dirty="0" smtClean="0"/>
              <a:t>or </a:t>
            </a:r>
            <a:r>
              <a:rPr lang="en-US" dirty="0" smtClean="0">
                <a:solidFill>
                  <a:srgbClr val="FF0000"/>
                </a:solidFill>
              </a:rPr>
              <a:t>day time toileting abnormalities</a:t>
            </a:r>
            <a:r>
              <a:rPr lang="tr-TR" dirty="0" smtClean="0">
                <a:solidFill>
                  <a:srgbClr val="FF0000"/>
                </a:solidFill>
              </a:rPr>
              <a:t> </a:t>
            </a:r>
            <a:r>
              <a:rPr lang="en-US" dirty="0" smtClean="0"/>
              <a:t>(voiding, fecal) </a:t>
            </a:r>
            <a:r>
              <a:rPr lang="tr-TR" dirty="0" err="1" smtClean="0"/>
              <a:t> </a:t>
            </a:r>
            <a:r>
              <a:rPr lang="en-US" dirty="0" smtClean="0">
                <a:solidFill>
                  <a:srgbClr val="FF0000"/>
                </a:solidFill>
              </a:rPr>
              <a:t>VCUG</a:t>
            </a:r>
            <a:r>
              <a:rPr lang="en-US" dirty="0" smtClean="0"/>
              <a:t>  and renal and bladder </a:t>
            </a:r>
            <a:r>
              <a:rPr lang="en-US" dirty="0" smtClean="0">
                <a:solidFill>
                  <a:srgbClr val="FF0000"/>
                </a:solidFill>
              </a:rPr>
              <a:t>sonogram</a:t>
            </a:r>
            <a:r>
              <a:rPr lang="en-US" dirty="0" smtClean="0"/>
              <a:t> are recommended. </a:t>
            </a:r>
            <a:endParaRPr lang="tr-TR" dirty="0" smtClean="0"/>
          </a:p>
          <a:p>
            <a:pPr>
              <a:buNone/>
            </a:pPr>
            <a:endParaRPr lang="en-US" dirty="0" smtClean="0"/>
          </a:p>
          <a:p>
            <a:r>
              <a:rPr lang="en-US" dirty="0" err="1" smtClean="0">
                <a:solidFill>
                  <a:srgbClr val="FF0000"/>
                </a:solidFill>
              </a:rPr>
              <a:t>Urodaymanics</a:t>
            </a:r>
            <a:r>
              <a:rPr lang="en-US" dirty="0" smtClean="0"/>
              <a:t> are only recommended  when </a:t>
            </a:r>
            <a:r>
              <a:rPr lang="en-US" dirty="0" smtClean="0">
                <a:solidFill>
                  <a:srgbClr val="FF0000"/>
                </a:solidFill>
              </a:rPr>
              <a:t>bony vertebral anomalies</a:t>
            </a:r>
            <a:r>
              <a:rPr lang="en-US" dirty="0" smtClean="0"/>
              <a:t> are discovered or if the bladder  has </a:t>
            </a:r>
            <a:r>
              <a:rPr lang="en-US" dirty="0" err="1" smtClean="0"/>
              <a:t>neur</a:t>
            </a:r>
            <a:r>
              <a:rPr lang="tr-TR" dirty="0" smtClean="0"/>
              <a:t>o</a:t>
            </a:r>
            <a:r>
              <a:rPr lang="en-US" dirty="0" err="1" smtClean="0"/>
              <a:t>genic</a:t>
            </a:r>
            <a:r>
              <a:rPr lang="en-US" dirty="0" smtClean="0"/>
              <a:t> signs such as severe </a:t>
            </a:r>
            <a:r>
              <a:rPr lang="en-US" dirty="0" err="1" smtClean="0"/>
              <a:t>trabeculation</a:t>
            </a:r>
            <a:r>
              <a:rPr lang="en-US" dirty="0" smtClean="0"/>
              <a:t>. </a:t>
            </a:r>
            <a:endParaRPr lang="tr-TR" dirty="0" smtClean="0"/>
          </a:p>
          <a:p>
            <a:pPr>
              <a:buNone/>
            </a:pPr>
            <a:endParaRPr lang="en-US" dirty="0" smtClean="0"/>
          </a:p>
          <a:p>
            <a:endParaRPr lang="en-US" dirty="0"/>
          </a:p>
        </p:txBody>
      </p:sp>
      <p:pic>
        <p:nvPicPr>
          <p:cNvPr id="4" name="3 İçerik Yer Tutucusu" descr="kizlay filsitin.jpg"/>
          <p:cNvPicPr>
            <a:picLocks noChangeAspect="1"/>
          </p:cNvPicPr>
          <p:nvPr/>
        </p:nvPicPr>
        <p:blipFill>
          <a:blip r:embed="rId3"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descr="20150513_101400.jpg"/>
          <p:cNvPicPr>
            <a:picLocks noGrp="1" noChangeAspect="1"/>
          </p:cNvPicPr>
          <p:nvPr>
            <p:ph idx="1"/>
          </p:nvPr>
        </p:nvPicPr>
        <p:blipFill>
          <a:blip r:embed="rId2" cstate="print"/>
          <a:stretch>
            <a:fillRect/>
          </a:stretch>
        </p:blipFill>
        <p:spPr>
          <a:xfrm>
            <a:off x="1554691" y="1600200"/>
            <a:ext cx="6034617" cy="4525963"/>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smtClean="0"/>
              <a:t>Anatomy</a:t>
            </a:r>
            <a:r>
              <a:rPr lang="tr-TR" dirty="0" smtClean="0"/>
              <a:t> of </a:t>
            </a:r>
            <a:r>
              <a:rPr lang="tr-TR" dirty="0" err="1" smtClean="0"/>
              <a:t>the</a:t>
            </a:r>
            <a:r>
              <a:rPr lang="tr-TR" dirty="0" smtClean="0"/>
              <a:t> </a:t>
            </a:r>
            <a:r>
              <a:rPr lang="tr-TR" dirty="0" err="1" smtClean="0"/>
              <a:t>Male</a:t>
            </a:r>
            <a:r>
              <a:rPr lang="tr-TR" dirty="0" smtClean="0"/>
              <a:t> </a:t>
            </a:r>
            <a:r>
              <a:rPr lang="tr-TR" dirty="0" err="1" smtClean="0"/>
              <a:t>Urinary</a:t>
            </a:r>
            <a:r>
              <a:rPr lang="tr-TR" dirty="0" smtClean="0"/>
              <a:t> </a:t>
            </a:r>
            <a:r>
              <a:rPr lang="tr-TR" dirty="0" err="1" smtClean="0"/>
              <a:t>System</a:t>
            </a:r>
            <a:endParaRPr lang="en-US" dirty="0"/>
          </a:p>
        </p:txBody>
      </p:sp>
      <p:pic>
        <p:nvPicPr>
          <p:cNvPr id="4" name="3 İçerik Yer Tutucusu" descr="2384_male_urogenital_system_450.jpg"/>
          <p:cNvPicPr>
            <a:picLocks noGrp="1" noChangeAspect="1"/>
          </p:cNvPicPr>
          <p:nvPr>
            <p:ph idx="1"/>
          </p:nvPr>
        </p:nvPicPr>
        <p:blipFill>
          <a:blip r:embed="rId2" cstate="print"/>
          <a:stretch>
            <a:fillRect/>
          </a:stretch>
        </p:blipFill>
        <p:spPr>
          <a:xfrm>
            <a:off x="0" y="1196752"/>
            <a:ext cx="8244408" cy="5400600"/>
          </a:xfr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smtClean="0"/>
              <a:t>Urodynamics</a:t>
            </a:r>
            <a:endParaRPr lang="en-US" dirty="0"/>
          </a:p>
        </p:txBody>
      </p:sp>
      <p:pic>
        <p:nvPicPr>
          <p:cNvPr id="165890" name="Picture 2" descr="C:\Users\mahmud\Pictures\urodaynamics shematics.jpg"/>
          <p:cNvPicPr>
            <a:picLocks noGrp="1" noChangeAspect="1" noChangeArrowheads="1"/>
          </p:cNvPicPr>
          <p:nvPr>
            <p:ph idx="1"/>
          </p:nvPr>
        </p:nvPicPr>
        <p:blipFill>
          <a:blip r:embed="rId2" cstate="print"/>
          <a:srcRect/>
          <a:stretch>
            <a:fillRect/>
          </a:stretch>
        </p:blipFill>
        <p:spPr bwMode="auto">
          <a:xfrm>
            <a:off x="1979712" y="1772816"/>
            <a:ext cx="5472608" cy="3528392"/>
          </a:xfrm>
          <a:prstGeom prst="rect">
            <a:avLst/>
          </a:prstGeom>
          <a:noFill/>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smtClean="0"/>
              <a:t>Urodynamics</a:t>
            </a:r>
            <a:r>
              <a:rPr lang="tr-TR" dirty="0" smtClean="0"/>
              <a:t> </a:t>
            </a:r>
            <a:r>
              <a:rPr lang="tr-TR" dirty="0" err="1" smtClean="0"/>
              <a:t>Report</a:t>
            </a:r>
            <a:endParaRPr lang="en-US" dirty="0"/>
          </a:p>
        </p:txBody>
      </p:sp>
      <p:pic>
        <p:nvPicPr>
          <p:cNvPr id="164866" name="Picture 2" descr="C:\Users\mahmud\Pictures\urodaynamcis report.jpg"/>
          <p:cNvPicPr>
            <a:picLocks noGrp="1" noChangeAspect="1" noChangeArrowheads="1"/>
          </p:cNvPicPr>
          <p:nvPr>
            <p:ph idx="1"/>
          </p:nvPr>
        </p:nvPicPr>
        <p:blipFill>
          <a:blip r:embed="rId2" cstate="print"/>
          <a:srcRect/>
          <a:stretch>
            <a:fillRect/>
          </a:stretch>
        </p:blipFill>
        <p:spPr bwMode="auto">
          <a:xfrm>
            <a:off x="1907704" y="2060848"/>
            <a:ext cx="5112568" cy="3456384"/>
          </a:xfrm>
          <a:prstGeom prst="rect">
            <a:avLst/>
          </a:prstGeom>
          <a:noFill/>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Emphasymatous</a:t>
            </a:r>
            <a:r>
              <a:rPr lang="en-US" dirty="0" smtClean="0"/>
              <a:t> cystitis</a:t>
            </a:r>
            <a:endParaRPr lang="en-GB" dirty="0"/>
          </a:p>
        </p:txBody>
      </p:sp>
      <p:pic>
        <p:nvPicPr>
          <p:cNvPr id="4" name="Content Placeholder 3" descr="emphysematous cystitis.png"/>
          <p:cNvPicPr>
            <a:picLocks noGrp="1" noChangeAspect="1"/>
          </p:cNvPicPr>
          <p:nvPr>
            <p:ph idx="1"/>
          </p:nvPr>
        </p:nvPicPr>
        <p:blipFill>
          <a:blip r:embed="rId2"/>
          <a:stretch>
            <a:fillRect/>
          </a:stretch>
        </p:blipFill>
        <p:spPr>
          <a:xfrm>
            <a:off x="785786" y="1785926"/>
            <a:ext cx="3571900" cy="4077269"/>
          </a:xfrm>
        </p:spPr>
      </p:pic>
      <p:pic>
        <p:nvPicPr>
          <p:cNvPr id="5" name="Picture 4" descr="emphysematous cystitis MCUG.png"/>
          <p:cNvPicPr>
            <a:picLocks noChangeAspect="1"/>
          </p:cNvPicPr>
          <p:nvPr/>
        </p:nvPicPr>
        <p:blipFill>
          <a:blip r:embed="rId3"/>
          <a:stretch>
            <a:fillRect/>
          </a:stretch>
        </p:blipFill>
        <p:spPr>
          <a:xfrm>
            <a:off x="4429124" y="1785926"/>
            <a:ext cx="4014950" cy="4143404"/>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Neurogenic</a:t>
            </a:r>
            <a:r>
              <a:rPr lang="en-US" dirty="0" smtClean="0"/>
              <a:t> bladder with right VUR</a:t>
            </a:r>
            <a:endParaRPr lang="en-GB" dirty="0"/>
          </a:p>
        </p:txBody>
      </p:sp>
      <p:pic>
        <p:nvPicPr>
          <p:cNvPr id="4" name="Content Placeholder 3" descr="20150728_114110.jpg"/>
          <p:cNvPicPr>
            <a:picLocks noGrp="1" noChangeAspect="1"/>
          </p:cNvPicPr>
          <p:nvPr>
            <p:ph idx="1"/>
          </p:nvPr>
        </p:nvPicPr>
        <p:blipFill>
          <a:blip r:embed="rId2" cstate="print"/>
          <a:stretch>
            <a:fillRect/>
          </a:stretch>
        </p:blipFill>
        <p:spPr>
          <a:xfrm>
            <a:off x="2285984" y="1600201"/>
            <a:ext cx="3983252" cy="4186254"/>
          </a:xfr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smtClean="0"/>
              <a:t>Therapy</a:t>
            </a:r>
            <a:r>
              <a:rPr lang="ar-SA" dirty="0" smtClean="0"/>
              <a:t/>
            </a:r>
            <a:br>
              <a:rPr lang="ar-SA" dirty="0" smtClean="0"/>
            </a:br>
            <a:r>
              <a:rPr lang="ar-SA" dirty="0" smtClean="0"/>
              <a:t>العلاج</a:t>
            </a:r>
            <a:r>
              <a:rPr lang="tr-TR" dirty="0" smtClean="0"/>
              <a:t>   </a:t>
            </a:r>
            <a:endParaRPr lang="en-US" dirty="0"/>
          </a:p>
        </p:txBody>
      </p:sp>
      <p:sp>
        <p:nvSpPr>
          <p:cNvPr id="3" name="2 İçerik Yer Tutucusu"/>
          <p:cNvSpPr>
            <a:spLocks noGrp="1"/>
          </p:cNvSpPr>
          <p:nvPr>
            <p:ph idx="1"/>
          </p:nvPr>
        </p:nvSpPr>
        <p:spPr/>
        <p:txBody>
          <a:bodyPr>
            <a:normAutofit fontScale="70000" lnSpcReduction="20000"/>
          </a:bodyPr>
          <a:lstStyle/>
          <a:p>
            <a:r>
              <a:rPr lang="ar-SA" dirty="0" smtClean="0">
                <a:solidFill>
                  <a:srgbClr val="FF0000"/>
                </a:solidFill>
              </a:rPr>
              <a:t>العلاج السلوكي </a:t>
            </a:r>
            <a:r>
              <a:rPr lang="ar-SA" dirty="0" smtClean="0"/>
              <a:t>افضل وانجح و سيلة</a:t>
            </a:r>
          </a:p>
          <a:p>
            <a:r>
              <a:rPr lang="ar-SA" dirty="0" smtClean="0"/>
              <a:t>تكون مفضلة اكثر عند الاطفال ذو اعمار  </a:t>
            </a:r>
            <a:r>
              <a:rPr lang="ar-SA" dirty="0" smtClean="0">
                <a:solidFill>
                  <a:srgbClr val="FF0000"/>
                </a:solidFill>
              </a:rPr>
              <a:t>7˂ سنوات</a:t>
            </a:r>
          </a:p>
          <a:p>
            <a:pPr>
              <a:buNone/>
            </a:pPr>
            <a:r>
              <a:rPr lang="ar-SA" dirty="0" smtClean="0"/>
              <a:t>العلاج السلوكي قد يستوجب القيام للتبول </a:t>
            </a:r>
            <a:r>
              <a:rPr lang="ar-SA" dirty="0" smtClean="0">
                <a:solidFill>
                  <a:srgbClr val="FF0000"/>
                </a:solidFill>
              </a:rPr>
              <a:t>ليلا كل 20 دقيقة لمدة 4 شهور</a:t>
            </a:r>
          </a:p>
          <a:p>
            <a:pPr>
              <a:buNone/>
            </a:pPr>
            <a:endParaRPr lang="ar-SA" dirty="0" smtClean="0"/>
          </a:p>
          <a:p>
            <a:r>
              <a:rPr lang="en-US" dirty="0" smtClean="0">
                <a:solidFill>
                  <a:srgbClr val="FF0000"/>
                </a:solidFill>
              </a:rPr>
              <a:t>Behavioral modification </a:t>
            </a:r>
            <a:r>
              <a:rPr lang="en-US" dirty="0" smtClean="0"/>
              <a:t>methods are most successful in permanently curing </a:t>
            </a:r>
            <a:r>
              <a:rPr lang="en-US" dirty="0" err="1" smtClean="0"/>
              <a:t>noctural</a:t>
            </a:r>
            <a:r>
              <a:rPr lang="en-US" dirty="0" smtClean="0"/>
              <a:t> enuresis. </a:t>
            </a:r>
            <a:endParaRPr lang="tr-TR" dirty="0" smtClean="0"/>
          </a:p>
          <a:p>
            <a:pPr>
              <a:buNone/>
            </a:pPr>
            <a:endParaRPr lang="en-US" dirty="0" smtClean="0"/>
          </a:p>
          <a:p>
            <a:r>
              <a:rPr lang="en-US" dirty="0" smtClean="0"/>
              <a:t>These methods are most often applied to older children </a:t>
            </a:r>
            <a:r>
              <a:rPr lang="en-US" dirty="0" smtClean="0">
                <a:solidFill>
                  <a:srgbClr val="FF0000"/>
                </a:solidFill>
              </a:rPr>
              <a:t>( 7 years of age or more)</a:t>
            </a:r>
            <a:r>
              <a:rPr lang="en-US" dirty="0" smtClean="0"/>
              <a:t> but may succeed in younger children. </a:t>
            </a:r>
            <a:endParaRPr lang="tr-TR" dirty="0" smtClean="0"/>
          </a:p>
          <a:p>
            <a:pPr>
              <a:buNone/>
            </a:pPr>
            <a:endParaRPr lang="en-US" dirty="0" smtClean="0"/>
          </a:p>
          <a:p>
            <a:r>
              <a:rPr lang="en-US" dirty="0" smtClean="0"/>
              <a:t>Dry bed training involves the parents and children  who wake up and void as often as </a:t>
            </a:r>
            <a:r>
              <a:rPr lang="en-US" dirty="0" smtClean="0">
                <a:solidFill>
                  <a:srgbClr val="FF0000"/>
                </a:solidFill>
              </a:rPr>
              <a:t>every 20 minutes for up to 4 months. </a:t>
            </a:r>
            <a:endParaRPr lang="en-US" dirty="0">
              <a:solidFill>
                <a:srgbClr val="FF0000"/>
              </a:solidFill>
            </a:endParaRPr>
          </a:p>
        </p:txBody>
      </p:sp>
      <p:pic>
        <p:nvPicPr>
          <p:cNvPr id="4" name="3 İçerik Yer Tutucusu" descr="kizlay filsitin.jpg"/>
          <p:cNvPicPr>
            <a:picLocks noChangeAspect="1"/>
          </p:cNvPicPr>
          <p:nvPr/>
        </p:nvPicPr>
        <p:blipFill>
          <a:blip r:embed="rId2"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smtClean="0"/>
              <a:t>Therapy</a:t>
            </a:r>
            <a:r>
              <a:rPr lang="ar-SA" dirty="0" smtClean="0"/>
              <a:t/>
            </a:r>
            <a:br>
              <a:rPr lang="ar-SA" dirty="0" smtClean="0"/>
            </a:br>
            <a:r>
              <a:rPr lang="ar-SA" dirty="0" smtClean="0"/>
              <a:t> العلاج السلوكي </a:t>
            </a:r>
            <a:endParaRPr lang="en-US" dirty="0"/>
          </a:p>
        </p:txBody>
      </p:sp>
      <p:sp>
        <p:nvSpPr>
          <p:cNvPr id="3" name="2 İçerik Yer Tutucusu"/>
          <p:cNvSpPr>
            <a:spLocks noGrp="1"/>
          </p:cNvSpPr>
          <p:nvPr>
            <p:ph idx="1"/>
          </p:nvPr>
        </p:nvSpPr>
        <p:spPr/>
        <p:txBody>
          <a:bodyPr>
            <a:normAutofit fontScale="55000" lnSpcReduction="20000"/>
          </a:bodyPr>
          <a:lstStyle/>
          <a:p>
            <a:r>
              <a:rPr lang="ar-SA" dirty="0" smtClean="0"/>
              <a:t>جدول للتبول المنتظم </a:t>
            </a:r>
          </a:p>
          <a:p>
            <a:r>
              <a:rPr lang="ar-SA" dirty="0" smtClean="0"/>
              <a:t>,ساعة المنبة </a:t>
            </a:r>
          </a:p>
          <a:p>
            <a:r>
              <a:rPr lang="ar-SA" dirty="0" smtClean="0"/>
              <a:t>تقليل كمية السوائل  قبل النوم</a:t>
            </a:r>
          </a:p>
          <a:p>
            <a:pPr>
              <a:buNone/>
            </a:pPr>
            <a:r>
              <a:rPr lang="ar-SA" dirty="0" smtClean="0">
                <a:solidFill>
                  <a:srgbClr val="FF0000"/>
                </a:solidFill>
              </a:rPr>
              <a:t>تجنب الضغت النفسي على الطفل لان ذالك يؤدي لظهور تهريب ثانوي        </a:t>
            </a:r>
          </a:p>
          <a:p>
            <a:endParaRPr lang="ar-SA" dirty="0" smtClean="0"/>
          </a:p>
          <a:p>
            <a:r>
              <a:rPr lang="en-US" dirty="0" smtClean="0">
                <a:solidFill>
                  <a:srgbClr val="FF0000"/>
                </a:solidFill>
              </a:rPr>
              <a:t>Behavioral modification </a:t>
            </a:r>
            <a:r>
              <a:rPr lang="en-US" dirty="0" smtClean="0"/>
              <a:t>are the most consistently successful treatment of </a:t>
            </a:r>
            <a:r>
              <a:rPr lang="en-US" dirty="0" err="1" smtClean="0"/>
              <a:t>noctural</a:t>
            </a:r>
            <a:r>
              <a:rPr lang="en-US" dirty="0" smtClean="0"/>
              <a:t> and diurnal enuresis</a:t>
            </a:r>
            <a:r>
              <a:rPr lang="tr-TR" dirty="0" smtClean="0"/>
              <a:t>;</a:t>
            </a:r>
            <a:endParaRPr lang="en-US" dirty="0" smtClean="0"/>
          </a:p>
          <a:p>
            <a:pPr>
              <a:buNone/>
            </a:pPr>
            <a:r>
              <a:rPr lang="tr-TR" dirty="0" smtClean="0"/>
              <a:t>             -</a:t>
            </a:r>
            <a:r>
              <a:rPr lang="en-US" dirty="0" smtClean="0"/>
              <a:t>Bedwetting alarm, </a:t>
            </a:r>
            <a:endParaRPr lang="tr-TR" dirty="0" smtClean="0"/>
          </a:p>
          <a:p>
            <a:pPr>
              <a:buNone/>
            </a:pPr>
            <a:r>
              <a:rPr lang="tr-TR" dirty="0" smtClean="0"/>
              <a:t>             -D</a:t>
            </a:r>
            <a:r>
              <a:rPr lang="en-US" dirty="0" err="1" smtClean="0"/>
              <a:t>ry</a:t>
            </a:r>
            <a:r>
              <a:rPr lang="en-US" dirty="0" smtClean="0"/>
              <a:t> bed training, </a:t>
            </a:r>
            <a:endParaRPr lang="tr-TR" dirty="0" smtClean="0"/>
          </a:p>
          <a:p>
            <a:pPr>
              <a:buNone/>
            </a:pPr>
            <a:r>
              <a:rPr lang="tr-TR" dirty="0" smtClean="0"/>
              <a:t>             -S</a:t>
            </a:r>
            <a:r>
              <a:rPr lang="en-US" dirty="0" err="1" smtClean="0"/>
              <a:t>cheduled</a:t>
            </a:r>
            <a:r>
              <a:rPr lang="en-US" dirty="0" smtClean="0"/>
              <a:t> voiding program.</a:t>
            </a:r>
          </a:p>
          <a:p>
            <a:endParaRPr lang="tr-TR" dirty="0" smtClean="0"/>
          </a:p>
          <a:p>
            <a:r>
              <a:rPr lang="en-US" dirty="0" smtClean="0"/>
              <a:t>Increased </a:t>
            </a:r>
            <a:r>
              <a:rPr lang="en-US" dirty="0" smtClean="0">
                <a:solidFill>
                  <a:srgbClr val="FF0000"/>
                </a:solidFill>
              </a:rPr>
              <a:t>stress on</a:t>
            </a:r>
            <a:r>
              <a:rPr lang="tr-TR" dirty="0" smtClean="0">
                <a:solidFill>
                  <a:srgbClr val="FF0000"/>
                </a:solidFill>
              </a:rPr>
              <a:t> </a:t>
            </a:r>
            <a:r>
              <a:rPr lang="tr-TR" dirty="0" err="1" smtClean="0">
                <a:solidFill>
                  <a:srgbClr val="FF0000"/>
                </a:solidFill>
              </a:rPr>
              <a:t>the</a:t>
            </a:r>
            <a:r>
              <a:rPr lang="tr-TR" dirty="0" smtClean="0">
                <a:solidFill>
                  <a:srgbClr val="FF0000"/>
                </a:solidFill>
              </a:rPr>
              <a:t> </a:t>
            </a:r>
            <a:r>
              <a:rPr lang="en-US" dirty="0" smtClean="0">
                <a:solidFill>
                  <a:srgbClr val="FF0000"/>
                </a:solidFill>
              </a:rPr>
              <a:t> child developed secondary</a:t>
            </a:r>
            <a:r>
              <a:rPr lang="tr-TR" dirty="0" smtClean="0">
                <a:solidFill>
                  <a:srgbClr val="FF0000"/>
                </a:solidFill>
              </a:rPr>
              <a:t> </a:t>
            </a:r>
            <a:r>
              <a:rPr lang="tr-TR" dirty="0" err="1" smtClean="0">
                <a:solidFill>
                  <a:srgbClr val="FF0000"/>
                </a:solidFill>
              </a:rPr>
              <a:t>enuresis</a:t>
            </a:r>
            <a:r>
              <a:rPr lang="tr-TR" dirty="0" smtClean="0"/>
              <a:t>.</a:t>
            </a:r>
            <a:r>
              <a:rPr lang="en-US" dirty="0" smtClean="0"/>
              <a:t> </a:t>
            </a:r>
            <a:endParaRPr lang="tr-TR" dirty="0" smtClean="0"/>
          </a:p>
          <a:p>
            <a:pPr>
              <a:buNone/>
            </a:pPr>
            <a:endParaRPr lang="en-US" dirty="0" smtClean="0"/>
          </a:p>
          <a:p>
            <a:pPr>
              <a:buNone/>
            </a:pPr>
            <a:endParaRPr lang="en-US" dirty="0" smtClean="0"/>
          </a:p>
          <a:p>
            <a:r>
              <a:rPr lang="en-US" dirty="0" smtClean="0"/>
              <a:t>These point should </a:t>
            </a:r>
            <a:r>
              <a:rPr lang="en-US" dirty="0" smtClean="0">
                <a:solidFill>
                  <a:srgbClr val="FF0000"/>
                </a:solidFill>
              </a:rPr>
              <a:t>be stressed to the family </a:t>
            </a:r>
            <a:r>
              <a:rPr lang="en-US" dirty="0" smtClean="0"/>
              <a:t>who may some time misinterpretation of the situation and resort to draconian punishments.</a:t>
            </a:r>
          </a:p>
        </p:txBody>
      </p:sp>
      <p:pic>
        <p:nvPicPr>
          <p:cNvPr id="4" name="3 İçerik Yer Tutucusu" descr="kizlay filsitin.jpg"/>
          <p:cNvPicPr>
            <a:picLocks noChangeAspect="1"/>
          </p:cNvPicPr>
          <p:nvPr/>
        </p:nvPicPr>
        <p:blipFill>
          <a:blip r:embed="rId3"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ar-SA" dirty="0" smtClean="0"/>
              <a:t>العلاج السلوكي والنفسي   </a:t>
            </a:r>
            <a:endParaRPr lang="en-US" dirty="0"/>
          </a:p>
        </p:txBody>
      </p:sp>
      <p:sp>
        <p:nvSpPr>
          <p:cNvPr id="3" name="2 İçerik Yer Tutucusu"/>
          <p:cNvSpPr>
            <a:spLocks noGrp="1"/>
          </p:cNvSpPr>
          <p:nvPr>
            <p:ph idx="1"/>
          </p:nvPr>
        </p:nvSpPr>
        <p:spPr/>
        <p:txBody>
          <a:bodyPr>
            <a:normAutofit fontScale="85000" lnSpcReduction="20000"/>
          </a:bodyPr>
          <a:lstStyle/>
          <a:p>
            <a:r>
              <a:rPr lang="ar-SA" dirty="0" smtClean="0"/>
              <a:t>كثير من الدراسات والابوحوث اثبتت وجود قلة في الانتباة  وكثرة في حركة الطفل</a:t>
            </a:r>
            <a:r>
              <a:rPr lang="tr-TR" dirty="0" smtClean="0"/>
              <a:t> </a:t>
            </a:r>
          </a:p>
          <a:p>
            <a:r>
              <a:rPr lang="tr-TR" dirty="0" err="1" smtClean="0">
                <a:solidFill>
                  <a:srgbClr val="FF0000"/>
                </a:solidFill>
              </a:rPr>
              <a:t>Attention</a:t>
            </a:r>
            <a:r>
              <a:rPr lang="tr-TR" dirty="0" smtClean="0">
                <a:solidFill>
                  <a:srgbClr val="FF0000"/>
                </a:solidFill>
              </a:rPr>
              <a:t> </a:t>
            </a:r>
            <a:r>
              <a:rPr lang="tr-TR" dirty="0" err="1" smtClean="0">
                <a:solidFill>
                  <a:srgbClr val="FF0000"/>
                </a:solidFill>
              </a:rPr>
              <a:t>deficit</a:t>
            </a:r>
            <a:r>
              <a:rPr lang="tr-TR" dirty="0" smtClean="0">
                <a:solidFill>
                  <a:srgbClr val="FF0000"/>
                </a:solidFill>
              </a:rPr>
              <a:t> </a:t>
            </a:r>
            <a:r>
              <a:rPr lang="tr-TR" dirty="0" err="1" smtClean="0">
                <a:solidFill>
                  <a:srgbClr val="FF0000"/>
                </a:solidFill>
              </a:rPr>
              <a:t>and</a:t>
            </a:r>
            <a:r>
              <a:rPr lang="tr-TR" dirty="0" smtClean="0">
                <a:solidFill>
                  <a:srgbClr val="FF0000"/>
                </a:solidFill>
              </a:rPr>
              <a:t> </a:t>
            </a:r>
            <a:r>
              <a:rPr lang="tr-TR" dirty="0" err="1" smtClean="0">
                <a:solidFill>
                  <a:srgbClr val="FF0000"/>
                </a:solidFill>
              </a:rPr>
              <a:t>hyperactive</a:t>
            </a:r>
            <a:r>
              <a:rPr lang="tr-TR" dirty="0" smtClean="0">
                <a:solidFill>
                  <a:srgbClr val="FF0000"/>
                </a:solidFill>
              </a:rPr>
              <a:t> </a:t>
            </a:r>
            <a:r>
              <a:rPr lang="tr-TR" dirty="0" err="1" smtClean="0">
                <a:solidFill>
                  <a:srgbClr val="FF0000"/>
                </a:solidFill>
              </a:rPr>
              <a:t>disorder</a:t>
            </a:r>
            <a:r>
              <a:rPr lang="tr-TR" dirty="0" smtClean="0">
                <a:solidFill>
                  <a:srgbClr val="FF0000"/>
                </a:solidFill>
              </a:rPr>
              <a:t>(ADHD).</a:t>
            </a:r>
          </a:p>
          <a:p>
            <a:r>
              <a:rPr lang="ar-SA" dirty="0" smtClean="0">
                <a:solidFill>
                  <a:srgbClr val="FF0000"/>
                </a:solidFill>
              </a:rPr>
              <a:t>في هذة الحلات يكون اضافة العلاج النفسي مع السلوكي ذو فائدة</a:t>
            </a:r>
          </a:p>
          <a:p>
            <a:endParaRPr lang="ar-SA" dirty="0" smtClean="0"/>
          </a:p>
          <a:p>
            <a:pPr>
              <a:buNone/>
            </a:pPr>
            <a:r>
              <a:rPr lang="tr-TR" dirty="0" smtClean="0"/>
              <a:t>    </a:t>
            </a:r>
            <a:r>
              <a:rPr lang="en-US" dirty="0" smtClean="0"/>
              <a:t>The prevalence of ADHD is higher in children with MNE compared to the normal population. As attention deficit may also negatively effect the treatment of enuresis, children with MNE should be evaluated in terms of attention deficit and those with positive symptoms should be provided with </a:t>
            </a:r>
            <a:r>
              <a:rPr lang="en-US" dirty="0" smtClean="0">
                <a:solidFill>
                  <a:srgbClr val="FF0000"/>
                </a:solidFill>
              </a:rPr>
              <a:t>psychosocial support.</a:t>
            </a:r>
          </a:p>
          <a:p>
            <a:endParaRPr lang="en-US" dirty="0"/>
          </a:p>
        </p:txBody>
      </p:sp>
      <p:pic>
        <p:nvPicPr>
          <p:cNvPr id="4" name="3 İçerik Yer Tutucusu" descr="kizlay filsitin.jpg"/>
          <p:cNvPicPr>
            <a:picLocks noChangeAspect="1"/>
          </p:cNvPicPr>
          <p:nvPr/>
        </p:nvPicPr>
        <p:blipFill>
          <a:blip r:embed="rId2"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ar-SA" b="1" u="sng" dirty="0" smtClean="0"/>
              <a:t>المعايير التشخيصيه لمرض (إضطراب قلة الإنتباه وفرط النشاط) لدى الأطفال</a:t>
            </a:r>
            <a:endParaRPr lang="en-US" dirty="0"/>
          </a:p>
        </p:txBody>
      </p:sp>
      <p:sp>
        <p:nvSpPr>
          <p:cNvPr id="3" name="2 İçerik Yer Tutucusu"/>
          <p:cNvSpPr>
            <a:spLocks noGrp="1"/>
          </p:cNvSpPr>
          <p:nvPr>
            <p:ph idx="1"/>
          </p:nvPr>
        </p:nvSpPr>
        <p:spPr/>
        <p:txBody>
          <a:bodyPr>
            <a:normAutofit fontScale="32500" lnSpcReduction="20000"/>
          </a:bodyPr>
          <a:lstStyle/>
          <a:p>
            <a:pPr rtl="1"/>
            <a:r>
              <a:rPr lang="ar-SA" b="1" dirty="0" smtClean="0"/>
              <a:t> </a:t>
            </a:r>
            <a:endParaRPr lang="tr-TR" dirty="0" smtClean="0"/>
          </a:p>
          <a:p>
            <a:pPr lvl="0" rtl="1"/>
            <a:r>
              <a:rPr lang="ar-SA" dirty="0" smtClean="0"/>
              <a:t>توفر المعيار رقم (1 ) أو المعيار رقم (2).</a:t>
            </a:r>
            <a:endParaRPr lang="tr-TR" sz="3400" dirty="0" smtClean="0"/>
          </a:p>
          <a:p>
            <a:pPr lvl="0" rtl="1"/>
            <a:r>
              <a:rPr lang="ar-SA" sz="3400" dirty="0" smtClean="0"/>
              <a:t>أن يكون لديه (6) أو أكثر من أعراض قلة الإنتباه التاليه مع استمراريه لمدة (6) أشهر لدرجة يكون فيها الطفل غير قادر على التكيف أو الإتفاق مع المستوى التنموي:</a:t>
            </a:r>
            <a:endParaRPr lang="tr-TR" sz="3400" dirty="0" smtClean="0"/>
          </a:p>
          <a:p>
            <a:pPr lvl="0" rtl="1"/>
            <a:r>
              <a:rPr lang="ar-SA" sz="3400" dirty="0" smtClean="0"/>
              <a:t>غالبا ما يفشل في الإنتباه والتدقيق في التفاصيل, بالإضافه الى أخطاء ناتجه عن الإهمال.</a:t>
            </a:r>
            <a:endParaRPr lang="tr-TR" sz="3400" dirty="0" smtClean="0"/>
          </a:p>
          <a:p>
            <a:pPr lvl="0" rtl="1"/>
            <a:r>
              <a:rPr lang="ar-SA" sz="3400" dirty="0" smtClean="0"/>
              <a:t>غالبا ما يواجه صعوبه في المحافظه على إنتباهه عند قيامه بالمهام أو اللعب.</a:t>
            </a:r>
            <a:endParaRPr lang="tr-TR" sz="3400" dirty="0" smtClean="0"/>
          </a:p>
          <a:p>
            <a:pPr lvl="0" rtl="1"/>
            <a:r>
              <a:rPr lang="ar-SA" sz="3400" dirty="0" smtClean="0"/>
              <a:t>غالبا ما يبدو عليه عدم الأنصات عند التكلم معه بشكل مباشر.</a:t>
            </a:r>
            <a:endParaRPr lang="tr-TR" sz="3400" dirty="0" smtClean="0"/>
          </a:p>
          <a:p>
            <a:pPr lvl="0" rtl="1"/>
            <a:r>
              <a:rPr lang="ar-SA" sz="3400" dirty="0" smtClean="0"/>
              <a:t>في الغالب لا يستطيع المتابعه ويفشل في انهاء المهام.</a:t>
            </a:r>
            <a:endParaRPr lang="tr-TR" sz="3400" dirty="0" smtClean="0"/>
          </a:p>
          <a:p>
            <a:pPr lvl="0" rtl="1"/>
            <a:r>
              <a:rPr lang="ar-SA" sz="3400" dirty="0" smtClean="0"/>
              <a:t>يواجه صعوبه في تنظيم المهام والنشاطات.</a:t>
            </a:r>
            <a:endParaRPr lang="tr-TR" sz="3400" dirty="0" smtClean="0"/>
          </a:p>
          <a:p>
            <a:pPr lvl="0" rtl="1"/>
            <a:r>
              <a:rPr lang="ar-SA" sz="3400" dirty="0" smtClean="0"/>
              <a:t>يتجنب أو يكره المهام التي تتطلب الجهد العقلي المستمر.</a:t>
            </a:r>
            <a:endParaRPr lang="tr-TR" sz="3400" dirty="0" smtClean="0"/>
          </a:p>
          <a:p>
            <a:pPr lvl="0" rtl="1"/>
            <a:r>
              <a:rPr lang="ar-SA" sz="3400" dirty="0" smtClean="0"/>
              <a:t>غالبا ما يفقد الأشياء الضروريه للقيام بالمهام والأنشطه.</a:t>
            </a:r>
            <a:endParaRPr lang="tr-TR" sz="3400" dirty="0" smtClean="0"/>
          </a:p>
          <a:p>
            <a:pPr lvl="0" rtl="1"/>
            <a:r>
              <a:rPr lang="ar-SA" sz="3400" dirty="0" smtClean="0"/>
              <a:t>غالبا ما يتشتت ذهنيا عند وجود محفزات خارجيه.</a:t>
            </a:r>
            <a:endParaRPr lang="tr-TR" sz="3400" dirty="0" smtClean="0"/>
          </a:p>
          <a:p>
            <a:pPr lvl="0" rtl="1"/>
            <a:r>
              <a:rPr lang="ar-SA" sz="3400" dirty="0" smtClean="0"/>
              <a:t>غالبا كثير النسيان في النشاطات اليوميه.</a:t>
            </a:r>
            <a:endParaRPr lang="tr-TR" sz="3400" dirty="0" smtClean="0"/>
          </a:p>
          <a:p>
            <a:pPr lvl="0" rtl="1"/>
            <a:endParaRPr lang="tr-TR" sz="3400" dirty="0" smtClean="0"/>
          </a:p>
          <a:p>
            <a:pPr lvl="0" rtl="1"/>
            <a:endParaRPr lang="tr-TR" sz="3400" dirty="0" smtClean="0"/>
          </a:p>
          <a:p>
            <a:pPr lvl="0" rtl="1"/>
            <a:r>
              <a:rPr lang="ar-SA" sz="3400" dirty="0" smtClean="0"/>
              <a:t>أن يكون لديه (6) أو أكثر من أعراض فرط النشاط الإندفاعي التاليه مع استمراريه لمدة (6) أشهر لدرجة يكون فيها الطفل غير قادر على التكيف أو الإتفاق مع المستوى التنموي:</a:t>
            </a:r>
            <a:endParaRPr lang="tr-TR" sz="3400" dirty="0" smtClean="0"/>
          </a:p>
          <a:p>
            <a:pPr lvl="0" rtl="1"/>
            <a:r>
              <a:rPr lang="ar-SA" sz="3400" dirty="0" smtClean="0"/>
              <a:t>غالبا ما يتململ ويتردد أو يتلوى عند الجلوس.</a:t>
            </a:r>
            <a:endParaRPr lang="tr-TR" sz="3400" dirty="0" smtClean="0"/>
          </a:p>
          <a:p>
            <a:pPr lvl="0" rtl="1"/>
            <a:r>
              <a:rPr lang="ar-SA" sz="3400" dirty="0" smtClean="0"/>
              <a:t>غالبا ما يجد الصعوبه في البقاء جالسا عندما يطلب منه ذلك.</a:t>
            </a:r>
            <a:endParaRPr lang="tr-TR" sz="3400" dirty="0" smtClean="0"/>
          </a:p>
          <a:p>
            <a:pPr lvl="0" rtl="1"/>
            <a:r>
              <a:rPr lang="ar-SA" sz="3400" dirty="0" smtClean="0"/>
              <a:t>غالبا ما يدور نحو منطقه معينه أو يتسلق بشكل مفرط في أوضاع غير مناسبه.</a:t>
            </a:r>
            <a:endParaRPr lang="tr-TR" sz="3400" dirty="0" smtClean="0"/>
          </a:p>
          <a:p>
            <a:pPr lvl="0" rtl="1"/>
            <a:r>
              <a:rPr lang="ar-SA" sz="3400" dirty="0" smtClean="0"/>
              <a:t>لديه صعوبه في اللعب بهدوء.</a:t>
            </a:r>
            <a:endParaRPr lang="tr-TR" sz="3400" dirty="0" smtClean="0"/>
          </a:p>
          <a:p>
            <a:pPr lvl="0" rtl="1"/>
            <a:r>
              <a:rPr lang="ar-SA" sz="3400" dirty="0" smtClean="0"/>
              <a:t>غالبا "مستعد للذهاب".</a:t>
            </a:r>
            <a:endParaRPr lang="tr-TR" sz="3400" dirty="0" smtClean="0"/>
          </a:p>
          <a:p>
            <a:pPr lvl="0" rtl="1"/>
            <a:r>
              <a:rPr lang="ar-SA" sz="3400" dirty="0" smtClean="0"/>
              <a:t>في الغالب يتكلم بشكل مفرط.</a:t>
            </a:r>
            <a:endParaRPr lang="tr-TR" sz="3400" dirty="0" smtClean="0"/>
          </a:p>
          <a:p>
            <a:pPr lvl="0" rtl="1"/>
            <a:r>
              <a:rPr lang="ar-SA" sz="3400" dirty="0" smtClean="0"/>
              <a:t>غالبا ما يعطي اجابات متسرعه وبدون تفكير لأسئله لم يتم إكمالها.</a:t>
            </a:r>
            <a:endParaRPr lang="tr-TR" sz="3400" dirty="0" smtClean="0"/>
          </a:p>
          <a:p>
            <a:pPr lvl="0" rtl="1"/>
            <a:r>
              <a:rPr lang="ar-SA" sz="3400" dirty="0" smtClean="0"/>
              <a:t>يجد صعوبه في انتظار دوره أو دروها.</a:t>
            </a:r>
            <a:endParaRPr lang="tr-TR" sz="3400" dirty="0" smtClean="0"/>
          </a:p>
          <a:p>
            <a:r>
              <a:rPr lang="ar-SA" sz="3400" dirty="0" smtClean="0"/>
              <a:t>غالبا ما يقوم بالمقاطعه أو التطفل على الآخرين</a:t>
            </a:r>
            <a:endParaRPr lang="en-US" sz="3400"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smtClean="0"/>
              <a:t>Bed</a:t>
            </a:r>
            <a:r>
              <a:rPr lang="tr-TR" dirty="0" smtClean="0"/>
              <a:t> </a:t>
            </a:r>
            <a:r>
              <a:rPr lang="tr-TR" dirty="0" err="1" smtClean="0"/>
              <a:t>Wetting</a:t>
            </a:r>
            <a:r>
              <a:rPr lang="tr-TR" dirty="0" smtClean="0"/>
              <a:t> Alarm</a:t>
            </a:r>
            <a:br>
              <a:rPr lang="tr-TR" dirty="0" smtClean="0"/>
            </a:br>
            <a:r>
              <a:rPr lang="ar-SA" dirty="0" smtClean="0"/>
              <a:t>الساعة المنبهة</a:t>
            </a:r>
            <a:endParaRPr lang="en-US" dirty="0"/>
          </a:p>
        </p:txBody>
      </p:sp>
      <p:sp>
        <p:nvSpPr>
          <p:cNvPr id="3" name="2 İçerik Yer Tutucusu"/>
          <p:cNvSpPr>
            <a:spLocks noGrp="1"/>
          </p:cNvSpPr>
          <p:nvPr>
            <p:ph idx="1"/>
          </p:nvPr>
        </p:nvSpPr>
        <p:spPr/>
        <p:txBody>
          <a:bodyPr>
            <a:normAutofit fontScale="85000" lnSpcReduction="10000"/>
          </a:bodyPr>
          <a:lstStyle/>
          <a:p>
            <a:r>
              <a:rPr lang="ar-SA" dirty="0" smtClean="0"/>
              <a:t>وسيلة اقل صعوبة</a:t>
            </a:r>
          </a:p>
          <a:p>
            <a:r>
              <a:rPr lang="ar-SA" dirty="0" smtClean="0"/>
              <a:t>نجاحها 70%</a:t>
            </a:r>
          </a:p>
          <a:p>
            <a:r>
              <a:rPr lang="ar-SA" dirty="0" smtClean="0"/>
              <a:t>ثلث المرضى قد يتكرر عندهم التهريب ولاكن يمكن علاجة بنجاح</a:t>
            </a:r>
          </a:p>
          <a:p>
            <a:endParaRPr lang="ar-SA" dirty="0" smtClean="0"/>
          </a:p>
          <a:p>
            <a:r>
              <a:rPr lang="en-US" dirty="0" smtClean="0"/>
              <a:t>The bed wetting alarm are </a:t>
            </a:r>
            <a:r>
              <a:rPr lang="en-US" dirty="0" smtClean="0">
                <a:solidFill>
                  <a:srgbClr val="FF0000"/>
                </a:solidFill>
              </a:rPr>
              <a:t>less demanding </a:t>
            </a:r>
            <a:r>
              <a:rPr lang="en-US" dirty="0" smtClean="0"/>
              <a:t>methods</a:t>
            </a:r>
            <a:r>
              <a:rPr lang="tr-TR" dirty="0" smtClean="0"/>
              <a:t>.</a:t>
            </a:r>
          </a:p>
          <a:p>
            <a:pPr>
              <a:buNone/>
            </a:pPr>
            <a:endParaRPr lang="en-US" dirty="0" smtClean="0"/>
          </a:p>
          <a:p>
            <a:r>
              <a:rPr lang="en-US" dirty="0" smtClean="0"/>
              <a:t>Success rates is </a:t>
            </a:r>
            <a:r>
              <a:rPr lang="en-US" dirty="0" smtClean="0">
                <a:solidFill>
                  <a:srgbClr val="FF0000"/>
                </a:solidFill>
              </a:rPr>
              <a:t>70% </a:t>
            </a:r>
            <a:r>
              <a:rPr lang="tr-TR" dirty="0" smtClean="0"/>
              <a:t>.</a:t>
            </a:r>
          </a:p>
          <a:p>
            <a:pPr>
              <a:buNone/>
            </a:pPr>
            <a:endParaRPr lang="en-US" dirty="0" smtClean="0"/>
          </a:p>
          <a:p>
            <a:r>
              <a:rPr lang="en-US" dirty="0" smtClean="0">
                <a:solidFill>
                  <a:srgbClr val="FF0000"/>
                </a:solidFill>
              </a:rPr>
              <a:t>1/3 </a:t>
            </a:r>
            <a:r>
              <a:rPr lang="en-US" dirty="0" smtClean="0"/>
              <a:t>of patients may </a:t>
            </a:r>
            <a:r>
              <a:rPr lang="en-US" dirty="0" smtClean="0">
                <a:solidFill>
                  <a:srgbClr val="FF0000"/>
                </a:solidFill>
              </a:rPr>
              <a:t>relapsed </a:t>
            </a:r>
            <a:r>
              <a:rPr lang="en-US" dirty="0" smtClean="0"/>
              <a:t>and can be treated with </a:t>
            </a:r>
            <a:r>
              <a:rPr lang="en-US" dirty="0" smtClean="0">
                <a:solidFill>
                  <a:srgbClr val="FF0000"/>
                </a:solidFill>
              </a:rPr>
              <a:t>success. </a:t>
            </a:r>
          </a:p>
          <a:p>
            <a:endParaRPr lang="tr-TR" dirty="0" smtClean="0"/>
          </a:p>
          <a:p>
            <a:endParaRPr lang="en-US" dirty="0"/>
          </a:p>
        </p:txBody>
      </p:sp>
      <p:pic>
        <p:nvPicPr>
          <p:cNvPr id="4" name="3 İçerik Yer Tutucusu" descr="kizlay filsitin.jpg"/>
          <p:cNvPicPr>
            <a:picLocks noChangeAspect="1"/>
          </p:cNvPicPr>
          <p:nvPr/>
        </p:nvPicPr>
        <p:blipFill>
          <a:blip r:embed="rId2"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r>
            <a:br>
              <a:rPr lang="tr-TR" dirty="0" smtClean="0"/>
            </a:br>
            <a:r>
              <a:rPr lang="tr-TR" dirty="0" err="1" smtClean="0"/>
              <a:t>Synthetic</a:t>
            </a:r>
            <a:r>
              <a:rPr lang="tr-TR" dirty="0" smtClean="0"/>
              <a:t> </a:t>
            </a:r>
            <a:r>
              <a:rPr lang="tr-TR" dirty="0" err="1" smtClean="0"/>
              <a:t>Arginin</a:t>
            </a:r>
            <a:r>
              <a:rPr lang="tr-TR" dirty="0" smtClean="0"/>
              <a:t> </a:t>
            </a:r>
            <a:r>
              <a:rPr lang="tr-TR" dirty="0" err="1" smtClean="0"/>
              <a:t>Vasopressin</a:t>
            </a:r>
            <a:r>
              <a:rPr lang="tr-TR" dirty="0" smtClean="0"/>
              <a:t/>
            </a:r>
            <a:br>
              <a:rPr lang="tr-TR" dirty="0" smtClean="0"/>
            </a:br>
            <a:r>
              <a:rPr lang="ar-SA" dirty="0" smtClean="0"/>
              <a:t>علاج الفاسوبروسين</a:t>
            </a:r>
            <a:br>
              <a:rPr lang="ar-SA" dirty="0" smtClean="0"/>
            </a:br>
            <a:r>
              <a:rPr lang="tr-TR" dirty="0" smtClean="0"/>
              <a:t>	</a:t>
            </a:r>
            <a:endParaRPr lang="en-US" dirty="0"/>
          </a:p>
        </p:txBody>
      </p:sp>
      <p:sp>
        <p:nvSpPr>
          <p:cNvPr id="3" name="2 İçerik Yer Tutucusu"/>
          <p:cNvSpPr>
            <a:spLocks noGrp="1"/>
          </p:cNvSpPr>
          <p:nvPr>
            <p:ph idx="1"/>
          </p:nvPr>
        </p:nvSpPr>
        <p:spPr/>
        <p:txBody>
          <a:bodyPr>
            <a:normAutofit fontScale="70000" lnSpcReduction="20000"/>
          </a:bodyPr>
          <a:lstStyle/>
          <a:p>
            <a:r>
              <a:rPr lang="ar-SA" dirty="0" smtClean="0"/>
              <a:t>كان يستخدم  على شكل بخاخ في الانف واما الان فيستخدم على شكل حب</a:t>
            </a:r>
          </a:p>
          <a:p>
            <a:r>
              <a:rPr lang="ar-SA" dirty="0" smtClean="0">
                <a:solidFill>
                  <a:srgbClr val="FF0000"/>
                </a:solidFill>
              </a:rPr>
              <a:t>تقليل كمية  السواءل قبل النوم مهم جدا</a:t>
            </a:r>
          </a:p>
          <a:p>
            <a:r>
              <a:rPr lang="ar-SA" dirty="0" smtClean="0">
                <a:solidFill>
                  <a:srgbClr val="FF0000"/>
                </a:solidFill>
              </a:rPr>
              <a:t>يقلل تركيز اللاملاح في الدم </a:t>
            </a:r>
            <a:endParaRPr lang="tr-TR" dirty="0" smtClean="0">
              <a:solidFill>
                <a:srgbClr val="FF0000"/>
              </a:solidFill>
            </a:endParaRPr>
          </a:p>
          <a:p>
            <a:r>
              <a:rPr lang="ar-SA" dirty="0" smtClean="0">
                <a:solidFill>
                  <a:srgbClr val="FF0000"/>
                </a:solidFill>
              </a:rPr>
              <a:t>% </a:t>
            </a:r>
            <a:r>
              <a:rPr lang="ar-SA" dirty="0" smtClean="0"/>
              <a:t>من المرضى يستفيدون من العلاج ويشفون بالكامل</a:t>
            </a:r>
            <a:r>
              <a:rPr lang="tr-TR" dirty="0" smtClean="0">
                <a:solidFill>
                  <a:srgbClr val="FF0000"/>
                </a:solidFill>
              </a:rPr>
              <a:t>50</a:t>
            </a:r>
            <a:endParaRPr lang="ar-SA" dirty="0" smtClean="0">
              <a:solidFill>
                <a:srgbClr val="FF0000"/>
              </a:solidFill>
            </a:endParaRPr>
          </a:p>
          <a:p>
            <a:endParaRPr lang="ar-SA" dirty="0" smtClean="0"/>
          </a:p>
          <a:p>
            <a:r>
              <a:rPr lang="tr-TR" dirty="0" smtClean="0"/>
              <a:t>Oral tablet </a:t>
            </a:r>
            <a:r>
              <a:rPr lang="tr-TR" dirty="0" err="1" smtClean="0"/>
              <a:t>are</a:t>
            </a:r>
            <a:r>
              <a:rPr lang="tr-TR" dirty="0" smtClean="0"/>
              <a:t> </a:t>
            </a:r>
            <a:r>
              <a:rPr lang="tr-TR" dirty="0" err="1" smtClean="0"/>
              <a:t>used</a:t>
            </a:r>
            <a:r>
              <a:rPr lang="tr-TR" dirty="0" smtClean="0"/>
              <a:t>, 0.2mg </a:t>
            </a:r>
            <a:r>
              <a:rPr lang="tr-TR" dirty="0" err="1" smtClean="0"/>
              <a:t>then</a:t>
            </a:r>
            <a:r>
              <a:rPr lang="tr-TR" dirty="0" smtClean="0"/>
              <a:t> 0.4mg </a:t>
            </a:r>
            <a:r>
              <a:rPr lang="tr-TR" dirty="0" err="1" smtClean="0"/>
              <a:t>per</a:t>
            </a:r>
            <a:r>
              <a:rPr lang="tr-TR" dirty="0" smtClean="0"/>
              <a:t> </a:t>
            </a:r>
            <a:r>
              <a:rPr lang="tr-TR" dirty="0" err="1" smtClean="0"/>
              <a:t>day</a:t>
            </a:r>
            <a:r>
              <a:rPr lang="tr-TR" dirty="0" smtClean="0"/>
              <a:t>.</a:t>
            </a:r>
          </a:p>
          <a:p>
            <a:pPr>
              <a:buNone/>
            </a:pPr>
            <a:endParaRPr lang="en-US" dirty="0" smtClean="0"/>
          </a:p>
          <a:p>
            <a:r>
              <a:rPr lang="en-US" dirty="0" smtClean="0">
                <a:solidFill>
                  <a:srgbClr val="FF0000"/>
                </a:solidFill>
              </a:rPr>
              <a:t>Fluid restriction </a:t>
            </a:r>
            <a:r>
              <a:rPr lang="en-US" dirty="0" smtClean="0"/>
              <a:t>is very important</a:t>
            </a:r>
            <a:r>
              <a:rPr lang="tr-TR" dirty="0" smtClean="0"/>
              <a:t> </a:t>
            </a:r>
            <a:r>
              <a:rPr lang="tr-TR" dirty="0" err="1" smtClean="0"/>
              <a:t>before</a:t>
            </a:r>
            <a:r>
              <a:rPr lang="tr-TR" dirty="0" smtClean="0"/>
              <a:t> 2 </a:t>
            </a:r>
            <a:r>
              <a:rPr lang="tr-TR" dirty="0" err="1" smtClean="0"/>
              <a:t>hours</a:t>
            </a:r>
            <a:r>
              <a:rPr lang="tr-TR" dirty="0" smtClean="0"/>
              <a:t> </a:t>
            </a:r>
            <a:r>
              <a:rPr lang="tr-TR" dirty="0" err="1" smtClean="0"/>
              <a:t>before</a:t>
            </a:r>
            <a:r>
              <a:rPr lang="tr-TR" dirty="0" smtClean="0"/>
              <a:t> </a:t>
            </a:r>
            <a:r>
              <a:rPr lang="tr-TR" dirty="0" err="1" smtClean="0"/>
              <a:t>bedtime</a:t>
            </a:r>
            <a:r>
              <a:rPr lang="tr-TR" dirty="0" smtClean="0"/>
              <a:t>.</a:t>
            </a:r>
          </a:p>
          <a:p>
            <a:pPr>
              <a:buNone/>
            </a:pPr>
            <a:endParaRPr lang="en-US" dirty="0" smtClean="0"/>
          </a:p>
          <a:p>
            <a:r>
              <a:rPr lang="en-US" dirty="0" err="1" smtClean="0"/>
              <a:t>Hypona</a:t>
            </a:r>
            <a:r>
              <a:rPr lang="tr-TR" dirty="0" err="1" smtClean="0"/>
              <a:t>tremia</a:t>
            </a:r>
            <a:r>
              <a:rPr lang="tr-TR" dirty="0" smtClean="0"/>
              <a:t>, CNS </a:t>
            </a:r>
            <a:r>
              <a:rPr lang="tr-TR" dirty="0" err="1" smtClean="0"/>
              <a:t>sequelae</a:t>
            </a:r>
            <a:r>
              <a:rPr lang="tr-TR" dirty="0" smtClean="0"/>
              <a:t> of </a:t>
            </a:r>
            <a:r>
              <a:rPr lang="tr-TR" dirty="0" err="1" smtClean="0"/>
              <a:t>seizures</a:t>
            </a:r>
            <a:r>
              <a:rPr lang="tr-TR" dirty="0" smtClean="0"/>
              <a:t> </a:t>
            </a:r>
            <a:r>
              <a:rPr lang="tr-TR" dirty="0" err="1" smtClean="0"/>
              <a:t>and</a:t>
            </a:r>
            <a:r>
              <a:rPr lang="tr-TR" dirty="0" smtClean="0"/>
              <a:t> </a:t>
            </a:r>
            <a:r>
              <a:rPr lang="tr-TR" dirty="0" err="1" smtClean="0"/>
              <a:t>somnolence</a:t>
            </a:r>
            <a:r>
              <a:rPr lang="tr-TR" dirty="0" smtClean="0"/>
              <a:t>.</a:t>
            </a:r>
          </a:p>
          <a:p>
            <a:pPr>
              <a:buNone/>
            </a:pPr>
            <a:endParaRPr lang="tr-TR" dirty="0" smtClean="0"/>
          </a:p>
          <a:p>
            <a:r>
              <a:rPr lang="en-US" dirty="0" smtClean="0"/>
              <a:t>AVP analogue has renders as many as </a:t>
            </a:r>
            <a:r>
              <a:rPr lang="en-US" dirty="0" smtClean="0">
                <a:solidFill>
                  <a:srgbClr val="FF0000"/>
                </a:solidFill>
              </a:rPr>
              <a:t>50% of </a:t>
            </a:r>
            <a:r>
              <a:rPr lang="en-US" dirty="0" err="1" smtClean="0"/>
              <a:t>bedwetterrs</a:t>
            </a:r>
            <a:r>
              <a:rPr lang="en-US" dirty="0" smtClean="0"/>
              <a:t> completely</a:t>
            </a:r>
            <a:endParaRPr lang="tr-TR" dirty="0" smtClean="0"/>
          </a:p>
          <a:p>
            <a:endParaRPr lang="en-US" dirty="0"/>
          </a:p>
        </p:txBody>
      </p:sp>
      <p:pic>
        <p:nvPicPr>
          <p:cNvPr id="4" name="3 İçerik Yer Tutucusu" descr="kizlay filsitin.jpg"/>
          <p:cNvPicPr>
            <a:picLocks noChangeAspect="1"/>
          </p:cNvPicPr>
          <p:nvPr/>
        </p:nvPicPr>
        <p:blipFill>
          <a:blip r:embed="rId3"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850106"/>
          </a:xfrm>
        </p:spPr>
        <p:txBody>
          <a:bodyPr>
            <a:normAutofit/>
          </a:bodyPr>
          <a:lstStyle/>
          <a:p>
            <a:r>
              <a:rPr lang="tr-TR" dirty="0" err="1" smtClean="0"/>
              <a:t>Anatomy</a:t>
            </a:r>
            <a:r>
              <a:rPr lang="tr-TR" dirty="0" smtClean="0"/>
              <a:t> of </a:t>
            </a:r>
            <a:r>
              <a:rPr lang="tr-TR" dirty="0" err="1" smtClean="0"/>
              <a:t>female</a:t>
            </a:r>
            <a:r>
              <a:rPr lang="tr-TR" dirty="0" smtClean="0"/>
              <a:t> </a:t>
            </a:r>
            <a:r>
              <a:rPr lang="tr-TR" dirty="0" err="1" smtClean="0"/>
              <a:t>Urinary</a:t>
            </a:r>
            <a:r>
              <a:rPr lang="tr-TR" dirty="0" smtClean="0"/>
              <a:t> </a:t>
            </a:r>
            <a:r>
              <a:rPr lang="tr-TR" dirty="0" err="1" smtClean="0"/>
              <a:t>System</a:t>
            </a:r>
            <a:endParaRPr lang="en-US" dirty="0"/>
          </a:p>
        </p:txBody>
      </p:sp>
      <p:pic>
        <p:nvPicPr>
          <p:cNvPr id="4" name="3 İçerik Yer Tutucusu" descr="2302_female_urogenital_system_450.jpg"/>
          <p:cNvPicPr>
            <a:picLocks noGrp="1" noChangeAspect="1"/>
          </p:cNvPicPr>
          <p:nvPr>
            <p:ph idx="1"/>
          </p:nvPr>
        </p:nvPicPr>
        <p:blipFill>
          <a:blip r:embed="rId2" cstate="print"/>
          <a:stretch>
            <a:fillRect/>
          </a:stretch>
        </p:blipFill>
        <p:spPr>
          <a:xfrm>
            <a:off x="899592" y="1196752"/>
            <a:ext cx="7272808" cy="5256584"/>
          </a:xfrm>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smtClean="0"/>
              <a:t>İmipramine</a:t>
            </a:r>
            <a:r>
              <a:rPr lang="tr-TR" dirty="0" smtClean="0"/>
              <a:t>	(</a:t>
            </a:r>
            <a:r>
              <a:rPr lang="tr-TR" dirty="0" err="1" smtClean="0"/>
              <a:t>Tofranil</a:t>
            </a:r>
            <a:r>
              <a:rPr lang="tr-TR" dirty="0" smtClean="0"/>
              <a:t>)</a:t>
            </a:r>
            <a:r>
              <a:rPr lang="ar-SA" dirty="0" smtClean="0"/>
              <a:t/>
            </a:r>
            <a:br>
              <a:rPr lang="ar-SA" dirty="0" smtClean="0"/>
            </a:br>
            <a:r>
              <a:rPr lang="ar-SA" dirty="0" smtClean="0"/>
              <a:t>التوفرانيل</a:t>
            </a:r>
            <a:endParaRPr lang="en-US" dirty="0"/>
          </a:p>
        </p:txBody>
      </p:sp>
      <p:sp>
        <p:nvSpPr>
          <p:cNvPr id="3" name="2 İçerik Yer Tutucusu"/>
          <p:cNvSpPr>
            <a:spLocks noGrp="1"/>
          </p:cNvSpPr>
          <p:nvPr>
            <p:ph idx="1"/>
          </p:nvPr>
        </p:nvSpPr>
        <p:spPr/>
        <p:txBody>
          <a:bodyPr>
            <a:normAutofit fontScale="70000" lnSpcReduction="20000"/>
          </a:bodyPr>
          <a:lstStyle/>
          <a:p>
            <a:r>
              <a:rPr lang="ar-SA" dirty="0" smtClean="0"/>
              <a:t>هو علاج  يستخدم ضد الاحباط</a:t>
            </a:r>
          </a:p>
          <a:p>
            <a:r>
              <a:rPr lang="ar-SA" dirty="0" smtClean="0"/>
              <a:t>ميكانيكية عملة غير معروفة </a:t>
            </a:r>
          </a:p>
          <a:p>
            <a:r>
              <a:rPr lang="ar-SA" dirty="0" smtClean="0"/>
              <a:t>نسبة  نجاحة </a:t>
            </a:r>
            <a:r>
              <a:rPr lang="ar-SA" dirty="0" smtClean="0">
                <a:solidFill>
                  <a:srgbClr val="FF0000"/>
                </a:solidFill>
              </a:rPr>
              <a:t>40% </a:t>
            </a:r>
            <a:r>
              <a:rPr lang="ar-SA" dirty="0" smtClean="0"/>
              <a:t>ولاكن تكرار التهريب بعد قطع العلاج عالبة</a:t>
            </a:r>
          </a:p>
          <a:p>
            <a:r>
              <a:rPr lang="ar-SA" dirty="0" smtClean="0"/>
              <a:t>اذا لم  يستجب الطفل لاي من هذة العلاجات يفضل الانتظار </a:t>
            </a:r>
          </a:p>
          <a:p>
            <a:endParaRPr lang="ar-SA" dirty="0" smtClean="0"/>
          </a:p>
          <a:p>
            <a:r>
              <a:rPr lang="en-US" dirty="0" smtClean="0"/>
              <a:t>Is member </a:t>
            </a:r>
            <a:r>
              <a:rPr lang="en-US" dirty="0" err="1" smtClean="0">
                <a:solidFill>
                  <a:srgbClr val="FF0000"/>
                </a:solidFill>
              </a:rPr>
              <a:t>tricyclic</a:t>
            </a:r>
            <a:r>
              <a:rPr lang="en-US" dirty="0" smtClean="0">
                <a:solidFill>
                  <a:srgbClr val="FF0000"/>
                </a:solidFill>
              </a:rPr>
              <a:t> antidepressant </a:t>
            </a:r>
            <a:r>
              <a:rPr lang="en-US" dirty="0" smtClean="0"/>
              <a:t>family of drugs</a:t>
            </a:r>
            <a:r>
              <a:rPr lang="tr-TR" dirty="0" smtClean="0"/>
              <a:t>,25,50, 75mg.</a:t>
            </a:r>
          </a:p>
          <a:p>
            <a:pPr>
              <a:buNone/>
            </a:pPr>
            <a:endParaRPr lang="en-US" dirty="0" smtClean="0"/>
          </a:p>
          <a:p>
            <a:r>
              <a:rPr lang="en-US" dirty="0" smtClean="0"/>
              <a:t>Success rate is up to </a:t>
            </a:r>
            <a:r>
              <a:rPr lang="en-US" dirty="0" smtClean="0">
                <a:solidFill>
                  <a:srgbClr val="FF0000"/>
                </a:solidFill>
              </a:rPr>
              <a:t>40%  </a:t>
            </a:r>
            <a:r>
              <a:rPr lang="en-US" dirty="0" smtClean="0"/>
              <a:t>but relapse can be high. </a:t>
            </a:r>
            <a:endParaRPr lang="tr-TR" dirty="0" smtClean="0"/>
          </a:p>
          <a:p>
            <a:pPr>
              <a:buNone/>
            </a:pPr>
            <a:endParaRPr lang="en-US" dirty="0" smtClean="0"/>
          </a:p>
          <a:p>
            <a:r>
              <a:rPr lang="en-US" dirty="0" smtClean="0"/>
              <a:t>If the child fail to response to any form of therapy, these patients can choose  to wait  to see if further time,</a:t>
            </a:r>
            <a:r>
              <a:rPr lang="tr-TR" dirty="0" smtClean="0"/>
              <a:t> </a:t>
            </a:r>
            <a:r>
              <a:rPr lang="en-US" dirty="0" smtClean="0"/>
              <a:t>age,  and maturation will achieved the desire goal. </a:t>
            </a:r>
            <a:endParaRPr lang="tr-TR" dirty="0" smtClean="0"/>
          </a:p>
          <a:p>
            <a:r>
              <a:rPr lang="tr-TR" dirty="0" smtClean="0"/>
              <a:t>                                                                                                    son</a:t>
            </a:r>
            <a:endParaRPr lang="en-US" dirty="0" smtClean="0"/>
          </a:p>
          <a:p>
            <a:endParaRPr lang="tr-TR" dirty="0" smtClean="0"/>
          </a:p>
          <a:p>
            <a:endParaRPr lang="en-US" dirty="0" smtClean="0"/>
          </a:p>
          <a:p>
            <a:endParaRPr lang="en-US" dirty="0"/>
          </a:p>
        </p:txBody>
      </p:sp>
      <p:pic>
        <p:nvPicPr>
          <p:cNvPr id="4" name="3 İçerik Yer Tutucusu" descr="kizlay filsitin.jpg"/>
          <p:cNvPicPr>
            <a:picLocks noChangeAspect="1"/>
          </p:cNvPicPr>
          <p:nvPr/>
        </p:nvPicPr>
        <p:blipFill>
          <a:blip r:embed="rId3"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smtClean="0"/>
              <a:t>Conclusion</a:t>
            </a:r>
            <a:r>
              <a:rPr lang="ar-SA" dirty="0" smtClean="0"/>
              <a:t/>
            </a:r>
            <a:br>
              <a:rPr lang="ar-SA" dirty="0" smtClean="0"/>
            </a:br>
            <a:r>
              <a:rPr lang="ar-SA" dirty="0" smtClean="0"/>
              <a:t>النتيجة</a:t>
            </a:r>
            <a:endParaRPr lang="en-US" dirty="0"/>
          </a:p>
        </p:txBody>
      </p:sp>
      <p:sp>
        <p:nvSpPr>
          <p:cNvPr id="3" name="2 İçerik Yer Tutucusu"/>
          <p:cNvSpPr>
            <a:spLocks noGrp="1"/>
          </p:cNvSpPr>
          <p:nvPr>
            <p:ph idx="1"/>
          </p:nvPr>
        </p:nvSpPr>
        <p:spPr/>
        <p:txBody>
          <a:bodyPr>
            <a:normAutofit fontScale="47500" lnSpcReduction="20000"/>
          </a:bodyPr>
          <a:lstStyle/>
          <a:p>
            <a:r>
              <a:rPr lang="ar-SA" dirty="0" smtClean="0"/>
              <a:t>مشاكل التبول وبالذات التهريب اليلي </a:t>
            </a:r>
            <a:r>
              <a:rPr lang="ar-SA" dirty="0" smtClean="0">
                <a:solidFill>
                  <a:srgbClr val="FF0000"/>
                </a:solidFill>
              </a:rPr>
              <a:t>يمكن تقيمة و علاجة بسهولة </a:t>
            </a:r>
            <a:r>
              <a:rPr lang="ar-SA" dirty="0" smtClean="0"/>
              <a:t>وبدون تحاليل معقدة</a:t>
            </a:r>
            <a:endParaRPr lang="tr-TR" dirty="0" smtClean="0"/>
          </a:p>
          <a:p>
            <a:pPr>
              <a:buNone/>
            </a:pPr>
            <a:endParaRPr lang="tr-TR" dirty="0" smtClean="0"/>
          </a:p>
          <a:p>
            <a:r>
              <a:rPr lang="ar-SA" dirty="0" smtClean="0"/>
              <a:t>تحديد </a:t>
            </a:r>
            <a:r>
              <a:rPr lang="ar-SA" dirty="0" smtClean="0">
                <a:solidFill>
                  <a:srgbClr val="FF0000"/>
                </a:solidFill>
              </a:rPr>
              <a:t>سلوكيات الطفل عند التبول </a:t>
            </a:r>
            <a:r>
              <a:rPr lang="ar-SA" dirty="0" smtClean="0"/>
              <a:t>والتاكد من </a:t>
            </a:r>
            <a:r>
              <a:rPr lang="ar-SA" dirty="0" smtClean="0">
                <a:solidFill>
                  <a:srgbClr val="FF0000"/>
                </a:solidFill>
              </a:rPr>
              <a:t>عدم وجود التهابات بولية  </a:t>
            </a:r>
            <a:r>
              <a:rPr lang="ar-SA" dirty="0" smtClean="0"/>
              <a:t>يساعدنا في معرفة الاطفال الذين عندهم  امراض خطرة وبجاجة الى تحاليل اضافية</a:t>
            </a:r>
            <a:endParaRPr lang="tr-TR" dirty="0" smtClean="0"/>
          </a:p>
          <a:p>
            <a:pPr>
              <a:buNone/>
            </a:pPr>
            <a:endParaRPr lang="ar-SA" dirty="0" smtClean="0"/>
          </a:p>
          <a:p>
            <a:r>
              <a:rPr lang="ar-SA" dirty="0" smtClean="0"/>
              <a:t>العلاج يتركز على </a:t>
            </a:r>
            <a:r>
              <a:rPr lang="ar-SA" dirty="0" smtClean="0">
                <a:solidFill>
                  <a:srgbClr val="FF0000"/>
                </a:solidFill>
              </a:rPr>
              <a:t>تصحيح التبول غير الطبيعي  </a:t>
            </a:r>
            <a:r>
              <a:rPr lang="ar-SA" dirty="0" smtClean="0"/>
              <a:t>واستخدام </a:t>
            </a:r>
            <a:r>
              <a:rPr lang="ar-SA" dirty="0" smtClean="0">
                <a:solidFill>
                  <a:srgbClr val="FF0000"/>
                </a:solidFill>
              </a:rPr>
              <a:t>العلاج او الجهاز المناسب</a:t>
            </a:r>
            <a:endParaRPr lang="tr-TR" dirty="0" smtClean="0">
              <a:solidFill>
                <a:srgbClr val="FF0000"/>
              </a:solidFill>
            </a:endParaRPr>
          </a:p>
          <a:p>
            <a:endParaRPr lang="ar-SA" dirty="0" smtClean="0"/>
          </a:p>
          <a:p>
            <a:r>
              <a:rPr lang="en-US" dirty="0" smtClean="0"/>
              <a:t>Vo</a:t>
            </a:r>
            <a:r>
              <a:rPr lang="tr-TR" dirty="0" smtClean="0"/>
              <a:t>i</a:t>
            </a:r>
            <a:r>
              <a:rPr lang="en-US" dirty="0" smtClean="0"/>
              <a:t>ding problems and in particular enuresis, </a:t>
            </a:r>
            <a:r>
              <a:rPr lang="en-US" dirty="0" smtClean="0">
                <a:solidFill>
                  <a:srgbClr val="FF0000"/>
                </a:solidFill>
              </a:rPr>
              <a:t>can usually be evaluated and managed </a:t>
            </a:r>
            <a:r>
              <a:rPr lang="en-US" dirty="0" smtClean="0"/>
              <a:t>without restoring to complex procedure or invasive tests</a:t>
            </a:r>
            <a:r>
              <a:rPr lang="tr-TR" dirty="0" smtClean="0"/>
              <a:t>.</a:t>
            </a:r>
          </a:p>
          <a:p>
            <a:pPr>
              <a:buNone/>
            </a:pPr>
            <a:endParaRPr lang="en-US" dirty="0" smtClean="0"/>
          </a:p>
          <a:p>
            <a:r>
              <a:rPr lang="en-US" dirty="0" smtClean="0">
                <a:solidFill>
                  <a:srgbClr val="FF0000"/>
                </a:solidFill>
              </a:rPr>
              <a:t>A good history </a:t>
            </a:r>
            <a:r>
              <a:rPr lang="en-US" dirty="0" smtClean="0"/>
              <a:t>with attention to toilets habits  and the </a:t>
            </a:r>
            <a:r>
              <a:rPr lang="en-US" dirty="0" smtClean="0">
                <a:solidFill>
                  <a:srgbClr val="FF0000"/>
                </a:solidFill>
              </a:rPr>
              <a:t>possible presence of  infection </a:t>
            </a:r>
            <a:r>
              <a:rPr lang="en-US" dirty="0" smtClean="0"/>
              <a:t>can help distinguish patients who may have significant  organic pathologic condition who requires further investigation</a:t>
            </a:r>
            <a:r>
              <a:rPr lang="tr-TR" dirty="0" smtClean="0"/>
              <a:t>.</a:t>
            </a:r>
          </a:p>
          <a:p>
            <a:pPr>
              <a:buNone/>
            </a:pPr>
            <a:endParaRPr lang="en-US" dirty="0" smtClean="0"/>
          </a:p>
          <a:p>
            <a:r>
              <a:rPr lang="en-US" dirty="0" smtClean="0"/>
              <a:t>Wetting alarms are effective,  with low recidivism  rate but are </a:t>
            </a:r>
            <a:r>
              <a:rPr lang="en-US" dirty="0" smtClean="0">
                <a:solidFill>
                  <a:srgbClr val="FF0000"/>
                </a:solidFill>
              </a:rPr>
              <a:t>noisy </a:t>
            </a:r>
            <a:r>
              <a:rPr lang="tr-TR" dirty="0" smtClean="0">
                <a:solidFill>
                  <a:srgbClr val="FF0000"/>
                </a:solidFill>
              </a:rPr>
              <a:t>.</a:t>
            </a:r>
          </a:p>
          <a:p>
            <a:pPr>
              <a:buNone/>
            </a:pPr>
            <a:endParaRPr lang="en-US" dirty="0" smtClean="0"/>
          </a:p>
          <a:p>
            <a:r>
              <a:rPr lang="en-US" dirty="0" smtClean="0"/>
              <a:t>DDAVP is </a:t>
            </a:r>
            <a:r>
              <a:rPr lang="en-US" dirty="0" smtClean="0">
                <a:solidFill>
                  <a:srgbClr val="FF0000"/>
                </a:solidFill>
              </a:rPr>
              <a:t>effective, </a:t>
            </a:r>
            <a:r>
              <a:rPr lang="en-US" dirty="0" smtClean="0"/>
              <a:t>works  rapidly , but higher rate of </a:t>
            </a:r>
            <a:r>
              <a:rPr lang="en-US" dirty="0" smtClean="0">
                <a:solidFill>
                  <a:srgbClr val="FF0000"/>
                </a:solidFill>
              </a:rPr>
              <a:t>recidivism.</a:t>
            </a:r>
            <a:endParaRPr lang="tr-TR" dirty="0" smtClean="0">
              <a:solidFill>
                <a:srgbClr val="FF0000"/>
              </a:solidFill>
            </a:endParaRPr>
          </a:p>
          <a:p>
            <a:pPr>
              <a:buNone/>
            </a:pPr>
            <a:endParaRPr lang="en-US" dirty="0" smtClean="0"/>
          </a:p>
          <a:p>
            <a:r>
              <a:rPr lang="en-US" dirty="0" smtClean="0"/>
              <a:t>Treatment is aimed at </a:t>
            </a:r>
            <a:r>
              <a:rPr lang="en-US" dirty="0" smtClean="0">
                <a:solidFill>
                  <a:srgbClr val="FF0000"/>
                </a:solidFill>
              </a:rPr>
              <a:t>correcting any poor toilet habits and using the a</a:t>
            </a:r>
            <a:r>
              <a:rPr lang="tr-TR" dirty="0" smtClean="0">
                <a:solidFill>
                  <a:srgbClr val="FF0000"/>
                </a:solidFill>
              </a:rPr>
              <a:t> </a:t>
            </a:r>
            <a:r>
              <a:rPr lang="en-US" dirty="0" smtClean="0">
                <a:solidFill>
                  <a:srgbClr val="FF0000"/>
                </a:solidFill>
              </a:rPr>
              <a:t>appropriate alarm device or medication</a:t>
            </a:r>
          </a:p>
          <a:p>
            <a:endParaRPr lang="tr-TR" dirty="0" smtClean="0"/>
          </a:p>
          <a:p>
            <a:pPr>
              <a:buNone/>
            </a:pPr>
            <a:endParaRPr lang="en-US" dirty="0"/>
          </a:p>
        </p:txBody>
      </p:sp>
      <p:pic>
        <p:nvPicPr>
          <p:cNvPr id="4" name="3 İçerik Yer Tutucusu" descr="kizlay filsitin.jpg"/>
          <p:cNvPicPr>
            <a:picLocks noChangeAspect="1"/>
          </p:cNvPicPr>
          <p:nvPr/>
        </p:nvPicPr>
        <p:blipFill>
          <a:blip r:embed="rId3"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smtClean="0"/>
              <a:t>Voiding</a:t>
            </a:r>
            <a:r>
              <a:rPr lang="tr-TR" dirty="0" smtClean="0"/>
              <a:t> </a:t>
            </a:r>
            <a:r>
              <a:rPr lang="tr-TR" dirty="0" err="1" smtClean="0"/>
              <a:t>dysfunction</a:t>
            </a:r>
            <a:r>
              <a:rPr lang="tr-TR" dirty="0" smtClean="0"/>
              <a:t>, </a:t>
            </a:r>
            <a:r>
              <a:rPr lang="tr-TR" dirty="0" err="1" smtClean="0"/>
              <a:t>Incontinence</a:t>
            </a:r>
            <a:r>
              <a:rPr lang="tr-TR" dirty="0" smtClean="0"/>
              <a:t> </a:t>
            </a:r>
            <a:r>
              <a:rPr lang="tr-TR" dirty="0" err="1" smtClean="0"/>
              <a:t>and</a:t>
            </a:r>
            <a:r>
              <a:rPr lang="tr-TR" dirty="0" smtClean="0"/>
              <a:t> </a:t>
            </a:r>
            <a:r>
              <a:rPr lang="tr-TR" dirty="0" err="1" smtClean="0"/>
              <a:t>Female</a:t>
            </a:r>
            <a:r>
              <a:rPr lang="tr-TR" dirty="0" smtClean="0"/>
              <a:t> </a:t>
            </a:r>
            <a:r>
              <a:rPr lang="tr-TR" dirty="0" err="1" smtClean="0"/>
              <a:t>Urology</a:t>
            </a:r>
            <a:r>
              <a:rPr lang="tr-TR" dirty="0" smtClean="0"/>
              <a:t> </a:t>
            </a:r>
            <a:r>
              <a:rPr lang="tr-TR" dirty="0" err="1" smtClean="0"/>
              <a:t>Unit</a:t>
            </a:r>
            <a:endParaRPr lang="en-US" dirty="0"/>
          </a:p>
        </p:txBody>
      </p:sp>
      <p:sp>
        <p:nvSpPr>
          <p:cNvPr id="3" name="2 İçerik Yer Tutucusu"/>
          <p:cNvSpPr>
            <a:spLocks noGrp="1"/>
          </p:cNvSpPr>
          <p:nvPr>
            <p:ph idx="1"/>
          </p:nvPr>
        </p:nvSpPr>
        <p:spPr/>
        <p:txBody>
          <a:bodyPr>
            <a:normAutofit fontScale="55000" lnSpcReduction="20000"/>
          </a:bodyPr>
          <a:lstStyle/>
          <a:p>
            <a:pPr rtl="1"/>
            <a:r>
              <a:rPr lang="ar-SA" dirty="0" smtClean="0"/>
              <a:t>حضرة الاستاذ الدكتور انور دودين المحترم:</a:t>
            </a:r>
            <a:endParaRPr lang="tr-TR" dirty="0" smtClean="0"/>
          </a:p>
          <a:p>
            <a:pPr rtl="1"/>
            <a:r>
              <a:rPr lang="ar-SA" dirty="0" smtClean="0"/>
              <a:t> </a:t>
            </a:r>
            <a:endParaRPr lang="tr-TR" dirty="0" smtClean="0"/>
          </a:p>
          <a:p>
            <a:pPr rtl="1"/>
            <a:r>
              <a:rPr lang="ar-SA" dirty="0" smtClean="0">
                <a:solidFill>
                  <a:srgbClr val="FF0000"/>
                </a:solidFill>
              </a:rPr>
              <a:t>- الموضوع: انشاء وحدة مشاكل التبول وتهريب البول </a:t>
            </a:r>
            <a:endParaRPr lang="tr-TR" dirty="0" smtClean="0">
              <a:solidFill>
                <a:srgbClr val="FF0000"/>
              </a:solidFill>
            </a:endParaRPr>
          </a:p>
          <a:p>
            <a:pPr rtl="1"/>
            <a:r>
              <a:rPr lang="en-US" dirty="0" smtClean="0"/>
              <a:t>(</a:t>
            </a:r>
            <a:r>
              <a:rPr lang="en-US" dirty="0" smtClean="0">
                <a:solidFill>
                  <a:srgbClr val="FF0000"/>
                </a:solidFill>
              </a:rPr>
              <a:t>Voiding dysfunction, Incontinence and Female Urology Unit) </a:t>
            </a:r>
            <a:endParaRPr lang="tr-TR" dirty="0" smtClean="0">
              <a:solidFill>
                <a:srgbClr val="FF0000"/>
              </a:solidFill>
            </a:endParaRPr>
          </a:p>
          <a:p>
            <a:pPr rtl="1"/>
            <a:r>
              <a:rPr lang="ar-SA" dirty="0" smtClean="0"/>
              <a:t>- جهاز تخطيط المثانة ( </a:t>
            </a:r>
            <a:r>
              <a:rPr lang="en-US" dirty="0" err="1" smtClean="0"/>
              <a:t>Urodaynamics</a:t>
            </a:r>
            <a:r>
              <a:rPr lang="ar-SA" dirty="0" smtClean="0"/>
              <a:t>)يشكل حجر الزاوية في هذة الوحدة وسوف نتمكن من التعامل مع المثانة العصبية  وكثير من الامراض المصتعصية بخصوص مشاكل التبول عند الاطفال والكبار على حد سواء.  هذة الوحدة مستقلة ويمكن افتتاحها فور قدوم الجهاز وتخصيص غرفة لة بدون الحاجة الى باقي الاقسام.  وانا على اتم الستعداد لادارة هذة الوحدة ومباشرة العمل فيها. </a:t>
            </a:r>
            <a:endParaRPr lang="tr-TR" dirty="0" smtClean="0"/>
          </a:p>
          <a:p>
            <a:pPr rtl="1"/>
            <a:r>
              <a:rPr lang="ar-SA" dirty="0" smtClean="0"/>
              <a:t>- بخصوص  احضار الجهاز انا على استعداد ايضا للمساعدة في هذا الموضوع.</a:t>
            </a:r>
            <a:endParaRPr lang="tr-TR" dirty="0" smtClean="0"/>
          </a:p>
          <a:p>
            <a:pPr rtl="1"/>
            <a:r>
              <a:rPr lang="ar-SA" dirty="0" smtClean="0"/>
              <a:t> </a:t>
            </a:r>
            <a:endParaRPr lang="tr-TR" dirty="0" smtClean="0"/>
          </a:p>
          <a:p>
            <a:pPr rtl="1"/>
            <a:r>
              <a:rPr lang="ar-SA" dirty="0" smtClean="0">
                <a:solidFill>
                  <a:srgbClr val="FF0000"/>
                </a:solidFill>
              </a:rPr>
              <a:t>2-2-2012</a:t>
            </a:r>
            <a:endParaRPr lang="tr-TR" dirty="0" smtClean="0">
              <a:solidFill>
                <a:srgbClr val="FF0000"/>
              </a:solidFill>
            </a:endParaRPr>
          </a:p>
          <a:p>
            <a:pPr rtl="1"/>
            <a:r>
              <a:rPr lang="ar-SA" dirty="0" smtClean="0"/>
              <a:t>وتقبلوا مع فاءق الحترام</a:t>
            </a:r>
            <a:endParaRPr lang="tr-TR" dirty="0" smtClean="0"/>
          </a:p>
          <a:p>
            <a:pPr rtl="1"/>
            <a:r>
              <a:rPr lang="ar-SA" dirty="0" smtClean="0"/>
              <a:t>الدكتور محمود مصطفى</a:t>
            </a:r>
            <a:endParaRPr lang="tr-TR" dirty="0" smtClean="0"/>
          </a:p>
          <a:p>
            <a:pPr rtl="1"/>
            <a:r>
              <a:rPr lang="ar-SA" dirty="0" smtClean="0"/>
              <a:t>قسم جراحة المسالك البولية</a:t>
            </a:r>
            <a:endParaRPr lang="tr-TR" dirty="0" smtClean="0"/>
          </a:p>
          <a:p>
            <a:pPr rtl="1"/>
            <a:r>
              <a:rPr lang="ar-SA" dirty="0" smtClean="0"/>
              <a:t>كلية الطب وعلوم الصحة</a:t>
            </a:r>
            <a:endParaRPr lang="tr-TR" dirty="0" smtClean="0"/>
          </a:p>
          <a:p>
            <a:pPr rtl="1"/>
            <a:r>
              <a:rPr lang="ar-SA" dirty="0" smtClean="0"/>
              <a:t>جامعة النحاح الوطنية </a:t>
            </a:r>
            <a:endParaRPr lang="tr-TR" dirty="0" smtClean="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pic>
        <p:nvPicPr>
          <p:cNvPr id="129026" name="Picture 2" descr="C:\Users\mahmud\Documents\Downloads\Documents\rafidia klasor\fotoğraf.JPG"/>
          <p:cNvPicPr>
            <a:picLocks noGrp="1" noChangeAspect="1" noChangeArrowheads="1"/>
          </p:cNvPicPr>
          <p:nvPr>
            <p:ph idx="1"/>
          </p:nvPr>
        </p:nvPicPr>
        <p:blipFill>
          <a:blip r:embed="rId2" cstate="print"/>
          <a:srcRect/>
          <a:stretch>
            <a:fillRect/>
          </a:stretch>
        </p:blipFill>
        <p:spPr bwMode="auto">
          <a:xfrm>
            <a:off x="1554691" y="1600200"/>
            <a:ext cx="6034617" cy="4525963"/>
          </a:xfrm>
          <a:prstGeom prst="rect">
            <a:avLst/>
          </a:prstGeom>
          <a:noFill/>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defRPr/>
            </a:pPr>
            <a:endParaRPr lang="en-US" smtClean="0"/>
          </a:p>
        </p:txBody>
      </p:sp>
      <p:sp>
        <p:nvSpPr>
          <p:cNvPr id="36867" name="Rectangle 3"/>
          <p:cNvSpPr>
            <a:spLocks noGrp="1" noChangeArrowheads="1"/>
          </p:cNvSpPr>
          <p:nvPr>
            <p:ph type="body" idx="1"/>
          </p:nvPr>
        </p:nvSpPr>
        <p:spPr/>
        <p:txBody>
          <a:bodyPr/>
          <a:lstStyle/>
          <a:p>
            <a:pPr eaLnBrk="1" hangingPunct="1">
              <a:defRPr/>
            </a:pPr>
            <a:endParaRPr lang="en-US" smtClean="0"/>
          </a:p>
        </p:txBody>
      </p:sp>
      <p:pic>
        <p:nvPicPr>
          <p:cNvPr id="23556" name="Picture 4" descr="Günbatımı"/>
          <p:cNvPicPr>
            <a:picLocks noChangeAspect="1" noChangeArrowheads="1"/>
          </p:cNvPicPr>
          <p:nvPr/>
        </p:nvPicPr>
        <p:blipFill>
          <a:blip r:embed="rId3" cstate="print"/>
          <a:srcRect/>
          <a:stretch>
            <a:fillRect/>
          </a:stretch>
        </p:blipFill>
        <p:spPr bwMode="auto">
          <a:xfrm>
            <a:off x="683568" y="1124744"/>
            <a:ext cx="7980040" cy="4464050"/>
          </a:xfrm>
          <a:prstGeom prst="rect">
            <a:avLst/>
          </a:prstGeom>
          <a:noFill/>
          <a:ln w="9525">
            <a:noFill/>
            <a:miter lim="800000"/>
            <a:headEnd/>
            <a:tailEnd/>
          </a:ln>
        </p:spPr>
      </p:pic>
      <p:sp>
        <p:nvSpPr>
          <p:cNvPr id="36869" name="Rectangle 5"/>
          <p:cNvSpPr>
            <a:spLocks noChangeArrowheads="1"/>
          </p:cNvSpPr>
          <p:nvPr/>
        </p:nvSpPr>
        <p:spPr bwMode="auto">
          <a:xfrm>
            <a:off x="2268538" y="1916832"/>
            <a:ext cx="4611134" cy="2000548"/>
          </a:xfrm>
          <a:prstGeom prst="rect">
            <a:avLst/>
          </a:prstGeom>
          <a:noFill/>
          <a:ln w="9525">
            <a:noFill/>
            <a:miter lim="800000"/>
            <a:headEnd/>
            <a:tailEnd/>
          </a:ln>
          <a:effectLst/>
        </p:spPr>
        <p:txBody>
          <a:bodyPr wrap="square">
            <a:spAutoFit/>
          </a:bodyPr>
          <a:lstStyle/>
          <a:p>
            <a:pPr algn="ctr">
              <a:defRPr/>
            </a:pPr>
            <a:r>
              <a:rPr lang="ar-SA" sz="3200" dirty="0" smtClean="0">
                <a:effectLst>
                  <a:outerShdw blurRad="38100" dist="38100" dir="2700000" algn="tl">
                    <a:srgbClr val="000000"/>
                  </a:outerShdw>
                </a:effectLst>
              </a:rPr>
              <a:t>وشكرا       </a:t>
            </a:r>
          </a:p>
          <a:p>
            <a:pPr algn="ctr">
              <a:defRPr/>
            </a:pPr>
            <a:r>
              <a:rPr lang="ar-SA" sz="3200" dirty="0" smtClean="0">
                <a:effectLst>
                  <a:outerShdw blurRad="38100" dist="38100" dir="2700000" algn="tl">
                    <a:srgbClr val="000000"/>
                  </a:outerShdw>
                </a:effectLst>
              </a:rPr>
              <a:t>    </a:t>
            </a:r>
            <a:r>
              <a:rPr lang="en-US" sz="3200" dirty="0" smtClean="0">
                <a:effectLst>
                  <a:outerShdw blurRad="38100" dist="38100" dir="2700000" algn="tl">
                    <a:srgbClr val="000000"/>
                  </a:outerShdw>
                </a:effectLst>
              </a:rPr>
              <a:t>Thank you</a:t>
            </a:r>
            <a:endParaRPr lang="tr-TR" sz="3200" dirty="0" smtClean="0">
              <a:effectLst>
                <a:outerShdw blurRad="38100" dist="38100" dir="2700000" algn="tl">
                  <a:srgbClr val="000000"/>
                </a:outerShdw>
              </a:effectLst>
            </a:endParaRPr>
          </a:p>
          <a:p>
            <a:pPr>
              <a:defRPr/>
            </a:pPr>
            <a:r>
              <a:rPr lang="tr-TR" sz="6000" dirty="0" smtClean="0">
                <a:effectLst>
                  <a:outerShdw blurRad="38100" dist="38100" dir="2700000" algn="tl">
                    <a:srgbClr val="000000"/>
                  </a:outerShdw>
                </a:effectLst>
              </a:rPr>
              <a:t>  </a:t>
            </a:r>
            <a:endParaRPr lang="tr-TR" sz="6000" dirty="0">
              <a:effectLst>
                <a:outerShdw blurRad="38100" dist="38100" dir="2700000" algn="tl">
                  <a:srgbClr val="000000"/>
                </a:outerShdw>
              </a:effectLst>
            </a:endParaRPr>
          </a:p>
        </p:txBody>
      </p:sp>
      <p:pic>
        <p:nvPicPr>
          <p:cNvPr id="6" name="3 İçerik Yer Tutucusu" descr="kizlay filsitin.jpg"/>
          <p:cNvPicPr>
            <a:picLocks noChangeAspect="1"/>
          </p:cNvPicPr>
          <p:nvPr/>
        </p:nvPicPr>
        <p:blipFill>
          <a:blip r:embed="rId4" cstate="print"/>
          <a:stretch>
            <a:fillRect/>
          </a:stretch>
        </p:blipFill>
        <p:spPr>
          <a:xfrm>
            <a:off x="8244408" y="6021288"/>
            <a:ext cx="899592" cy="836712"/>
          </a:xfrm>
          <a:prstGeom prst="rect">
            <a:avLst/>
          </a:prstGeom>
        </p:spPr>
      </p:pic>
      <p:sp>
        <p:nvSpPr>
          <p:cNvPr id="7" name="6 Dikdörtgen"/>
          <p:cNvSpPr/>
          <p:nvPr/>
        </p:nvSpPr>
        <p:spPr>
          <a:xfrm>
            <a:off x="2286000" y="2420888"/>
            <a:ext cx="4572000" cy="2646878"/>
          </a:xfrm>
          <a:prstGeom prst="rect">
            <a:avLst/>
          </a:prstGeom>
        </p:spPr>
        <p:txBody>
          <a:bodyPr wrap="square">
            <a:spAutoFit/>
          </a:bodyPr>
          <a:lstStyle/>
          <a:p>
            <a:pPr algn="ctr">
              <a:buNone/>
            </a:pPr>
            <a:endParaRPr lang="tr-TR" dirty="0" smtClean="0"/>
          </a:p>
          <a:p>
            <a:pPr algn="ctr">
              <a:buNone/>
            </a:pPr>
            <a:endParaRPr lang="tr-TR" sz="2400" dirty="0" smtClean="0"/>
          </a:p>
          <a:p>
            <a:pPr algn="ctr">
              <a:buNone/>
            </a:pPr>
            <a:r>
              <a:rPr lang="tr-TR" sz="2400" dirty="0" smtClean="0"/>
              <a:t>     </a:t>
            </a:r>
            <a:r>
              <a:rPr lang="tr-TR" sz="2400" dirty="0" err="1" smtClean="0">
                <a:hlinkClick r:id="rId5"/>
              </a:rPr>
              <a:t>mmustafa</a:t>
            </a:r>
            <a:r>
              <a:rPr lang="tr-TR" sz="2400" dirty="0" smtClean="0">
                <a:hlinkClick r:id="rId5"/>
              </a:rPr>
              <a:t>@</a:t>
            </a:r>
            <a:r>
              <a:rPr lang="tr-TR" sz="2400" dirty="0" err="1" smtClean="0">
                <a:hlinkClick r:id="rId5"/>
              </a:rPr>
              <a:t>najah</a:t>
            </a:r>
            <a:r>
              <a:rPr lang="tr-TR" sz="2400" dirty="0" smtClean="0">
                <a:hlinkClick r:id="rId5"/>
              </a:rPr>
              <a:t>.edu</a:t>
            </a:r>
            <a:endParaRPr lang="tr-TR" sz="2400" dirty="0" smtClean="0"/>
          </a:p>
          <a:p>
            <a:pPr algn="ctr">
              <a:buNone/>
            </a:pPr>
            <a:r>
              <a:rPr lang="tr-TR" sz="2400" dirty="0" smtClean="0"/>
              <a:t>          </a:t>
            </a:r>
            <a:r>
              <a:rPr lang="tr-TR" sz="2400" dirty="0" smtClean="0">
                <a:solidFill>
                  <a:srgbClr val="FF0000"/>
                </a:solidFill>
                <a:hlinkClick r:id="rId6"/>
              </a:rPr>
              <a:t>dr_mahmoud681@</a:t>
            </a:r>
            <a:r>
              <a:rPr lang="tr-TR" sz="2400" dirty="0" err="1" smtClean="0">
                <a:solidFill>
                  <a:srgbClr val="FF0000"/>
                </a:solidFill>
                <a:hlinkClick r:id="rId6"/>
              </a:rPr>
              <a:t>yahoo</a:t>
            </a:r>
            <a:r>
              <a:rPr lang="tr-TR" sz="2400" dirty="0" smtClean="0">
                <a:solidFill>
                  <a:srgbClr val="FF0000"/>
                </a:solidFill>
                <a:hlinkClick r:id="rId6"/>
              </a:rPr>
              <a:t>.com</a:t>
            </a:r>
            <a:r>
              <a:rPr lang="tr-TR" sz="2400" dirty="0" smtClean="0"/>
              <a:t> </a:t>
            </a:r>
          </a:p>
          <a:p>
            <a:pPr algn="ctr">
              <a:buNone/>
            </a:pPr>
            <a:r>
              <a:rPr lang="tr-TR" sz="2400" dirty="0" smtClean="0"/>
              <a:t>                          0569-662</a:t>
            </a:r>
            <a:r>
              <a:rPr lang="tr-TR" dirty="0" smtClean="0">
                <a:solidFill>
                  <a:srgbClr val="FF0000"/>
                </a:solidFill>
              </a:rPr>
              <a:t>            </a:t>
            </a:r>
            <a:r>
              <a:rPr lang="tr-TR" sz="2800" dirty="0" smtClean="0">
                <a:solidFill>
                  <a:srgbClr val="FF0000"/>
                </a:solidFill>
              </a:rPr>
              <a:t>www.</a:t>
            </a:r>
            <a:r>
              <a:rPr lang="tr-TR" sz="2800" dirty="0" err="1" smtClean="0">
                <a:solidFill>
                  <a:srgbClr val="FF0000"/>
                </a:solidFill>
              </a:rPr>
              <a:t>pfur</a:t>
            </a:r>
            <a:r>
              <a:rPr lang="tr-TR" sz="2800" dirty="0" smtClean="0">
                <a:solidFill>
                  <a:srgbClr val="FF0000"/>
                </a:solidFill>
              </a:rPr>
              <a:t>.net</a:t>
            </a:r>
            <a:r>
              <a:rPr lang="tr-TR" sz="2800" dirty="0" smtClean="0"/>
              <a:t>          </a:t>
            </a:r>
            <a:endParaRPr lang="en-US" sz="2800"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defRPr/>
            </a:pPr>
            <a:endParaRPr lang="en-US" smtClean="0"/>
          </a:p>
        </p:txBody>
      </p:sp>
      <p:sp>
        <p:nvSpPr>
          <p:cNvPr id="36867" name="Rectangle 3"/>
          <p:cNvSpPr>
            <a:spLocks noGrp="1" noChangeArrowheads="1"/>
          </p:cNvSpPr>
          <p:nvPr>
            <p:ph type="body" idx="1"/>
          </p:nvPr>
        </p:nvSpPr>
        <p:spPr/>
        <p:txBody>
          <a:bodyPr/>
          <a:lstStyle/>
          <a:p>
            <a:pPr eaLnBrk="1" hangingPunct="1">
              <a:defRPr/>
            </a:pPr>
            <a:endParaRPr lang="en-US" smtClean="0"/>
          </a:p>
        </p:txBody>
      </p:sp>
      <p:pic>
        <p:nvPicPr>
          <p:cNvPr id="23556" name="Picture 4" descr="Günbatımı"/>
          <p:cNvPicPr>
            <a:picLocks noChangeAspect="1" noChangeArrowheads="1"/>
          </p:cNvPicPr>
          <p:nvPr/>
        </p:nvPicPr>
        <p:blipFill>
          <a:blip r:embed="rId3" cstate="print"/>
          <a:srcRect/>
          <a:stretch>
            <a:fillRect/>
          </a:stretch>
        </p:blipFill>
        <p:spPr bwMode="auto">
          <a:xfrm>
            <a:off x="683568" y="1124744"/>
            <a:ext cx="7980040" cy="4464050"/>
          </a:xfrm>
          <a:prstGeom prst="rect">
            <a:avLst/>
          </a:prstGeom>
          <a:noFill/>
          <a:ln w="9525">
            <a:noFill/>
            <a:miter lim="800000"/>
            <a:headEnd/>
            <a:tailEnd/>
          </a:ln>
        </p:spPr>
      </p:pic>
      <p:sp>
        <p:nvSpPr>
          <p:cNvPr id="36869" name="Rectangle 5"/>
          <p:cNvSpPr>
            <a:spLocks noChangeArrowheads="1"/>
          </p:cNvSpPr>
          <p:nvPr/>
        </p:nvSpPr>
        <p:spPr bwMode="auto">
          <a:xfrm>
            <a:off x="2268538" y="1916832"/>
            <a:ext cx="4611134" cy="1938992"/>
          </a:xfrm>
          <a:prstGeom prst="rect">
            <a:avLst/>
          </a:prstGeom>
          <a:noFill/>
          <a:ln w="9525">
            <a:noFill/>
            <a:miter lim="800000"/>
            <a:headEnd/>
            <a:tailEnd/>
          </a:ln>
          <a:effectLst/>
        </p:spPr>
        <p:txBody>
          <a:bodyPr wrap="square">
            <a:spAutoFit/>
          </a:bodyPr>
          <a:lstStyle/>
          <a:p>
            <a:pPr>
              <a:defRPr/>
            </a:pPr>
            <a:r>
              <a:rPr lang="ar-SA" sz="6000" dirty="0" smtClean="0">
                <a:effectLst>
                  <a:outerShdw blurRad="38100" dist="38100" dir="2700000" algn="tl">
                    <a:srgbClr val="000000"/>
                  </a:outerShdw>
                </a:effectLst>
              </a:rPr>
              <a:t>وشكرا       </a:t>
            </a:r>
          </a:p>
          <a:p>
            <a:pPr>
              <a:defRPr/>
            </a:pPr>
            <a:r>
              <a:rPr lang="ar-SA" sz="6000" dirty="0" smtClean="0">
                <a:effectLst>
                  <a:outerShdw blurRad="38100" dist="38100" dir="2700000" algn="tl">
                    <a:srgbClr val="000000"/>
                  </a:outerShdw>
                </a:effectLst>
              </a:rPr>
              <a:t>    </a:t>
            </a:r>
            <a:r>
              <a:rPr lang="en-US" sz="6000" dirty="0" smtClean="0">
                <a:effectLst>
                  <a:outerShdw blurRad="38100" dist="38100" dir="2700000" algn="tl">
                    <a:srgbClr val="000000"/>
                  </a:outerShdw>
                </a:effectLst>
              </a:rPr>
              <a:t>Thank you</a:t>
            </a:r>
            <a:r>
              <a:rPr lang="tr-TR" sz="6000" dirty="0" smtClean="0">
                <a:effectLst>
                  <a:outerShdw blurRad="38100" dist="38100" dir="2700000" algn="tl">
                    <a:srgbClr val="000000"/>
                  </a:outerShdw>
                </a:effectLst>
              </a:rPr>
              <a:t>  </a:t>
            </a:r>
            <a:endParaRPr lang="tr-TR" sz="6000" dirty="0">
              <a:effectLst>
                <a:outerShdw blurRad="38100" dist="38100" dir="2700000" algn="tl">
                  <a:srgbClr val="000000"/>
                </a:outerShdw>
              </a:effectLst>
            </a:endParaRPr>
          </a:p>
        </p:txBody>
      </p:sp>
      <p:pic>
        <p:nvPicPr>
          <p:cNvPr id="6" name="3 İçerik Yer Tutucusu" descr="kizlay filsitin.jpg"/>
          <p:cNvPicPr>
            <a:picLocks noChangeAspect="1"/>
          </p:cNvPicPr>
          <p:nvPr/>
        </p:nvPicPr>
        <p:blipFill>
          <a:blip r:embed="rId4"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sp>
        <p:nvSpPr>
          <p:cNvPr id="3" name="2 İçerik Yer Tutucusu"/>
          <p:cNvSpPr>
            <a:spLocks noGrp="1"/>
          </p:cNvSpPr>
          <p:nvPr>
            <p:ph idx="1"/>
          </p:nvPr>
        </p:nvSpPr>
        <p:spPr/>
        <p:txBody>
          <a:bodyPr>
            <a:normAutofit lnSpcReduction="10000"/>
          </a:bodyPr>
          <a:lstStyle/>
          <a:p>
            <a:r>
              <a:rPr lang="tr-TR" dirty="0" err="1" smtClean="0"/>
              <a:t>Glomeral</a:t>
            </a:r>
            <a:r>
              <a:rPr lang="tr-TR" dirty="0" smtClean="0"/>
              <a:t> </a:t>
            </a:r>
            <a:r>
              <a:rPr lang="tr-TR" dirty="0" err="1" smtClean="0"/>
              <a:t>filtration</a:t>
            </a:r>
            <a:r>
              <a:rPr lang="tr-TR" dirty="0" smtClean="0"/>
              <a:t> rate is </a:t>
            </a:r>
          </a:p>
          <a:p>
            <a:r>
              <a:rPr lang="tr-TR" dirty="0" smtClean="0"/>
              <a:t>GFR=</a:t>
            </a:r>
            <a:r>
              <a:rPr lang="tr-TR" dirty="0" err="1" smtClean="0"/>
              <a:t>Ui</a:t>
            </a:r>
            <a:r>
              <a:rPr lang="tr-TR" dirty="0" smtClean="0"/>
              <a:t>*V/Pi</a:t>
            </a:r>
          </a:p>
          <a:p>
            <a:r>
              <a:rPr lang="tr-TR" dirty="0" err="1" smtClean="0"/>
              <a:t>Ui</a:t>
            </a:r>
            <a:r>
              <a:rPr lang="tr-TR" dirty="0" smtClean="0"/>
              <a:t> </a:t>
            </a:r>
            <a:r>
              <a:rPr lang="tr-TR" dirty="0" err="1" smtClean="0"/>
              <a:t>urinary</a:t>
            </a:r>
            <a:r>
              <a:rPr lang="tr-TR" dirty="0" smtClean="0"/>
              <a:t> </a:t>
            </a:r>
            <a:r>
              <a:rPr lang="tr-TR" dirty="0" err="1" smtClean="0"/>
              <a:t>concentration</a:t>
            </a:r>
            <a:r>
              <a:rPr lang="tr-TR" dirty="0" smtClean="0"/>
              <a:t> of </a:t>
            </a:r>
            <a:r>
              <a:rPr lang="tr-TR" dirty="0" err="1" smtClean="0"/>
              <a:t>creatine</a:t>
            </a:r>
            <a:endParaRPr lang="tr-TR" dirty="0" smtClean="0"/>
          </a:p>
          <a:p>
            <a:r>
              <a:rPr lang="tr-TR" dirty="0" smtClean="0"/>
              <a:t>Pi </a:t>
            </a:r>
            <a:r>
              <a:rPr lang="tr-TR" dirty="0" err="1" smtClean="0"/>
              <a:t>plasma</a:t>
            </a:r>
            <a:r>
              <a:rPr lang="tr-TR" dirty="0" smtClean="0"/>
              <a:t> </a:t>
            </a:r>
            <a:r>
              <a:rPr lang="tr-TR" dirty="0" err="1" smtClean="0"/>
              <a:t>concentration</a:t>
            </a:r>
            <a:r>
              <a:rPr lang="tr-TR" dirty="0" smtClean="0"/>
              <a:t> of </a:t>
            </a:r>
            <a:r>
              <a:rPr lang="tr-TR" dirty="0" err="1" smtClean="0"/>
              <a:t>creatinine</a:t>
            </a:r>
            <a:endParaRPr lang="tr-TR" dirty="0" smtClean="0"/>
          </a:p>
          <a:p>
            <a:r>
              <a:rPr lang="tr-TR" dirty="0" smtClean="0"/>
              <a:t>V </a:t>
            </a:r>
            <a:r>
              <a:rPr lang="tr-TR" dirty="0" err="1" smtClean="0"/>
              <a:t>urine</a:t>
            </a:r>
            <a:r>
              <a:rPr lang="tr-TR" dirty="0" smtClean="0"/>
              <a:t> </a:t>
            </a:r>
            <a:r>
              <a:rPr lang="tr-TR" dirty="0" err="1" smtClean="0"/>
              <a:t>flow</a:t>
            </a:r>
            <a:r>
              <a:rPr lang="tr-TR" dirty="0" smtClean="0"/>
              <a:t> </a:t>
            </a:r>
          </a:p>
          <a:p>
            <a:r>
              <a:rPr lang="tr-TR" dirty="0" err="1" smtClean="0"/>
              <a:t>Creatinin</a:t>
            </a:r>
            <a:r>
              <a:rPr lang="tr-TR" dirty="0" smtClean="0"/>
              <a:t> </a:t>
            </a:r>
            <a:r>
              <a:rPr lang="tr-TR" dirty="0" err="1" smtClean="0"/>
              <a:t>clerance</a:t>
            </a:r>
            <a:r>
              <a:rPr lang="tr-TR" dirty="0" smtClean="0"/>
              <a:t> is </a:t>
            </a:r>
            <a:r>
              <a:rPr lang="tr-TR" dirty="0" err="1" smtClean="0"/>
              <a:t>always</a:t>
            </a:r>
            <a:r>
              <a:rPr lang="tr-TR" dirty="0" smtClean="0"/>
              <a:t> </a:t>
            </a:r>
            <a:r>
              <a:rPr lang="tr-TR" dirty="0" err="1" smtClean="0"/>
              <a:t>exceedGFR</a:t>
            </a:r>
            <a:r>
              <a:rPr lang="tr-TR" dirty="0" smtClean="0"/>
              <a:t> at </a:t>
            </a:r>
            <a:r>
              <a:rPr lang="tr-TR" dirty="0" err="1" smtClean="0"/>
              <a:t>all</a:t>
            </a:r>
            <a:r>
              <a:rPr lang="tr-TR" dirty="0" smtClean="0"/>
              <a:t> </a:t>
            </a:r>
            <a:r>
              <a:rPr lang="tr-TR" dirty="0" err="1" smtClean="0"/>
              <a:t>level</a:t>
            </a:r>
            <a:r>
              <a:rPr lang="tr-TR" dirty="0" smtClean="0"/>
              <a:t> of </a:t>
            </a:r>
            <a:r>
              <a:rPr lang="tr-TR" dirty="0" err="1" smtClean="0"/>
              <a:t>renal</a:t>
            </a:r>
            <a:r>
              <a:rPr lang="tr-TR" dirty="0" smtClean="0"/>
              <a:t> </a:t>
            </a:r>
            <a:r>
              <a:rPr lang="tr-TR" dirty="0" err="1" smtClean="0"/>
              <a:t>function</a:t>
            </a:r>
            <a:r>
              <a:rPr lang="tr-TR" dirty="0" smtClean="0"/>
              <a:t>. </a:t>
            </a:r>
          </a:p>
          <a:p>
            <a:r>
              <a:rPr lang="tr-TR" dirty="0" err="1" smtClean="0"/>
              <a:t>Cr</a:t>
            </a:r>
            <a:r>
              <a:rPr lang="tr-TR" smtClean="0"/>
              <a:t> CL/GFR =1.5-2</a:t>
            </a:r>
            <a:endParaRPr 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sp>
        <p:nvSpPr>
          <p:cNvPr id="3" name="2 İçerik Yer Tutucusu"/>
          <p:cNvSpPr>
            <a:spLocks noGrp="1"/>
          </p:cNvSpPr>
          <p:nvPr>
            <p:ph idx="1"/>
          </p:nvPr>
        </p:nvSpPr>
        <p:spPr/>
        <p:txBody>
          <a:bodyPr/>
          <a:lstStyle/>
          <a:p>
            <a:endParaRPr lang="en-US" dirty="0"/>
          </a:p>
        </p:txBody>
      </p:sp>
      <p:graphicFrame>
        <p:nvGraphicFramePr>
          <p:cNvPr id="1026" name="Object 2"/>
          <p:cNvGraphicFramePr>
            <a:graphicFrameLocks noChangeAspect="1"/>
          </p:cNvGraphicFramePr>
          <p:nvPr/>
        </p:nvGraphicFramePr>
        <p:xfrm>
          <a:off x="683568" y="0"/>
          <a:ext cx="6408712" cy="9405664"/>
        </p:xfrm>
        <a:graphic>
          <a:graphicData uri="http://schemas.openxmlformats.org/presentationml/2006/ole">
            <mc:AlternateContent xmlns:mc="http://schemas.openxmlformats.org/markup-compatibility/2006">
              <mc:Choice xmlns:v="urn:schemas-microsoft-com:vml" Requires="v">
                <p:oleObj spid="_x0000_s1027" name="Acrobat Document" r:id="rId3" imgW="7551360" imgH="10710000" progId="">
                  <p:embed/>
                </p:oleObj>
              </mc:Choice>
              <mc:Fallback>
                <p:oleObj name="Acrobat Document" r:id="rId3" imgW="7551360" imgH="10710000"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0"/>
                        <a:ext cx="6408712" cy="9405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5" name="3 İçerik Yer Tutucusu" descr="kizlay filsitin.jpg"/>
          <p:cNvPicPr>
            <a:picLocks noChangeAspect="1"/>
          </p:cNvPicPr>
          <p:nvPr/>
        </p:nvPicPr>
        <p:blipFill>
          <a:blip r:embed="rId5"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pic>
        <p:nvPicPr>
          <p:cNvPr id="4" name="3 İçerik Yer Tutucusu" descr="najh hastanesi ve houston son 013.JPG"/>
          <p:cNvPicPr>
            <a:picLocks noGrp="1" noChangeAspect="1"/>
          </p:cNvPicPr>
          <p:nvPr>
            <p:ph idx="1"/>
          </p:nvPr>
        </p:nvPicPr>
        <p:blipFill>
          <a:blip r:embed="rId2" cstate="print"/>
          <a:stretch>
            <a:fillRect/>
          </a:stretch>
        </p:blipFill>
        <p:spPr>
          <a:xfrm>
            <a:off x="395536" y="836712"/>
            <a:ext cx="8208911" cy="5616624"/>
          </a:xfrm>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Prof. Dr. </a:t>
            </a:r>
            <a:r>
              <a:rPr lang="tr-TR" dirty="0" err="1" smtClean="0"/>
              <a:t>L.Pisters</a:t>
            </a:r>
            <a:r>
              <a:rPr lang="tr-TR" dirty="0" smtClean="0"/>
              <a:t/>
            </a:r>
            <a:br>
              <a:rPr lang="tr-TR" dirty="0" smtClean="0"/>
            </a:br>
            <a:r>
              <a:rPr lang="tr-TR" dirty="0" smtClean="0"/>
              <a:t>MD </a:t>
            </a:r>
            <a:r>
              <a:rPr lang="tr-TR" dirty="0" err="1" smtClean="0"/>
              <a:t>Anderson</a:t>
            </a:r>
            <a:r>
              <a:rPr lang="tr-TR" dirty="0" smtClean="0"/>
              <a:t> </a:t>
            </a:r>
            <a:r>
              <a:rPr lang="tr-TR" dirty="0" err="1" smtClean="0"/>
              <a:t>Cancer</a:t>
            </a:r>
            <a:r>
              <a:rPr lang="tr-TR" dirty="0" smtClean="0"/>
              <a:t> </a:t>
            </a:r>
            <a:r>
              <a:rPr lang="tr-TR" dirty="0" err="1" smtClean="0"/>
              <a:t>Center</a:t>
            </a:r>
            <a:r>
              <a:rPr lang="tr-TR" dirty="0" smtClean="0"/>
              <a:t>,</a:t>
            </a:r>
            <a:r>
              <a:rPr lang="tr-TR" dirty="0" err="1" smtClean="0"/>
              <a:t>University</a:t>
            </a:r>
            <a:r>
              <a:rPr lang="tr-TR" dirty="0" smtClean="0"/>
              <a:t> of </a:t>
            </a:r>
            <a:r>
              <a:rPr lang="tr-TR" dirty="0" err="1" smtClean="0"/>
              <a:t>Texas</a:t>
            </a:r>
            <a:r>
              <a:rPr lang="tr-TR" dirty="0" smtClean="0"/>
              <a:t>,Houston,</a:t>
            </a:r>
            <a:r>
              <a:rPr lang="tr-TR" dirty="0" err="1" smtClean="0"/>
              <a:t>Texas</a:t>
            </a:r>
            <a:endParaRPr lang="en-US" dirty="0"/>
          </a:p>
        </p:txBody>
      </p:sp>
      <p:pic>
        <p:nvPicPr>
          <p:cNvPr id="4" name="3 İçerik Yer Tutucusu" descr="hoca ile MD Anderson 002.JPG"/>
          <p:cNvPicPr>
            <a:picLocks noGrp="1" noChangeAspect="1"/>
          </p:cNvPicPr>
          <p:nvPr>
            <p:ph idx="1"/>
          </p:nvPr>
        </p:nvPicPr>
        <p:blipFill>
          <a:blip r:embed="rId2" cstate="print"/>
          <a:stretch>
            <a:fillRect/>
          </a:stretch>
        </p:blipFill>
        <p:spPr>
          <a:xfrm>
            <a:off x="1554691" y="1600200"/>
            <a:ext cx="6034617" cy="4525963"/>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pic>
        <p:nvPicPr>
          <p:cNvPr id="4" name="3 İçerik Yer Tutucusu" descr="bladder-2[1].gif"/>
          <p:cNvPicPr>
            <a:picLocks noGrp="1" noChangeAspect="1"/>
          </p:cNvPicPr>
          <p:nvPr>
            <p:ph idx="1"/>
          </p:nvPr>
        </p:nvPicPr>
        <p:blipFill>
          <a:blip r:embed="rId2" cstate="print"/>
          <a:stretch>
            <a:fillRect/>
          </a:stretch>
        </p:blipFill>
        <p:spPr>
          <a:xfrm>
            <a:off x="1115616" y="548680"/>
            <a:ext cx="6912768" cy="5688632"/>
          </a:xfrm>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pic>
        <p:nvPicPr>
          <p:cNvPr id="1026" name="Picture 2" descr="C:\Users\mahmud\Pictures\2011-03-26 mdanderson\mdanderson 001.JPG"/>
          <p:cNvPicPr>
            <a:picLocks noGrp="1" noChangeAspect="1" noChangeArrowheads="1"/>
          </p:cNvPicPr>
          <p:nvPr>
            <p:ph idx="1"/>
          </p:nvPr>
        </p:nvPicPr>
        <p:blipFill>
          <a:blip r:embed="rId2" cstate="print"/>
          <a:srcRect/>
          <a:stretch>
            <a:fillRect/>
          </a:stretch>
        </p:blipFill>
        <p:spPr bwMode="auto">
          <a:xfrm>
            <a:off x="1554691" y="548680"/>
            <a:ext cx="6034617" cy="5976664"/>
          </a:xfrm>
          <a:prstGeom prst="rect">
            <a:avLst/>
          </a:prstGeom>
          <a:noFill/>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pic>
        <p:nvPicPr>
          <p:cNvPr id="4" name="3 İçerik Yer Tutucusu" descr="najh hastanesi ve houston son 011.JPG"/>
          <p:cNvPicPr>
            <a:picLocks noGrp="1" noChangeAspect="1"/>
          </p:cNvPicPr>
          <p:nvPr>
            <p:ph idx="1"/>
          </p:nvPr>
        </p:nvPicPr>
        <p:blipFill>
          <a:blip r:embed="rId2" cstate="print"/>
          <a:stretch>
            <a:fillRect/>
          </a:stretch>
        </p:blipFill>
        <p:spPr>
          <a:xfrm>
            <a:off x="611560" y="404664"/>
            <a:ext cx="7834817" cy="6120680"/>
          </a:xfrm>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pic>
        <p:nvPicPr>
          <p:cNvPr id="4" name="3 İçerik Yer Tutucusu" descr="hocanın evi 007.JPG"/>
          <p:cNvPicPr>
            <a:picLocks noGrp="1" noChangeAspect="1"/>
          </p:cNvPicPr>
          <p:nvPr>
            <p:ph idx="1"/>
          </p:nvPr>
        </p:nvPicPr>
        <p:blipFill>
          <a:blip r:embed="rId2" cstate="print"/>
          <a:stretch>
            <a:fillRect/>
          </a:stretch>
        </p:blipFill>
        <p:spPr>
          <a:xfrm>
            <a:off x="539552" y="476672"/>
            <a:ext cx="7560839" cy="5649491"/>
          </a:xfrm>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3600" dirty="0" err="1" smtClean="0"/>
              <a:t>Prof.Dr</a:t>
            </a:r>
            <a:r>
              <a:rPr lang="tr-TR" sz="3600" dirty="0" smtClean="0"/>
              <a:t>.Hassan </a:t>
            </a:r>
            <a:r>
              <a:rPr lang="tr-TR" sz="3600" dirty="0" err="1" smtClean="0"/>
              <a:t>Eboul</a:t>
            </a:r>
            <a:r>
              <a:rPr lang="tr-TR" sz="3600" dirty="0" smtClean="0"/>
              <a:t>-</a:t>
            </a:r>
            <a:r>
              <a:rPr lang="tr-TR" sz="3600" dirty="0" err="1" smtClean="0"/>
              <a:t>Enein</a:t>
            </a:r>
            <a:r>
              <a:rPr lang="tr-TR" sz="3600" dirty="0" smtClean="0"/>
              <a:t/>
            </a:r>
            <a:br>
              <a:rPr lang="tr-TR" sz="3600" dirty="0" smtClean="0"/>
            </a:br>
            <a:r>
              <a:rPr lang="tr-TR" sz="3600" dirty="0" err="1" smtClean="0"/>
              <a:t>Urology</a:t>
            </a:r>
            <a:r>
              <a:rPr lang="tr-TR" sz="3600" dirty="0" smtClean="0"/>
              <a:t> </a:t>
            </a:r>
            <a:r>
              <a:rPr lang="tr-TR" sz="3600" dirty="0" err="1" smtClean="0"/>
              <a:t>and</a:t>
            </a:r>
            <a:r>
              <a:rPr lang="tr-TR" sz="3600" dirty="0" smtClean="0"/>
              <a:t> </a:t>
            </a:r>
            <a:r>
              <a:rPr lang="tr-TR" sz="3600" dirty="0" err="1" smtClean="0"/>
              <a:t>Nephrology</a:t>
            </a:r>
            <a:r>
              <a:rPr lang="tr-TR" sz="3600" dirty="0" smtClean="0"/>
              <a:t> </a:t>
            </a:r>
            <a:r>
              <a:rPr lang="tr-TR" sz="3600" dirty="0" err="1" smtClean="0"/>
              <a:t>Center</a:t>
            </a:r>
            <a:r>
              <a:rPr lang="tr-TR" sz="3600" dirty="0" smtClean="0"/>
              <a:t>,</a:t>
            </a:r>
            <a:r>
              <a:rPr lang="tr-TR" sz="3600" dirty="0" err="1" smtClean="0"/>
              <a:t>Mansoura</a:t>
            </a:r>
            <a:r>
              <a:rPr lang="tr-TR" sz="3600" dirty="0" smtClean="0"/>
              <a:t> </a:t>
            </a:r>
            <a:r>
              <a:rPr lang="tr-TR" sz="3600" dirty="0" err="1" smtClean="0"/>
              <a:t>University</a:t>
            </a:r>
            <a:r>
              <a:rPr lang="tr-TR" sz="3600" dirty="0" smtClean="0"/>
              <a:t>,</a:t>
            </a:r>
            <a:r>
              <a:rPr lang="tr-TR" sz="3600" dirty="0" err="1" smtClean="0"/>
              <a:t>Egypt</a:t>
            </a:r>
            <a:endParaRPr lang="en-US" sz="3600" dirty="0"/>
          </a:p>
        </p:txBody>
      </p:sp>
      <p:pic>
        <p:nvPicPr>
          <p:cNvPr id="4" name="3 İçerik Yer Tutucusu" descr="arab urology congress 009.JPG"/>
          <p:cNvPicPr>
            <a:picLocks noGrp="1" noChangeAspect="1"/>
          </p:cNvPicPr>
          <p:nvPr>
            <p:ph idx="1"/>
          </p:nvPr>
        </p:nvPicPr>
        <p:blipFill>
          <a:blip r:embed="rId2" cstate="print"/>
          <a:stretch>
            <a:fillRect/>
          </a:stretch>
        </p:blipFill>
        <p:spPr>
          <a:xfrm>
            <a:off x="1554691" y="1600200"/>
            <a:ext cx="6034617" cy="4525963"/>
          </a:xfrm>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sp>
        <p:nvSpPr>
          <p:cNvPr id="3" name="2 İçerik Yer Tutucusu"/>
          <p:cNvSpPr>
            <a:spLocks noGrp="1"/>
          </p:cNvSpPr>
          <p:nvPr>
            <p:ph idx="1"/>
          </p:nvPr>
        </p:nvSpPr>
        <p:spPr>
          <a:xfrm>
            <a:off x="457200" y="260648"/>
            <a:ext cx="8229600" cy="5865515"/>
          </a:xfrm>
        </p:spPr>
        <p:txBody>
          <a:bodyPr>
            <a:normAutofit fontScale="70000" lnSpcReduction="20000"/>
          </a:bodyPr>
          <a:lstStyle/>
          <a:p>
            <a:pPr rtl="1"/>
            <a:r>
              <a:rPr lang="ar-SA" b="1" dirty="0" smtClean="0"/>
              <a:t> </a:t>
            </a:r>
            <a:endParaRPr lang="tr-TR" dirty="0" smtClean="0"/>
          </a:p>
          <a:p>
            <a:pPr algn="ctr" rtl="1"/>
            <a:r>
              <a:rPr lang="ar-SA" b="1" dirty="0" smtClean="0"/>
              <a:t>أيا منصورة الأمجاد            فيك قصائدي تحلا</a:t>
            </a:r>
            <a:r>
              <a:rPr lang="tr-TR" b="1" dirty="0" smtClean="0"/>
              <a:t>    </a:t>
            </a:r>
            <a:endParaRPr lang="tr-TR" dirty="0" smtClean="0"/>
          </a:p>
          <a:p>
            <a:pPr algn="ctr" rtl="1"/>
            <a:r>
              <a:rPr lang="ar-SA" b="1" dirty="0" smtClean="0"/>
              <a:t>وعند جنانك الخضراء           كل قصائدي خجلى</a:t>
            </a:r>
            <a:endParaRPr lang="tr-TR" dirty="0" smtClean="0"/>
          </a:p>
          <a:p>
            <a:pPr algn="ctr" rtl="1"/>
            <a:r>
              <a:rPr lang="ar-SA" b="1" dirty="0" smtClean="0"/>
              <a:t>سأكتب فيك أشعاري           وأسمو فيك للأعلى</a:t>
            </a:r>
            <a:endParaRPr lang="tr-TR" dirty="0" smtClean="0"/>
          </a:p>
          <a:p>
            <a:pPr algn="ctr" rtl="1"/>
            <a:r>
              <a:rPr lang="ar-SA" b="1" dirty="0" smtClean="0"/>
              <a:t>******</a:t>
            </a:r>
            <a:endParaRPr lang="tr-TR" dirty="0" smtClean="0"/>
          </a:p>
          <a:p>
            <a:pPr algn="ctr" rtl="1"/>
            <a:r>
              <a:rPr lang="ar-SA" b="1" dirty="0" smtClean="0"/>
              <a:t>    أتيتك طالبا علمي               فكنت الأهل والسهلا</a:t>
            </a:r>
            <a:endParaRPr lang="tr-TR" dirty="0" smtClean="0"/>
          </a:p>
          <a:p>
            <a:pPr algn="ctr" rtl="1"/>
            <a:r>
              <a:rPr lang="ar-SA" b="1" dirty="0" smtClean="0"/>
              <a:t>نعمت بحضنك الدافي            ونلت الغاية الأغلى</a:t>
            </a:r>
            <a:endParaRPr lang="tr-TR" dirty="0" smtClean="0"/>
          </a:p>
          <a:p>
            <a:pPr algn="ctr" rtl="1"/>
            <a:r>
              <a:rPr lang="ar-SA" b="1" dirty="0" smtClean="0"/>
              <a:t>نهلت الطب من نبعٍ.....        </a:t>
            </a:r>
            <a:r>
              <a:rPr lang="ar-SA" b="1" dirty="0" smtClean="0">
                <a:solidFill>
                  <a:srgbClr val="FF0000"/>
                </a:solidFill>
              </a:rPr>
              <a:t>(غنيم</a:t>
            </a:r>
            <a:r>
              <a:rPr lang="ar-SA" b="1" dirty="0" smtClean="0"/>
              <a:t>) حين يتجلى</a:t>
            </a:r>
            <a:endParaRPr lang="tr-TR" dirty="0" smtClean="0"/>
          </a:p>
          <a:p>
            <a:pPr algn="ctr" rtl="1"/>
            <a:r>
              <a:rPr lang="ar-SA" b="1" dirty="0" smtClean="0"/>
              <a:t>يعود إليه أصل الطب            فهو الغاية المثلى</a:t>
            </a:r>
            <a:endParaRPr lang="tr-TR" dirty="0" smtClean="0"/>
          </a:p>
          <a:p>
            <a:pPr algn="ctr" rtl="1"/>
            <a:r>
              <a:rPr lang="ar-SA" b="1" dirty="0" smtClean="0"/>
              <a:t>وعلم الطب منه نشا           فكان لفرعه أصلاً</a:t>
            </a:r>
            <a:endParaRPr lang="tr-TR" dirty="0" smtClean="0"/>
          </a:p>
          <a:p>
            <a:pPr algn="ctr" rtl="1"/>
            <a:r>
              <a:rPr lang="ar-SA" b="1" dirty="0" smtClean="0"/>
              <a:t>إذا ما يذكر العلماء             فهو إمامهم مثلا</a:t>
            </a:r>
            <a:endParaRPr lang="tr-TR" dirty="0" smtClean="0"/>
          </a:p>
          <a:p>
            <a:pPr algn="ctr" rtl="1"/>
            <a:r>
              <a:rPr lang="ar-SA" b="1" dirty="0" smtClean="0"/>
              <a:t>******</a:t>
            </a:r>
            <a:endParaRPr lang="tr-TR" dirty="0" smtClean="0"/>
          </a:p>
          <a:p>
            <a:pPr algn="ctr" rtl="1"/>
            <a:r>
              <a:rPr lang="ar-SA" b="1" dirty="0" smtClean="0"/>
              <a:t>"</a:t>
            </a:r>
            <a:r>
              <a:rPr lang="ar-SA" b="1" dirty="0" smtClean="0">
                <a:solidFill>
                  <a:srgbClr val="FF0000"/>
                </a:solidFill>
              </a:rPr>
              <a:t>أبو العينين" أستاذي      </a:t>
            </a:r>
            <a:r>
              <a:rPr lang="ar-SA" b="1" dirty="0" smtClean="0"/>
              <a:t>وردت لعلمه نهَلا</a:t>
            </a:r>
            <a:endParaRPr lang="tr-TR" dirty="0" smtClean="0"/>
          </a:p>
          <a:p>
            <a:pPr algn="ctr" rtl="1"/>
            <a:r>
              <a:rPr lang="ar-SA" b="1" dirty="0" smtClean="0"/>
              <a:t>فذكرك جاوز الآفاق       لن يفنى ولن يبلى</a:t>
            </a:r>
            <a:endParaRPr lang="tr-TR" dirty="0" smtClean="0"/>
          </a:p>
          <a:p>
            <a:pPr algn="ctr" rtl="1"/>
            <a:r>
              <a:rPr lang="ar-SA" b="1" dirty="0" smtClean="0"/>
              <a:t>وعلمك صار نبراسا      يضيء سبيل من جهلا   </a:t>
            </a:r>
            <a:endParaRPr lang="tr-TR" dirty="0" smtClean="0"/>
          </a:p>
          <a:p>
            <a:pPr algn="ctr" rtl="1"/>
            <a:r>
              <a:rPr lang="ar-SA" b="1" dirty="0" smtClean="0"/>
              <a:t>*******</a:t>
            </a:r>
            <a:endParaRPr lang="tr-TR" dirty="0" smtClean="0"/>
          </a:p>
          <a:p>
            <a:pPr algn="ctr" rtl="1"/>
            <a:r>
              <a:rPr lang="tr-TR" sz="2200" b="1" dirty="0" err="1" smtClean="0"/>
              <a:t>By</a:t>
            </a:r>
            <a:r>
              <a:rPr lang="tr-TR" sz="2200" b="1" dirty="0" smtClean="0"/>
              <a:t> Dr. </a:t>
            </a:r>
            <a:r>
              <a:rPr lang="tr-TR" sz="2200" b="1" dirty="0" err="1" smtClean="0"/>
              <a:t>Mohammad</a:t>
            </a:r>
            <a:r>
              <a:rPr lang="tr-TR" sz="2200" b="1" dirty="0" smtClean="0"/>
              <a:t> </a:t>
            </a:r>
            <a:r>
              <a:rPr lang="tr-TR" sz="2200" b="1" dirty="0" err="1" smtClean="0"/>
              <a:t>Mattar</a:t>
            </a:r>
            <a:endParaRPr lang="tr-TR" sz="2200" b="1" dirty="0" smtClean="0"/>
          </a:p>
          <a:p>
            <a:pPr rtl="1"/>
            <a:endParaRPr lang="tr-TR" sz="2200" b="1" dirty="0" smtClean="0"/>
          </a:p>
          <a:p>
            <a:pPr rtl="1">
              <a:buNone/>
            </a:pPr>
            <a:endParaRPr lang="tr-TR" dirty="0" smtClean="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sp>
        <p:nvSpPr>
          <p:cNvPr id="3" name="2 İçerik Yer Tutucusu"/>
          <p:cNvSpPr>
            <a:spLocks noGrp="1"/>
          </p:cNvSpPr>
          <p:nvPr>
            <p:ph idx="1"/>
          </p:nvPr>
        </p:nvSpPr>
        <p:spPr/>
        <p:txBody>
          <a:bodyPr/>
          <a:lstStyle/>
          <a:p>
            <a:endParaRPr lang="en-US" dirty="0"/>
          </a:p>
        </p:txBody>
      </p:sp>
      <p:graphicFrame>
        <p:nvGraphicFramePr>
          <p:cNvPr id="72706" name="Object 2"/>
          <p:cNvGraphicFramePr>
            <a:graphicFrameLocks noChangeAspect="1"/>
          </p:cNvGraphicFramePr>
          <p:nvPr/>
        </p:nvGraphicFramePr>
        <p:xfrm>
          <a:off x="1043608" y="548680"/>
          <a:ext cx="7416823" cy="8280920"/>
        </p:xfrm>
        <a:graphic>
          <a:graphicData uri="http://schemas.openxmlformats.org/presentationml/2006/ole">
            <mc:AlternateContent xmlns:mc="http://schemas.openxmlformats.org/markup-compatibility/2006">
              <mc:Choice xmlns:v="urn:schemas-microsoft-com:vml" Requires="v">
                <p:oleObj spid="_x0000_s2051" name="Acrobat Document" r:id="rId3" imgW="7551360" imgH="10710000" progId="">
                  <p:embed/>
                </p:oleObj>
              </mc:Choice>
              <mc:Fallback>
                <p:oleObj name="Acrobat Document" r:id="rId3" imgW="7551360" imgH="10710000"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548680"/>
                        <a:ext cx="7416823" cy="8280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ar-SA" dirty="0" smtClean="0"/>
              <a:t>1989- 2011</a:t>
            </a:r>
            <a:r>
              <a:rPr lang="tr-TR" dirty="0" smtClean="0"/>
              <a:t/>
            </a:r>
            <a:br>
              <a:rPr lang="tr-TR" dirty="0" smtClean="0"/>
            </a:br>
            <a:r>
              <a:rPr lang="ar-SA" dirty="0" smtClean="0"/>
              <a:t>من اجل العلم</a:t>
            </a:r>
            <a:endParaRPr lang="en-US" dirty="0"/>
          </a:p>
        </p:txBody>
      </p:sp>
      <p:sp>
        <p:nvSpPr>
          <p:cNvPr id="3" name="2 İçerik Yer Tutucusu"/>
          <p:cNvSpPr>
            <a:spLocks noGrp="1"/>
          </p:cNvSpPr>
          <p:nvPr>
            <p:ph idx="1"/>
          </p:nvPr>
        </p:nvSpPr>
        <p:spPr/>
        <p:txBody>
          <a:bodyPr/>
          <a:lstStyle/>
          <a:p>
            <a:r>
              <a:rPr lang="ar-SA" dirty="0" smtClean="0"/>
              <a:t>اعزون الحبيبة ان نفسي                           </a:t>
            </a:r>
          </a:p>
          <a:p>
            <a:r>
              <a:rPr lang="ar-SA" dirty="0" smtClean="0"/>
              <a:t> تحن اليك كل غروب شمسي </a:t>
            </a:r>
          </a:p>
          <a:p>
            <a:endParaRPr lang="ar-SA" dirty="0" smtClean="0"/>
          </a:p>
          <a:p>
            <a:r>
              <a:rPr lang="ar-SA" dirty="0" smtClean="0"/>
              <a:t>فكيف اعيش مبتعدا غريبا                          </a:t>
            </a:r>
          </a:p>
          <a:p>
            <a:r>
              <a:rPr lang="ar-SA" dirty="0" smtClean="0"/>
              <a:t>وانت وحق رب العرش انسي</a:t>
            </a:r>
            <a:endParaRPr lang="en-US"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pic>
        <p:nvPicPr>
          <p:cNvPr id="4" name="3 İçerik Yer Tutucusu" descr="PVR residue urine 004.JPG"/>
          <p:cNvPicPr>
            <a:picLocks noGrp="1" noChangeAspect="1"/>
          </p:cNvPicPr>
          <p:nvPr>
            <p:ph idx="1"/>
          </p:nvPr>
        </p:nvPicPr>
        <p:blipFill>
          <a:blip r:embed="rId2" cstate="print"/>
          <a:stretch>
            <a:fillRect/>
          </a:stretch>
        </p:blipFill>
        <p:spPr>
          <a:xfrm>
            <a:off x="1554691" y="1600200"/>
            <a:ext cx="6034617" cy="4525963"/>
          </a:xfrm>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sp>
        <p:nvSpPr>
          <p:cNvPr id="3" name="2 İçerik Yer Tutucusu"/>
          <p:cNvSpPr>
            <a:spLocks noGrp="1"/>
          </p:cNvSpPr>
          <p:nvPr>
            <p:ph idx="1"/>
          </p:nvPr>
        </p:nvSpPr>
        <p:spPr>
          <a:xfrm>
            <a:off x="457200" y="260648"/>
            <a:ext cx="8229600" cy="5865515"/>
          </a:xfrm>
        </p:spPr>
        <p:txBody>
          <a:bodyPr>
            <a:normAutofit fontScale="55000" lnSpcReduction="20000"/>
          </a:bodyPr>
          <a:lstStyle/>
          <a:p>
            <a:pPr rtl="1"/>
            <a:r>
              <a:rPr lang="ar-SA" b="1" dirty="0" smtClean="0"/>
              <a:t> </a:t>
            </a:r>
            <a:endParaRPr lang="tr-TR" dirty="0" smtClean="0"/>
          </a:p>
          <a:p>
            <a:pPr algn="ctr" rtl="1"/>
            <a:r>
              <a:rPr lang="ar-SA" b="1" dirty="0" smtClean="0"/>
              <a:t>أيا منصورة الأمجاد            فيك قصائدي تحلا</a:t>
            </a:r>
            <a:r>
              <a:rPr lang="tr-TR" b="1" dirty="0" smtClean="0"/>
              <a:t>    </a:t>
            </a:r>
            <a:endParaRPr lang="tr-TR" dirty="0" smtClean="0"/>
          </a:p>
          <a:p>
            <a:pPr algn="ctr" rtl="1"/>
            <a:r>
              <a:rPr lang="ar-SA" b="1" dirty="0" smtClean="0"/>
              <a:t>وعند جنانك الخضراء           كل قصائدي خجلى</a:t>
            </a:r>
            <a:endParaRPr lang="tr-TR" dirty="0" smtClean="0"/>
          </a:p>
          <a:p>
            <a:pPr algn="ctr" rtl="1"/>
            <a:r>
              <a:rPr lang="ar-SA" b="1" dirty="0" smtClean="0"/>
              <a:t>سأكتب فيك أشعاري           وأسمو فيك للأعلى</a:t>
            </a:r>
            <a:endParaRPr lang="tr-TR" dirty="0" smtClean="0"/>
          </a:p>
          <a:p>
            <a:pPr algn="ctr" rtl="1"/>
            <a:r>
              <a:rPr lang="ar-SA" b="1" dirty="0" smtClean="0"/>
              <a:t>******</a:t>
            </a:r>
            <a:endParaRPr lang="tr-TR" dirty="0" smtClean="0"/>
          </a:p>
          <a:p>
            <a:pPr algn="ctr" rtl="1"/>
            <a:r>
              <a:rPr lang="ar-SA" b="1" dirty="0" smtClean="0"/>
              <a:t>    أتيتك طالبا علمي               فكنت الأهل والسهلا</a:t>
            </a:r>
            <a:endParaRPr lang="tr-TR" dirty="0" smtClean="0"/>
          </a:p>
          <a:p>
            <a:pPr algn="ctr" rtl="1"/>
            <a:r>
              <a:rPr lang="ar-SA" b="1" dirty="0" smtClean="0"/>
              <a:t>نعمت بحضنك الدافي            ونلت الغاية الأغلى</a:t>
            </a:r>
            <a:endParaRPr lang="tr-TR" dirty="0" smtClean="0"/>
          </a:p>
          <a:p>
            <a:pPr algn="ctr" rtl="1"/>
            <a:r>
              <a:rPr lang="ar-SA" b="1" dirty="0" smtClean="0"/>
              <a:t>نهلت الطب من نبعٍ.....        </a:t>
            </a:r>
            <a:r>
              <a:rPr lang="ar-SA" b="1" dirty="0" smtClean="0">
                <a:solidFill>
                  <a:srgbClr val="FF0000"/>
                </a:solidFill>
              </a:rPr>
              <a:t>(غنيم</a:t>
            </a:r>
            <a:r>
              <a:rPr lang="ar-SA" b="1" dirty="0" smtClean="0"/>
              <a:t>) حين يتجلى</a:t>
            </a:r>
            <a:endParaRPr lang="tr-TR" dirty="0" smtClean="0"/>
          </a:p>
          <a:p>
            <a:pPr algn="ctr" rtl="1"/>
            <a:r>
              <a:rPr lang="ar-SA" b="1" dirty="0" smtClean="0"/>
              <a:t>يعود إليه أصل الطب            فهو الغاية المثلى</a:t>
            </a:r>
            <a:endParaRPr lang="tr-TR" dirty="0" smtClean="0"/>
          </a:p>
          <a:p>
            <a:pPr algn="ctr" rtl="1"/>
            <a:r>
              <a:rPr lang="ar-SA" b="1" dirty="0" smtClean="0"/>
              <a:t>وعلم الطب منه نشا           فكان لفرعه أصلاً</a:t>
            </a:r>
            <a:endParaRPr lang="tr-TR" dirty="0" smtClean="0"/>
          </a:p>
          <a:p>
            <a:pPr algn="ctr" rtl="1"/>
            <a:r>
              <a:rPr lang="ar-SA" b="1" dirty="0" smtClean="0"/>
              <a:t>إذا ما يذكر العلماء             فهو إمامهم مثلا</a:t>
            </a:r>
            <a:endParaRPr lang="tr-TR" dirty="0" smtClean="0"/>
          </a:p>
          <a:p>
            <a:pPr algn="ctr" rtl="1"/>
            <a:r>
              <a:rPr lang="ar-SA" b="1" dirty="0" smtClean="0"/>
              <a:t>******</a:t>
            </a:r>
            <a:endParaRPr lang="tr-TR" dirty="0" smtClean="0"/>
          </a:p>
          <a:p>
            <a:pPr algn="ctr" rtl="1"/>
            <a:r>
              <a:rPr lang="ar-SA" b="1" dirty="0" smtClean="0"/>
              <a:t>"</a:t>
            </a:r>
            <a:r>
              <a:rPr lang="ar-SA" b="1" dirty="0" smtClean="0">
                <a:solidFill>
                  <a:srgbClr val="FF0000"/>
                </a:solidFill>
              </a:rPr>
              <a:t>أبو العينين" أستاذي      </a:t>
            </a:r>
            <a:r>
              <a:rPr lang="ar-SA" b="1" dirty="0" smtClean="0"/>
              <a:t>وردت لعلمه نهَلا</a:t>
            </a:r>
            <a:endParaRPr lang="tr-TR" dirty="0" smtClean="0"/>
          </a:p>
          <a:p>
            <a:pPr algn="ctr" rtl="1"/>
            <a:r>
              <a:rPr lang="ar-SA" b="1" dirty="0" smtClean="0"/>
              <a:t>فذكرك جاوز الآفاق       لن يفنى ولن يبلى</a:t>
            </a:r>
            <a:endParaRPr lang="tr-TR" dirty="0" smtClean="0"/>
          </a:p>
          <a:p>
            <a:pPr algn="ctr" rtl="1"/>
            <a:r>
              <a:rPr lang="ar-SA" b="1" dirty="0" smtClean="0"/>
              <a:t>وعلمك صار نبراسا      يضيء سبيل من جهلا   </a:t>
            </a:r>
            <a:endParaRPr lang="tr-TR" dirty="0" smtClean="0"/>
          </a:p>
          <a:p>
            <a:pPr algn="ctr" rtl="1"/>
            <a:r>
              <a:rPr lang="ar-SA" b="1" dirty="0" smtClean="0"/>
              <a:t>*******</a:t>
            </a:r>
            <a:endParaRPr lang="tr-TR" dirty="0" smtClean="0"/>
          </a:p>
          <a:p>
            <a:pPr algn="ctr" rtl="1"/>
            <a:r>
              <a:rPr lang="ar-SA" b="1" dirty="0" smtClean="0"/>
              <a:t>أدام الله مركزكم        ودمتم للورى أملا</a:t>
            </a:r>
            <a:endParaRPr lang="tr-TR" dirty="0" smtClean="0"/>
          </a:p>
          <a:p>
            <a:pPr algn="ctr" rtl="1"/>
            <a:r>
              <a:rPr lang="ar-SA" b="1" dirty="0" smtClean="0"/>
              <a:t>ويا منصورة الأمجاد    تيهي وانتشي خُيلا</a:t>
            </a:r>
            <a:endParaRPr lang="tr-TR" dirty="0" smtClean="0"/>
          </a:p>
          <a:p>
            <a:pPr algn="ctr" rtl="1"/>
            <a:r>
              <a:rPr lang="ar-SA" b="1" dirty="0" smtClean="0"/>
              <a:t>لويس التاسع المأفون   تحت نعالك انخذلا</a:t>
            </a:r>
            <a:endParaRPr lang="tr-TR" dirty="0" smtClean="0"/>
          </a:p>
          <a:p>
            <a:pPr algn="ctr" rtl="1"/>
            <a:r>
              <a:rPr lang="ar-SA" b="1" dirty="0" smtClean="0"/>
              <a:t>سيأتي النصر عند الفجر   مهما أظلمت ليلا </a:t>
            </a:r>
            <a:endParaRPr lang="tr-TR" dirty="0" smtClean="0"/>
          </a:p>
          <a:p>
            <a:pPr rtl="1"/>
            <a:r>
              <a:rPr lang="ar-SA" b="1" dirty="0" smtClean="0"/>
              <a:t> </a:t>
            </a:r>
            <a:endParaRPr lang="tr-TR" dirty="0" smtClean="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sp>
        <p:nvSpPr>
          <p:cNvPr id="3" name="2 İçerik Yer Tutucusu"/>
          <p:cNvSpPr>
            <a:spLocks noGrp="1"/>
          </p:cNvSpPr>
          <p:nvPr>
            <p:ph idx="1"/>
          </p:nvPr>
        </p:nvSpPr>
        <p:spPr>
          <a:xfrm>
            <a:off x="457200" y="764704"/>
            <a:ext cx="8229600" cy="5361459"/>
          </a:xfrm>
        </p:spPr>
        <p:txBody>
          <a:bodyPr>
            <a:normAutofit fontScale="55000" lnSpcReduction="20000"/>
          </a:bodyPr>
          <a:lstStyle/>
          <a:p>
            <a:r>
              <a:rPr lang="en-US" dirty="0" smtClean="0"/>
              <a:t>In Tech </a:t>
            </a:r>
            <a:r>
              <a:rPr lang="en-US" dirty="0" err="1" smtClean="0"/>
              <a:t>d.o.o</a:t>
            </a:r>
            <a:r>
              <a:rPr lang="en-US" dirty="0" smtClean="0"/>
              <a:t>.</a:t>
            </a:r>
          </a:p>
          <a:p>
            <a:r>
              <a:rPr lang="en-US" dirty="0" smtClean="0"/>
              <a:t>T/F</a:t>
            </a:r>
          </a:p>
          <a:p>
            <a:r>
              <a:rPr lang="en-US" dirty="0" smtClean="0"/>
              <a:t>E</a:t>
            </a:r>
          </a:p>
          <a:p>
            <a:r>
              <a:rPr lang="en-US" dirty="0" smtClean="0"/>
              <a:t>www.intechweb.org</a:t>
            </a:r>
          </a:p>
          <a:p>
            <a:r>
              <a:rPr lang="en-US" dirty="0" err="1" smtClean="0"/>
              <a:t>Janeza</a:t>
            </a:r>
            <a:r>
              <a:rPr lang="en-US" dirty="0" smtClean="0"/>
              <a:t> </a:t>
            </a:r>
            <a:r>
              <a:rPr lang="en-US" dirty="0" err="1" smtClean="0"/>
              <a:t>Trdine</a:t>
            </a:r>
            <a:r>
              <a:rPr lang="en-US" dirty="0" smtClean="0"/>
              <a:t> 9</a:t>
            </a:r>
          </a:p>
          <a:p>
            <a:r>
              <a:rPr lang="en-US" dirty="0" smtClean="0"/>
              <a:t>51000 Rijeka, Croatia</a:t>
            </a:r>
          </a:p>
          <a:p>
            <a:r>
              <a:rPr lang="en-US" dirty="0" smtClean="0"/>
              <a:t>+385 51 686 166</a:t>
            </a:r>
          </a:p>
          <a:p>
            <a:r>
              <a:rPr lang="en-US" dirty="0" smtClean="0"/>
              <a:t>info@intechweb.org</a:t>
            </a:r>
          </a:p>
          <a:p>
            <a:r>
              <a:rPr lang="en-US" b="1" dirty="0" smtClean="0"/>
              <a:t>NOTIFICATION OF APPOINTMENT</a:t>
            </a:r>
          </a:p>
          <a:p>
            <a:r>
              <a:rPr lang="en-US" dirty="0" smtClean="0"/>
              <a:t>January 16, 2012</a:t>
            </a:r>
          </a:p>
          <a:p>
            <a:r>
              <a:rPr lang="en-US" dirty="0" smtClean="0"/>
              <a:t>Dear Professor Mustafa,</a:t>
            </a:r>
          </a:p>
          <a:p>
            <a:r>
              <a:rPr lang="en-US" dirty="0" smtClean="0"/>
              <a:t>On behalf of the Scientific Board it is my pleasure to inform you that, based on your scientific background,</a:t>
            </a:r>
          </a:p>
          <a:p>
            <a:r>
              <a:rPr lang="en-US" dirty="0" smtClean="0"/>
              <a:t>your record of scientific accomplishment and your expert knowledge in your field of research, you have been</a:t>
            </a:r>
          </a:p>
          <a:p>
            <a:r>
              <a:rPr lang="en-US" dirty="0" smtClean="0"/>
              <a:t>appointed Book Editor of the book titled "The Surgical Techniques for the Treatment of Female Urinary Stress</a:t>
            </a:r>
          </a:p>
          <a:p>
            <a:r>
              <a:rPr lang="en-US" dirty="0" smtClean="0"/>
              <a:t>Incontinence", ISBN: 980-953-307-483-7.</a:t>
            </a:r>
          </a:p>
          <a:p>
            <a:r>
              <a:rPr lang="en-US" dirty="0" smtClean="0"/>
              <a:t>Sincerely yours,</a:t>
            </a:r>
          </a:p>
          <a:p>
            <a:r>
              <a:rPr lang="en-US" dirty="0" err="1" smtClean="0"/>
              <a:t>Aleksandar</a:t>
            </a:r>
            <a:r>
              <a:rPr lang="en-US" dirty="0" smtClean="0"/>
              <a:t> </a:t>
            </a:r>
            <a:r>
              <a:rPr lang="en-US" dirty="0" err="1" smtClean="0"/>
              <a:t>Lazinica</a:t>
            </a:r>
            <a:r>
              <a:rPr lang="en-US" dirty="0" smtClean="0"/>
              <a:t>, CEO</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1 Başlık"/>
          <p:cNvSpPr>
            <a:spLocks noGrp="1"/>
          </p:cNvSpPr>
          <p:nvPr>
            <p:ph type="title"/>
          </p:nvPr>
        </p:nvSpPr>
        <p:spPr/>
        <p:txBody>
          <a:bodyPr>
            <a:normAutofit fontScale="90000"/>
          </a:bodyPr>
          <a:lstStyle/>
          <a:p>
            <a:r>
              <a:rPr lang="tr-TR" dirty="0" err="1" smtClean="0"/>
              <a:t>Examples</a:t>
            </a:r>
            <a:r>
              <a:rPr lang="tr-TR" dirty="0" smtClean="0"/>
              <a:t> of </a:t>
            </a:r>
            <a:r>
              <a:rPr lang="tr-TR" dirty="0" err="1" smtClean="0"/>
              <a:t>voiding</a:t>
            </a:r>
            <a:r>
              <a:rPr lang="tr-TR" dirty="0" smtClean="0"/>
              <a:t> </a:t>
            </a:r>
            <a:r>
              <a:rPr lang="tr-TR" dirty="0" err="1" smtClean="0"/>
              <a:t>Dysfunction</a:t>
            </a:r>
            <a:r>
              <a:rPr lang="tr-TR" dirty="0" smtClean="0"/>
              <a:t>;</a:t>
            </a:r>
            <a:br>
              <a:rPr lang="tr-TR" dirty="0" smtClean="0"/>
            </a:br>
            <a:r>
              <a:rPr lang="tr-TR" dirty="0" err="1" smtClean="0"/>
              <a:t>Urinary</a:t>
            </a:r>
            <a:r>
              <a:rPr lang="tr-TR" dirty="0" smtClean="0"/>
              <a:t> </a:t>
            </a:r>
            <a:r>
              <a:rPr lang="tr-TR" dirty="0" err="1" smtClean="0"/>
              <a:t>İncontinence</a:t>
            </a:r>
            <a:r>
              <a:rPr lang="tr-TR" dirty="0" smtClean="0"/>
              <a:t> (UI) </a:t>
            </a:r>
            <a:endParaRPr lang="en-US" dirty="0" smtClean="0"/>
          </a:p>
        </p:txBody>
      </p:sp>
      <p:sp>
        <p:nvSpPr>
          <p:cNvPr id="8195" name="2 İçerik Yer Tutucusu"/>
          <p:cNvSpPr>
            <a:spLocks noGrp="1"/>
          </p:cNvSpPr>
          <p:nvPr>
            <p:ph idx="1"/>
          </p:nvPr>
        </p:nvSpPr>
        <p:spPr/>
        <p:txBody>
          <a:bodyPr/>
          <a:lstStyle/>
          <a:p>
            <a:r>
              <a:rPr lang="en-US" sz="2000" smtClean="0"/>
              <a:t>Urinary Incontinence</a:t>
            </a:r>
            <a:r>
              <a:rPr lang="tr-TR" sz="2000" smtClean="0"/>
              <a:t>:  I</a:t>
            </a:r>
            <a:r>
              <a:rPr lang="en-US" sz="2000" smtClean="0"/>
              <a:t>nvoluntary leakage of urine. </a:t>
            </a:r>
            <a:endParaRPr lang="tr-TR" sz="2000" smtClean="0"/>
          </a:p>
          <a:p>
            <a:pPr>
              <a:buFont typeface="Arial" charset="0"/>
              <a:buNone/>
            </a:pPr>
            <a:endParaRPr lang="tr-TR" sz="2000" smtClean="0"/>
          </a:p>
          <a:p>
            <a:r>
              <a:rPr lang="en-US" sz="2000" smtClean="0">
                <a:solidFill>
                  <a:srgbClr val="FF0000"/>
                </a:solidFill>
              </a:rPr>
              <a:t>“Incontinence is a condition that will not kill me, but it took my</a:t>
            </a:r>
            <a:r>
              <a:rPr lang="tr-TR" sz="2000" smtClean="0">
                <a:solidFill>
                  <a:srgbClr val="FF0000"/>
                </a:solidFill>
              </a:rPr>
              <a:t>  </a:t>
            </a:r>
            <a:r>
              <a:rPr lang="en-US" sz="2000" smtClean="0">
                <a:solidFill>
                  <a:srgbClr val="FF0000"/>
                </a:solidFill>
              </a:rPr>
              <a:t>life away,</a:t>
            </a:r>
            <a:r>
              <a:rPr lang="en-US" sz="2000" smtClean="0"/>
              <a:t>”</a:t>
            </a:r>
            <a:endParaRPr lang="tr-TR" sz="2000" smtClean="0"/>
          </a:p>
          <a:p>
            <a:endParaRPr lang="en-US" sz="2000" smtClean="0"/>
          </a:p>
          <a:p>
            <a:r>
              <a:rPr lang="en-US" sz="2000" smtClean="0"/>
              <a:t>One woman was so tortured by urinary incontinence that she founded the</a:t>
            </a:r>
          </a:p>
          <a:p>
            <a:pPr>
              <a:buFont typeface="Arial" charset="0"/>
              <a:buNone/>
            </a:pPr>
            <a:r>
              <a:rPr lang="tr-TR" sz="2000" smtClean="0">
                <a:solidFill>
                  <a:srgbClr val="FF0000"/>
                </a:solidFill>
              </a:rPr>
              <a:t>       </a:t>
            </a:r>
            <a:r>
              <a:rPr lang="en-US" sz="2000" smtClean="0">
                <a:solidFill>
                  <a:srgbClr val="FF0000"/>
                </a:solidFill>
              </a:rPr>
              <a:t>Simon Foundation for Continence </a:t>
            </a:r>
            <a:r>
              <a:rPr lang="en-US" sz="2000" smtClean="0"/>
              <a:t>and became a spokesperson, appearing on television</a:t>
            </a:r>
            <a:r>
              <a:rPr lang="tr-TR" sz="2000" smtClean="0"/>
              <a:t>  </a:t>
            </a:r>
            <a:r>
              <a:rPr lang="en-US" sz="2000" smtClean="0"/>
              <a:t>and radio programs throughout the world</a:t>
            </a:r>
            <a:r>
              <a:rPr lang="tr-TR" sz="2000" smtClean="0"/>
              <a:t>(</a:t>
            </a:r>
            <a:r>
              <a:rPr lang="tr-TR" sz="2000" smtClean="0">
                <a:hlinkClick r:id="rId3"/>
              </a:rPr>
              <a:t>www.simonfoundation.org</a:t>
            </a:r>
            <a:r>
              <a:rPr lang="tr-TR" sz="2000" smtClean="0"/>
              <a:t>) </a:t>
            </a:r>
          </a:p>
          <a:p>
            <a:pPr>
              <a:buFont typeface="Arial" charset="0"/>
              <a:buNone/>
            </a:pPr>
            <a:r>
              <a:rPr lang="tr-TR" sz="2000" smtClean="0"/>
              <a:t>     </a:t>
            </a:r>
          </a:p>
          <a:p>
            <a:pPr>
              <a:buFont typeface="Arial" charset="0"/>
              <a:buNone/>
            </a:pPr>
            <a:r>
              <a:rPr lang="tr-TR" sz="2000" smtClean="0"/>
              <a:t>                                                                    </a:t>
            </a:r>
            <a:r>
              <a:rPr lang="en-US" sz="1800" smtClean="0"/>
              <a:t>Gartley</a:t>
            </a:r>
            <a:r>
              <a:rPr lang="tr-TR" sz="1800" smtClean="0"/>
              <a:t> </a:t>
            </a:r>
            <a:r>
              <a:rPr lang="en-US" sz="1800" smtClean="0"/>
              <a:t>.</a:t>
            </a:r>
            <a:r>
              <a:rPr lang="tr-TR" sz="1800" i="1" smtClean="0"/>
              <a:t> </a:t>
            </a:r>
            <a:r>
              <a:rPr lang="en-US" sz="1800" i="1" smtClean="0"/>
              <a:t>Lancet, </a:t>
            </a:r>
            <a:r>
              <a:rPr lang="tr-TR" sz="1800" i="1" smtClean="0"/>
              <a:t>2006; </a:t>
            </a:r>
            <a:r>
              <a:rPr lang="en-US" sz="1800" i="1" smtClean="0"/>
              <a:t>367, 68.</a:t>
            </a:r>
            <a:endParaRPr lang="en-US" sz="1800" smtClean="0"/>
          </a:p>
          <a:p>
            <a:pPr>
              <a:buFont typeface="Arial" charset="0"/>
              <a:buNone/>
            </a:pPr>
            <a:endParaRPr lang="tr-TR" sz="2000" smtClean="0"/>
          </a:p>
          <a:p>
            <a:pPr>
              <a:buFont typeface="Arial" charset="0"/>
              <a:buNone/>
            </a:pPr>
            <a:endParaRPr lang="en-US" sz="2000" smtClean="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smtClean="0"/>
              <a:t>History</a:t>
            </a:r>
            <a:r>
              <a:rPr lang="tr-TR" dirty="0" smtClean="0"/>
              <a:t> </a:t>
            </a:r>
            <a:br>
              <a:rPr lang="tr-TR" dirty="0" smtClean="0"/>
            </a:br>
            <a:r>
              <a:rPr lang="ar-SA" dirty="0" smtClean="0"/>
              <a:t>تاريخ </a:t>
            </a:r>
            <a:r>
              <a:rPr lang="ar-SA" dirty="0" smtClean="0">
                <a:solidFill>
                  <a:srgbClr val="FF0000"/>
                </a:solidFill>
              </a:rPr>
              <a:t>الهلال الاحمر </a:t>
            </a:r>
            <a:r>
              <a:rPr lang="ar-SA" dirty="0" smtClean="0"/>
              <a:t>الام</a:t>
            </a:r>
            <a:endParaRPr lang="en-US" dirty="0"/>
          </a:p>
        </p:txBody>
      </p:sp>
      <p:sp>
        <p:nvSpPr>
          <p:cNvPr id="3" name="2 İçerik Yer Tutucusu"/>
          <p:cNvSpPr>
            <a:spLocks noGrp="1"/>
          </p:cNvSpPr>
          <p:nvPr>
            <p:ph idx="1"/>
          </p:nvPr>
        </p:nvSpPr>
        <p:spPr/>
        <p:txBody>
          <a:bodyPr>
            <a:normAutofit fontScale="70000" lnSpcReduction="20000"/>
          </a:bodyPr>
          <a:lstStyle/>
          <a:p>
            <a:r>
              <a:rPr lang="ar-SA" b="1" dirty="0" smtClean="0"/>
              <a:t>   تاسس في زمن الدولة العثمانية بتاريخ  11 حزيران </a:t>
            </a:r>
            <a:r>
              <a:rPr lang="ar-SA" b="1" dirty="0" smtClean="0">
                <a:solidFill>
                  <a:srgbClr val="FF0000"/>
                </a:solidFill>
              </a:rPr>
              <a:t>1868</a:t>
            </a:r>
            <a:r>
              <a:rPr lang="ar-SA" b="1" dirty="0" smtClean="0"/>
              <a:t>  لمساعدة المرضى </a:t>
            </a:r>
          </a:p>
          <a:p>
            <a:pPr>
              <a:buNone/>
            </a:pPr>
            <a:r>
              <a:rPr lang="ar-SA" b="1" dirty="0" smtClean="0"/>
              <a:t>والجرحى من كلى الطرفين عند الحروب</a:t>
            </a:r>
          </a:p>
          <a:p>
            <a:pPr>
              <a:buNone/>
            </a:pPr>
            <a:r>
              <a:rPr lang="ar-SA" b="1" dirty="0" smtClean="0"/>
              <a:t>في 1877 اخذ اسم جمعية </a:t>
            </a:r>
            <a:r>
              <a:rPr lang="ar-SA" b="1" dirty="0" smtClean="0">
                <a:solidFill>
                  <a:srgbClr val="FF0000"/>
                </a:solidFill>
              </a:rPr>
              <a:t>الهلال الاحمر العثمانية</a:t>
            </a:r>
          </a:p>
          <a:p>
            <a:pPr>
              <a:buNone/>
            </a:pPr>
            <a:r>
              <a:rPr lang="ar-SA" b="1" dirty="0" smtClean="0"/>
              <a:t>في 1923 اخذ اسم جمعية </a:t>
            </a:r>
            <a:r>
              <a:rPr lang="ar-SA" b="1" dirty="0" smtClean="0">
                <a:solidFill>
                  <a:srgbClr val="FF0000"/>
                </a:solidFill>
              </a:rPr>
              <a:t>الهلال الحمر التركية </a:t>
            </a:r>
          </a:p>
          <a:p>
            <a:pPr>
              <a:buNone/>
            </a:pPr>
            <a:r>
              <a:rPr lang="ar-SA" b="1" dirty="0" smtClean="0"/>
              <a:t>في 1947 اخذت اسم جمعية </a:t>
            </a:r>
            <a:r>
              <a:rPr lang="ar-SA" b="1" dirty="0" smtClean="0">
                <a:solidFill>
                  <a:srgbClr val="FF0000"/>
                </a:solidFill>
              </a:rPr>
              <a:t>الكزلاي</a:t>
            </a:r>
            <a:r>
              <a:rPr lang="ar-SA" b="1" dirty="0" smtClean="0"/>
              <a:t> التركية</a:t>
            </a:r>
          </a:p>
          <a:p>
            <a:pPr>
              <a:buNone/>
            </a:pPr>
            <a:endParaRPr lang="tr-TR" dirty="0" smtClean="0"/>
          </a:p>
          <a:p>
            <a:r>
              <a:rPr lang="tr-TR" dirty="0" smtClean="0"/>
              <a:t>11 Haziran 1868 tarihinde "</a:t>
            </a:r>
            <a:r>
              <a:rPr lang="tr-TR" b="1" dirty="0" smtClean="0"/>
              <a:t>Osmanlı Yaralı ve Hasta Askerlere Yardım Cemiyeti”</a:t>
            </a:r>
            <a:r>
              <a:rPr lang="ar-SA" b="1" dirty="0" smtClean="0"/>
              <a:t>.</a:t>
            </a:r>
            <a:r>
              <a:rPr lang="tr-TR" dirty="0" smtClean="0"/>
              <a:t> </a:t>
            </a:r>
            <a:br>
              <a:rPr lang="tr-TR" dirty="0" smtClean="0"/>
            </a:br>
            <a:r>
              <a:rPr lang="tr-TR" dirty="0" smtClean="0"/>
              <a:t>1877'de </a:t>
            </a:r>
            <a:r>
              <a:rPr lang="tr-TR" b="1" dirty="0" smtClean="0"/>
              <a:t>"Osmanlı Hilali </a:t>
            </a:r>
            <a:r>
              <a:rPr lang="tr-TR" b="1" dirty="0" err="1" smtClean="0"/>
              <a:t>Ahmer</a:t>
            </a:r>
            <a:r>
              <a:rPr lang="tr-TR" b="1" dirty="0" smtClean="0"/>
              <a:t> Cemiyeti”</a:t>
            </a:r>
            <a:r>
              <a:rPr lang="ar-SA" b="1" dirty="0" smtClean="0"/>
              <a:t>.</a:t>
            </a:r>
            <a:r>
              <a:rPr lang="tr-TR" dirty="0" smtClean="0"/>
              <a:t> </a:t>
            </a:r>
            <a:br>
              <a:rPr lang="tr-TR" dirty="0" smtClean="0"/>
            </a:br>
            <a:r>
              <a:rPr lang="tr-TR" dirty="0" smtClean="0"/>
              <a:t>1923'de </a:t>
            </a:r>
            <a:r>
              <a:rPr lang="tr-TR" b="1" dirty="0" smtClean="0"/>
              <a:t>"Türkiye </a:t>
            </a:r>
            <a:r>
              <a:rPr lang="tr-TR" b="1" dirty="0" err="1" smtClean="0"/>
              <a:t>Hilaliahmer</a:t>
            </a:r>
            <a:r>
              <a:rPr lang="tr-TR" b="1" dirty="0" smtClean="0"/>
              <a:t> Cemiyeti”</a:t>
            </a:r>
            <a:r>
              <a:rPr lang="ar-SA" b="1" dirty="0" smtClean="0"/>
              <a:t>.</a:t>
            </a:r>
          </a:p>
          <a:p>
            <a:r>
              <a:rPr lang="tr-TR" dirty="0" smtClean="0"/>
              <a:t>1935'te </a:t>
            </a:r>
            <a:r>
              <a:rPr lang="tr-TR" b="1" dirty="0" smtClean="0"/>
              <a:t>"Türkiye Kızılay Cemiyeti”</a:t>
            </a:r>
            <a:r>
              <a:rPr lang="ar-SA" b="1" dirty="0" smtClean="0"/>
              <a:t>.</a:t>
            </a:r>
            <a:r>
              <a:rPr lang="tr-TR" dirty="0" smtClean="0"/>
              <a:t> </a:t>
            </a:r>
            <a:br>
              <a:rPr lang="tr-TR" dirty="0" smtClean="0"/>
            </a:br>
            <a:r>
              <a:rPr lang="tr-TR" dirty="0" smtClean="0"/>
              <a:t>1947'de </a:t>
            </a:r>
            <a:r>
              <a:rPr lang="tr-TR" b="1" dirty="0" smtClean="0"/>
              <a:t>"Türkiye Kızılay Derneği“</a:t>
            </a:r>
            <a:r>
              <a:rPr lang="tr-TR" dirty="0" smtClean="0"/>
              <a:t>.</a:t>
            </a:r>
          </a:p>
          <a:p>
            <a:endParaRPr lang="en-US" dirty="0"/>
          </a:p>
        </p:txBody>
      </p:sp>
      <p:pic>
        <p:nvPicPr>
          <p:cNvPr id="5" name="3 İçerik Yer Tutucusu" descr="kizlay filsitin.jpg"/>
          <p:cNvPicPr>
            <a:picLocks noChangeAspect="1"/>
          </p:cNvPicPr>
          <p:nvPr/>
        </p:nvPicPr>
        <p:blipFill>
          <a:blip r:embed="rId2"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sp>
        <p:nvSpPr>
          <p:cNvPr id="3" name="2 İçerik Yer Tutucusu"/>
          <p:cNvSpPr>
            <a:spLocks noGrp="1"/>
          </p:cNvSpPr>
          <p:nvPr>
            <p:ph idx="1"/>
          </p:nvPr>
        </p:nvSpPr>
        <p:spPr/>
        <p:txBody>
          <a:bodyPr/>
          <a:lstStyle/>
          <a:p>
            <a:endParaRPr lang="en-US" dirty="0"/>
          </a:p>
        </p:txBody>
      </p:sp>
      <p:graphicFrame>
        <p:nvGraphicFramePr>
          <p:cNvPr id="69634" name="Object 2"/>
          <p:cNvGraphicFramePr>
            <a:graphicFrameLocks noChangeAspect="1"/>
          </p:cNvGraphicFramePr>
          <p:nvPr/>
        </p:nvGraphicFramePr>
        <p:xfrm>
          <a:off x="1547665" y="0"/>
          <a:ext cx="5688632" cy="6858000"/>
        </p:xfrm>
        <a:graphic>
          <a:graphicData uri="http://schemas.openxmlformats.org/presentationml/2006/ole">
            <mc:AlternateContent xmlns:mc="http://schemas.openxmlformats.org/markup-compatibility/2006">
              <mc:Choice xmlns:v="urn:schemas-microsoft-com:vml" Requires="v">
                <p:oleObj spid="_x0000_s3075" name="Acrobat Document" r:id="rId3" imgW="7551360" imgH="10710000" progId="">
                  <p:embed/>
                </p:oleObj>
              </mc:Choice>
              <mc:Fallback>
                <p:oleObj name="Acrobat Document" r:id="rId3" imgW="7551360" imgH="10710000"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665" y="0"/>
                        <a:ext cx="568863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smtClean="0"/>
              <a:t>Vasopressin</a:t>
            </a:r>
            <a:r>
              <a:rPr lang="ar-SA" dirty="0" smtClean="0"/>
              <a:t/>
            </a:r>
            <a:br>
              <a:rPr lang="ar-SA" dirty="0" smtClean="0"/>
            </a:br>
            <a:r>
              <a:rPr lang="ar-SA" dirty="0" smtClean="0"/>
              <a:t>علاج الفاسوبروسبن</a:t>
            </a:r>
            <a:endParaRPr lang="en-US" dirty="0"/>
          </a:p>
        </p:txBody>
      </p:sp>
      <p:sp>
        <p:nvSpPr>
          <p:cNvPr id="3" name="2 İçerik Yer Tutucusu"/>
          <p:cNvSpPr>
            <a:spLocks noGrp="1"/>
          </p:cNvSpPr>
          <p:nvPr>
            <p:ph idx="1"/>
          </p:nvPr>
        </p:nvSpPr>
        <p:spPr/>
        <p:txBody>
          <a:bodyPr>
            <a:normAutofit fontScale="70000" lnSpcReduction="20000"/>
          </a:bodyPr>
          <a:lstStyle/>
          <a:p>
            <a:r>
              <a:rPr lang="ar-SA" dirty="0" smtClean="0">
                <a:solidFill>
                  <a:srgbClr val="FF0000"/>
                </a:solidFill>
              </a:rPr>
              <a:t>50% </a:t>
            </a:r>
            <a:r>
              <a:rPr lang="ar-SA" dirty="0" smtClean="0"/>
              <a:t>من المرضى يستفيدون من العلاج ويشفون بالكامل</a:t>
            </a:r>
          </a:p>
          <a:p>
            <a:r>
              <a:rPr lang="ar-SA" dirty="0" smtClean="0"/>
              <a:t> الذين لا يستفيدوا يكون بسبب عدم استجابة الكلى للعلاج</a:t>
            </a:r>
          </a:p>
          <a:p>
            <a:r>
              <a:rPr lang="ar-SA" dirty="0" smtClean="0"/>
              <a:t>هذة النظرية لا  تفسر سبب التهريب النهاري او التهريب بسبب التهابات</a:t>
            </a:r>
          </a:p>
          <a:p>
            <a:endParaRPr lang="ar-SA" dirty="0" smtClean="0"/>
          </a:p>
          <a:p>
            <a:endParaRPr lang="ar-SA" dirty="0" smtClean="0"/>
          </a:p>
          <a:p>
            <a:r>
              <a:rPr lang="en-US" dirty="0" smtClean="0"/>
              <a:t>AVP analogue has renders as many as </a:t>
            </a:r>
            <a:r>
              <a:rPr lang="en-US" dirty="0" smtClean="0">
                <a:solidFill>
                  <a:srgbClr val="FF0000"/>
                </a:solidFill>
              </a:rPr>
              <a:t>50% of </a:t>
            </a:r>
            <a:r>
              <a:rPr lang="en-US" dirty="0" err="1" smtClean="0"/>
              <a:t>bedwetterrs</a:t>
            </a:r>
            <a:r>
              <a:rPr lang="en-US" dirty="0" smtClean="0"/>
              <a:t> completely. </a:t>
            </a:r>
            <a:endParaRPr lang="tr-TR" dirty="0" smtClean="0"/>
          </a:p>
          <a:p>
            <a:pPr>
              <a:buNone/>
            </a:pPr>
            <a:endParaRPr lang="en-US" dirty="0" smtClean="0"/>
          </a:p>
          <a:p>
            <a:r>
              <a:rPr lang="en-US" dirty="0" smtClean="0"/>
              <a:t>Non-</a:t>
            </a:r>
            <a:r>
              <a:rPr lang="tr-TR" dirty="0" smtClean="0"/>
              <a:t> </a:t>
            </a:r>
            <a:r>
              <a:rPr lang="en-US" dirty="0" smtClean="0"/>
              <a:t>responders are thought to have </a:t>
            </a:r>
            <a:r>
              <a:rPr lang="en-US" dirty="0" smtClean="0">
                <a:solidFill>
                  <a:srgbClr val="FF0000"/>
                </a:solidFill>
              </a:rPr>
              <a:t>a failure of renal response </a:t>
            </a:r>
            <a:r>
              <a:rPr lang="en-US" dirty="0" smtClean="0"/>
              <a:t>rather than lack of diurnal peaks in secretion.</a:t>
            </a:r>
            <a:endParaRPr lang="tr-TR" dirty="0" smtClean="0"/>
          </a:p>
          <a:p>
            <a:pPr>
              <a:buNone/>
            </a:pPr>
            <a:endParaRPr lang="en-US" dirty="0" smtClean="0"/>
          </a:p>
          <a:p>
            <a:r>
              <a:rPr lang="en-US" dirty="0" smtClean="0"/>
              <a:t>This mechanism </a:t>
            </a:r>
            <a:r>
              <a:rPr lang="en-US" dirty="0" smtClean="0">
                <a:solidFill>
                  <a:srgbClr val="FF0000"/>
                </a:solidFill>
              </a:rPr>
              <a:t>is not working </a:t>
            </a:r>
            <a:r>
              <a:rPr lang="en-US" dirty="0" smtClean="0"/>
              <a:t>in those with day time wetting or the development of UTI.</a:t>
            </a:r>
          </a:p>
          <a:p>
            <a:pPr>
              <a:buNone/>
            </a:pPr>
            <a:r>
              <a:rPr lang="tr-TR" dirty="0" smtClean="0"/>
              <a:t>                                                                                               son2</a:t>
            </a:r>
            <a:endParaRPr lang="en-US" dirty="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1 Başlık"/>
          <p:cNvSpPr>
            <a:spLocks noGrp="1"/>
          </p:cNvSpPr>
          <p:nvPr>
            <p:ph type="title"/>
          </p:nvPr>
        </p:nvSpPr>
        <p:spPr/>
        <p:txBody>
          <a:bodyPr>
            <a:normAutofit fontScale="90000"/>
          </a:bodyPr>
          <a:lstStyle/>
          <a:p>
            <a:r>
              <a:rPr lang="tr-TR" smtClean="0"/>
              <a:t>                           Prosperious History,</a:t>
            </a:r>
            <a:br>
              <a:rPr lang="tr-TR" smtClean="0"/>
            </a:br>
            <a:r>
              <a:rPr lang="tr-TR" smtClean="0"/>
              <a:t>,pe                  Peace and Life           </a:t>
            </a:r>
            <a:endParaRPr lang="en-US" smtClean="0"/>
          </a:p>
        </p:txBody>
      </p:sp>
      <p:sp>
        <p:nvSpPr>
          <p:cNvPr id="6147" name="2 İçerik Yer Tutucusu"/>
          <p:cNvSpPr>
            <a:spLocks noGrp="1"/>
          </p:cNvSpPr>
          <p:nvPr>
            <p:ph idx="1"/>
          </p:nvPr>
        </p:nvSpPr>
        <p:spPr/>
        <p:txBody>
          <a:bodyPr/>
          <a:lstStyle/>
          <a:p>
            <a:endParaRPr lang="en-US" smtClean="0"/>
          </a:p>
        </p:txBody>
      </p:sp>
      <p:pic>
        <p:nvPicPr>
          <p:cNvPr id="6148" name="Picture 2" descr="C:\Users\mahmud\Documents\izmir klasor\P1010002.JPG"/>
          <p:cNvPicPr>
            <a:picLocks noChangeAspect="1" noChangeArrowheads="1"/>
          </p:cNvPicPr>
          <p:nvPr/>
        </p:nvPicPr>
        <p:blipFill>
          <a:blip r:embed="rId2" cstate="print"/>
          <a:srcRect/>
          <a:stretch>
            <a:fillRect/>
          </a:stretch>
        </p:blipFill>
        <p:spPr bwMode="auto">
          <a:xfrm>
            <a:off x="0" y="0"/>
            <a:ext cx="3960813" cy="6858000"/>
          </a:xfrm>
          <a:prstGeom prst="rect">
            <a:avLst/>
          </a:prstGeom>
          <a:noFill/>
          <a:ln w="9525">
            <a:noFill/>
            <a:miter lim="800000"/>
            <a:headEnd/>
            <a:tailEnd/>
          </a:ln>
        </p:spPr>
      </p:pic>
      <p:pic>
        <p:nvPicPr>
          <p:cNvPr id="5" name="Picture 2" descr="C:\Users\mahmud\Documents\izmir klasor\P1010031.JPG"/>
          <p:cNvPicPr>
            <a:picLocks noGrp="1" noChangeAspect="1" noChangeArrowheads="1"/>
          </p:cNvPicPr>
          <p:nvPr>
            <p:ph idx="1"/>
          </p:nvPr>
        </p:nvPicPr>
        <p:blipFill>
          <a:blip r:embed="rId3" cstate="print"/>
          <a:srcRect/>
          <a:stretch>
            <a:fillRect/>
          </a:stretch>
        </p:blipFill>
        <p:spPr>
          <a:xfrm>
            <a:off x="3995936" y="2753544"/>
            <a:ext cx="5148064" cy="4104456"/>
          </a:xfrm>
          <a:solidFill>
            <a:srgbClr val="FFFFFF">
              <a:shade val="85000"/>
            </a:srgbClr>
          </a:solidFill>
          <a:ln w="88900" cap="sq">
            <a:solidFill>
              <a:srgbClr val="FFFFFF"/>
            </a:solidFill>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dirty="0"/>
          </a:p>
        </p:txBody>
      </p:sp>
      <p:sp>
        <p:nvSpPr>
          <p:cNvPr id="3" name="2 İçerik Yer Tutucusu"/>
          <p:cNvSpPr>
            <a:spLocks noGrp="1"/>
          </p:cNvSpPr>
          <p:nvPr>
            <p:ph idx="1"/>
          </p:nvPr>
        </p:nvSpPr>
        <p:spPr/>
        <p:txBody>
          <a:bodyPr>
            <a:normAutofit fontScale="32500" lnSpcReduction="20000"/>
          </a:bodyPr>
          <a:lstStyle/>
          <a:p>
            <a:r>
              <a:rPr lang="en-US" dirty="0" smtClean="0">
                <a:hlinkClick r:id="" action="ppaction://hlinkfile" tooltip="The Journal of urology."/>
              </a:rPr>
              <a:t>J Urol.</a:t>
            </a:r>
            <a:r>
              <a:rPr lang="en-US" dirty="0" smtClean="0"/>
              <a:t> 2009 Oct;182(4 </a:t>
            </a:r>
            <a:r>
              <a:rPr lang="en-US" dirty="0" err="1" smtClean="0"/>
              <a:t>Suppl</a:t>
            </a:r>
            <a:r>
              <a:rPr lang="en-US" dirty="0" smtClean="0"/>
              <a:t>):1978-83. </a:t>
            </a:r>
            <a:r>
              <a:rPr lang="en-US" dirty="0" err="1" smtClean="0"/>
              <a:t>Epub</a:t>
            </a:r>
            <a:r>
              <a:rPr lang="en-US" dirty="0" smtClean="0"/>
              <a:t> 2009 Aug 20.</a:t>
            </a:r>
          </a:p>
          <a:p>
            <a:r>
              <a:rPr lang="en-US" b="1" dirty="0" smtClean="0"/>
              <a:t>Lower urinary tract symptoms in </a:t>
            </a:r>
            <a:r>
              <a:rPr lang="en-US" b="1" dirty="0" err="1" smtClean="0"/>
              <a:t>enuretic</a:t>
            </a:r>
            <a:r>
              <a:rPr lang="en-US" b="1" dirty="0" smtClean="0"/>
              <a:t> and </a:t>
            </a:r>
            <a:r>
              <a:rPr lang="en-US" b="1" dirty="0" err="1" smtClean="0"/>
              <a:t>nonenuretic</a:t>
            </a:r>
            <a:r>
              <a:rPr lang="en-US" b="1" dirty="0" smtClean="0"/>
              <a:t> children.</a:t>
            </a:r>
          </a:p>
          <a:p>
            <a:r>
              <a:rPr lang="en-US" dirty="0" smtClean="0">
                <a:hlinkClick r:id="rId2" action="ppaction://hlinkfile"/>
              </a:rPr>
              <a:t>Fonseca EG</a:t>
            </a:r>
            <a:r>
              <a:rPr lang="en-US" dirty="0" smtClean="0"/>
              <a:t>, </a:t>
            </a:r>
            <a:r>
              <a:rPr lang="en-US" dirty="0" err="1" smtClean="0">
                <a:hlinkClick r:id="rId3" action="ppaction://hlinkfile"/>
              </a:rPr>
              <a:t>Bordallo</a:t>
            </a:r>
            <a:r>
              <a:rPr lang="en-US" dirty="0" smtClean="0">
                <a:hlinkClick r:id="rId3" action="ppaction://hlinkfile"/>
              </a:rPr>
              <a:t> AP</a:t>
            </a:r>
            <a:r>
              <a:rPr lang="en-US" dirty="0" smtClean="0"/>
              <a:t>, </a:t>
            </a:r>
            <a:r>
              <a:rPr lang="en-US" dirty="0" smtClean="0">
                <a:hlinkClick r:id="rId4" action="ppaction://hlinkfile"/>
              </a:rPr>
              <a:t>Garcia PK</a:t>
            </a:r>
            <a:r>
              <a:rPr lang="en-US" dirty="0" smtClean="0"/>
              <a:t>, </a:t>
            </a:r>
            <a:r>
              <a:rPr lang="en-US" dirty="0" err="1" smtClean="0">
                <a:hlinkClick r:id="rId5" action="ppaction://hlinkfile"/>
              </a:rPr>
              <a:t>Munhoz</a:t>
            </a:r>
            <a:r>
              <a:rPr lang="en-US" dirty="0" smtClean="0">
                <a:hlinkClick r:id="rId5" action="ppaction://hlinkfile"/>
              </a:rPr>
              <a:t> C</a:t>
            </a:r>
            <a:r>
              <a:rPr lang="en-US" dirty="0" smtClean="0"/>
              <a:t>, </a:t>
            </a:r>
            <a:r>
              <a:rPr lang="en-US" dirty="0" smtClean="0">
                <a:hlinkClick r:id="rId6" action="ppaction://hlinkfile"/>
              </a:rPr>
              <a:t>Silva CP</a:t>
            </a:r>
            <a:r>
              <a:rPr lang="en-US" dirty="0" smtClean="0"/>
              <a:t>.</a:t>
            </a:r>
          </a:p>
          <a:p>
            <a:r>
              <a:rPr lang="en-US" b="1" dirty="0" smtClean="0"/>
              <a:t>Source</a:t>
            </a:r>
          </a:p>
          <a:p>
            <a:r>
              <a:rPr lang="en-US" dirty="0" smtClean="0"/>
              <a:t>Department of Pediatrics, Hospital dos </a:t>
            </a:r>
            <a:r>
              <a:rPr lang="en-US" dirty="0" err="1" smtClean="0"/>
              <a:t>Servidores</a:t>
            </a:r>
            <a:r>
              <a:rPr lang="en-US" dirty="0" smtClean="0"/>
              <a:t> do Estado, Rio de Janeiro, Brazil. efonseca@actnet.com.br</a:t>
            </a:r>
          </a:p>
          <a:p>
            <a:r>
              <a:rPr lang="en-US" b="1" dirty="0" smtClean="0"/>
              <a:t>Abstract</a:t>
            </a:r>
          </a:p>
          <a:p>
            <a:r>
              <a:rPr lang="en-US" b="1" dirty="0" smtClean="0"/>
              <a:t>PURPOSE: </a:t>
            </a:r>
          </a:p>
          <a:p>
            <a:r>
              <a:rPr lang="en-US" dirty="0" smtClean="0"/>
              <a:t>We determined the prevalence of lower urinary tract symptoms in </a:t>
            </a:r>
            <a:r>
              <a:rPr lang="en-US" dirty="0" err="1" smtClean="0"/>
              <a:t>enuretic</a:t>
            </a:r>
            <a:r>
              <a:rPr lang="en-US" dirty="0" smtClean="0"/>
              <a:t> and </a:t>
            </a:r>
            <a:r>
              <a:rPr lang="en-US" dirty="0" err="1" smtClean="0"/>
              <a:t>nonenuretic</a:t>
            </a:r>
            <a:r>
              <a:rPr lang="en-US" dirty="0" smtClean="0"/>
              <a:t> children and adolescents in an urban community.</a:t>
            </a:r>
          </a:p>
          <a:p>
            <a:r>
              <a:rPr lang="en-US" b="1" dirty="0" smtClean="0"/>
              <a:t>MATERIAL AND METHODS: </a:t>
            </a:r>
          </a:p>
          <a:p>
            <a:r>
              <a:rPr lang="en-US" dirty="0" smtClean="0"/>
              <a:t>We performed a cross-sectional survey including 296 children and adolescents in a small urban community. Trained medical students visited all homes and interviewed the parents or guardians. There were no refusals to participate. Results were analyzed using chi-square and </a:t>
            </a:r>
            <a:r>
              <a:rPr lang="en-US" dirty="0" err="1" smtClean="0"/>
              <a:t>McNemar</a:t>
            </a:r>
            <a:r>
              <a:rPr lang="en-US" dirty="0" smtClean="0"/>
              <a:t> statistics.</a:t>
            </a:r>
          </a:p>
          <a:p>
            <a:r>
              <a:rPr lang="en-US" b="1" dirty="0" smtClean="0"/>
              <a:t>RESULTS: </a:t>
            </a:r>
          </a:p>
          <a:p>
            <a:r>
              <a:rPr lang="en-US" dirty="0" smtClean="0"/>
              <a:t>The enuresis rate was 10%, including 16.6% and 3.9% in children 5 to 10 years old and adolescents, respectively. The </a:t>
            </a:r>
            <a:r>
              <a:rPr lang="en-US" dirty="0" err="1" smtClean="0"/>
              <a:t>monosymptomatic</a:t>
            </a:r>
            <a:r>
              <a:rPr lang="en-US" dirty="0" smtClean="0"/>
              <a:t> enuresis rate was only 1.34%. Of those with </a:t>
            </a:r>
            <a:r>
              <a:rPr lang="en-US" dirty="0" err="1" smtClean="0"/>
              <a:t>vs</a:t>
            </a:r>
            <a:r>
              <a:rPr lang="en-US" dirty="0" smtClean="0"/>
              <a:t> without enuresis lower urinary tract symptoms were present in 86.7% </a:t>
            </a:r>
            <a:r>
              <a:rPr lang="en-US" dirty="0" err="1" smtClean="0"/>
              <a:t>vs</a:t>
            </a:r>
            <a:r>
              <a:rPr lang="en-US" dirty="0" smtClean="0"/>
              <a:t> 26.8% (p &lt;0.001). In the </a:t>
            </a:r>
            <a:r>
              <a:rPr lang="en-US" dirty="0" err="1" smtClean="0"/>
              <a:t>nonenuretic</a:t>
            </a:r>
            <a:r>
              <a:rPr lang="en-US" dirty="0" smtClean="0"/>
              <a:t> group lower urinary tract symptoms were associated with </a:t>
            </a:r>
            <a:r>
              <a:rPr lang="en-US" dirty="0" err="1" smtClean="0"/>
              <a:t>nocturia</a:t>
            </a:r>
            <a:r>
              <a:rPr lang="en-US" dirty="0" smtClean="0"/>
              <a:t> (p = 0.008). The most common daytime urinary symptoms were urgency in 38.2% of cases, holding maneuvers in 30.4% and daytime incontinence in 27.5%. The prevalence rate decreased with age in the </a:t>
            </a:r>
            <a:r>
              <a:rPr lang="en-US" dirty="0" err="1" smtClean="0"/>
              <a:t>nonenuretic</a:t>
            </a:r>
            <a:r>
              <a:rPr lang="en-US" dirty="0" smtClean="0"/>
              <a:t> group (p = 0.013).</a:t>
            </a:r>
          </a:p>
          <a:p>
            <a:r>
              <a:rPr lang="en-US" b="1" dirty="0" smtClean="0"/>
              <a:t>CONCLUSIONS: </a:t>
            </a:r>
          </a:p>
          <a:p>
            <a:r>
              <a:rPr lang="en-US" dirty="0" smtClean="0"/>
              <a:t>The prevalence of lower urinary tract symptoms was high. </a:t>
            </a:r>
            <a:r>
              <a:rPr lang="en-US" dirty="0" err="1" smtClean="0"/>
              <a:t>Nonmonosymptomatic</a:t>
            </a:r>
            <a:r>
              <a:rPr lang="en-US" dirty="0" smtClean="0"/>
              <a:t> enuresis was common and </a:t>
            </a:r>
            <a:r>
              <a:rPr lang="en-US" dirty="0" err="1" smtClean="0"/>
              <a:t>monosymptomatic</a:t>
            </a:r>
            <a:r>
              <a:rPr lang="en-US" dirty="0" smtClean="0"/>
              <a:t> enuresis was rare in this population based survey. In </a:t>
            </a:r>
            <a:r>
              <a:rPr lang="en-US" dirty="0" err="1" smtClean="0"/>
              <a:t>nonenuretic</a:t>
            </a:r>
            <a:r>
              <a:rPr lang="en-US" dirty="0" smtClean="0"/>
              <a:t> cases daytime symptoms were associated with </a:t>
            </a:r>
            <a:r>
              <a:rPr lang="en-US" dirty="0" err="1" smtClean="0"/>
              <a:t>nocturia</a:t>
            </a:r>
            <a:r>
              <a:rPr lang="en-US" dirty="0" smtClean="0"/>
              <a:t>, suggesting decreased bladder capacity with a mature arousal reaction.</a:t>
            </a:r>
          </a:p>
          <a:p>
            <a:r>
              <a:rPr lang="en-US" b="1" dirty="0" smtClean="0"/>
              <a:t>Comment in</a:t>
            </a:r>
          </a:p>
          <a:p>
            <a:r>
              <a:rPr lang="en-US" dirty="0" smtClean="0">
                <a:hlinkClick r:id="rId7" action="ppaction://hlinkfile"/>
              </a:rPr>
              <a:t>J Urol. 2009 Oct;182(4 </a:t>
            </a:r>
            <a:r>
              <a:rPr lang="en-US" dirty="0" err="1" smtClean="0">
                <a:hlinkClick r:id="rId7" action="ppaction://hlinkfile"/>
              </a:rPr>
              <a:t>Suppl</a:t>
            </a:r>
            <a:r>
              <a:rPr lang="en-US" dirty="0" smtClean="0">
                <a:hlinkClick r:id="rId7" action="ppaction://hlinkfile"/>
              </a:rPr>
              <a:t>):1983. </a:t>
            </a:r>
            <a:endParaRPr lang="en-US" smtClean="0"/>
          </a:p>
          <a:p>
            <a:endParaRPr lang="en-US"/>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dirty="0"/>
          </a:p>
        </p:txBody>
      </p:sp>
      <p:pic>
        <p:nvPicPr>
          <p:cNvPr id="1026" name="Picture 2" descr="C:\Users\mahmud\Pictures\2010-12-01 najah university\najah university 007.JPG"/>
          <p:cNvPicPr>
            <a:picLocks noGrp="1" noChangeAspect="1" noChangeArrowheads="1"/>
          </p:cNvPicPr>
          <p:nvPr>
            <p:ph idx="1"/>
          </p:nvPr>
        </p:nvPicPr>
        <p:blipFill>
          <a:blip r:embed="rId2" cstate="print"/>
          <a:srcRect/>
          <a:stretch>
            <a:fillRect/>
          </a:stretch>
        </p:blipFill>
        <p:spPr bwMode="auto">
          <a:xfrm>
            <a:off x="971600" y="980728"/>
            <a:ext cx="7128792" cy="5877272"/>
          </a:xfrm>
          <a:prstGeom prst="rect">
            <a:avLst/>
          </a:prstGeom>
          <a:noFill/>
        </p:spPr>
      </p:pic>
      <p:pic>
        <p:nvPicPr>
          <p:cNvPr id="5" name="3 İçerik Yer Tutucusu" descr="An_Najah_Logo.jpg"/>
          <p:cNvPicPr>
            <a:picLocks noGrp="1" noChangeAspect="1"/>
          </p:cNvPicPr>
          <p:nvPr>
            <p:ph idx="1"/>
          </p:nvPr>
        </p:nvPicPr>
        <p:blipFill>
          <a:blip r:embed="rId3" cstate="print"/>
          <a:stretch>
            <a:fillRect/>
          </a:stretch>
        </p:blipFill>
        <p:spPr>
          <a:xfrm>
            <a:off x="7847856" y="332656"/>
            <a:ext cx="1296144" cy="1556792"/>
          </a:xfrm>
        </p:spPr>
      </p:pic>
      <p:pic>
        <p:nvPicPr>
          <p:cNvPr id="6" name="3 İçerik Yer Tutucusu" descr="kizlay filsitin.jpg"/>
          <p:cNvPicPr>
            <a:picLocks noGrp="1" noChangeAspect="1"/>
          </p:cNvPicPr>
          <p:nvPr>
            <p:ph idx="1"/>
          </p:nvPr>
        </p:nvPicPr>
        <p:blipFill>
          <a:blip r:embed="rId4" cstate="print"/>
          <a:stretch>
            <a:fillRect/>
          </a:stretch>
        </p:blipFill>
        <p:spPr>
          <a:xfrm>
            <a:off x="0" y="332656"/>
            <a:ext cx="1475656" cy="1412776"/>
          </a:xfrm>
        </p:spPr>
      </p:pic>
      <p:sp>
        <p:nvSpPr>
          <p:cNvPr id="7" name="6 İçerik Yer Tutucusu"/>
          <p:cNvSpPr>
            <a:spLocks noGrp="1"/>
          </p:cNvSpPr>
          <p:nvPr>
            <p:ph idx="1"/>
          </p:nvPr>
        </p:nvSpPr>
        <p:spPr>
          <a:xfrm>
            <a:off x="914400" y="1628800"/>
            <a:ext cx="6753944" cy="4525963"/>
          </a:xfrm>
        </p:spPr>
        <p:txBody>
          <a:bodyPr/>
          <a:lstStyle/>
          <a:p>
            <a:endParaRPr lang="en-US" dirty="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ar-SA" dirty="0" smtClean="0">
                <a:solidFill>
                  <a:srgbClr val="FF0000"/>
                </a:solidFill>
              </a:rPr>
              <a:t>هلالنا الاحمر</a:t>
            </a:r>
            <a:endParaRPr lang="en-US" dirty="0">
              <a:solidFill>
                <a:srgbClr val="FF0000"/>
              </a:solidFill>
            </a:endParaRPr>
          </a:p>
        </p:txBody>
      </p:sp>
      <p:sp>
        <p:nvSpPr>
          <p:cNvPr id="3" name="2 İçerik Yer Tutucusu"/>
          <p:cNvSpPr>
            <a:spLocks noGrp="1"/>
          </p:cNvSpPr>
          <p:nvPr>
            <p:ph idx="1"/>
          </p:nvPr>
        </p:nvSpPr>
        <p:spPr/>
        <p:txBody>
          <a:bodyPr>
            <a:normAutofit/>
          </a:bodyPr>
          <a:lstStyle/>
          <a:p>
            <a:r>
              <a:rPr lang="ar-SA" dirty="0" smtClean="0"/>
              <a:t>تم تأسيس </a:t>
            </a:r>
            <a:r>
              <a:rPr lang="ar-SA" b="1" dirty="0" smtClean="0"/>
              <a:t>جمعية الهلال الأحمر الفلسطيني</a:t>
            </a:r>
            <a:r>
              <a:rPr lang="ar-SA" dirty="0" smtClean="0"/>
              <a:t> في سنة </a:t>
            </a:r>
            <a:r>
              <a:rPr lang="ar-SA" dirty="0" smtClean="0">
                <a:solidFill>
                  <a:srgbClr val="FF0000"/>
                </a:solidFill>
              </a:rPr>
              <a:t>1968</a:t>
            </a:r>
            <a:r>
              <a:rPr lang="ar-SA" dirty="0" smtClean="0"/>
              <a:t>على يد المرحوم الدكتور </a:t>
            </a:r>
            <a:r>
              <a:rPr lang="ar-SA" dirty="0" smtClean="0">
                <a:solidFill>
                  <a:srgbClr val="FF0000"/>
                </a:solidFill>
              </a:rPr>
              <a:t>فتحي عرفات</a:t>
            </a:r>
            <a:r>
              <a:rPr lang="ar-SA" dirty="0" smtClean="0"/>
              <a:t>.</a:t>
            </a:r>
          </a:p>
          <a:p>
            <a:pPr>
              <a:buNone/>
            </a:pPr>
            <a:endParaRPr lang="ar-SA" dirty="0" smtClean="0"/>
          </a:p>
          <a:p>
            <a:r>
              <a:rPr lang="ar-SA" dirty="0" smtClean="0"/>
              <a:t> في شهر </a:t>
            </a:r>
            <a:r>
              <a:rPr lang="ar-SA" dirty="0" smtClean="0">
                <a:hlinkClick r:id="rId3" action="ppaction://hlinkfile" tooltip="يوليو"/>
              </a:rPr>
              <a:t>يوليو</a:t>
            </a:r>
            <a:r>
              <a:rPr lang="ar-SA" dirty="0" smtClean="0"/>
              <a:t> من عام </a:t>
            </a:r>
            <a:r>
              <a:rPr lang="ar-SA" dirty="0" smtClean="0">
                <a:hlinkClick r:id="rId4" action="ppaction://hlinkfile" tooltip="2006"/>
              </a:rPr>
              <a:t>2006</a:t>
            </a:r>
            <a:r>
              <a:rPr lang="ar-SA" dirty="0" smtClean="0"/>
              <a:t> تم الاعتراف بهذه الجميعة من قبل </a:t>
            </a:r>
            <a:r>
              <a:rPr lang="ar-SA" b="1" dirty="0" smtClean="0"/>
              <a:t>جمعية الصليب والهلال الأحمر</a:t>
            </a:r>
            <a:r>
              <a:rPr lang="ar-SA" dirty="0" smtClean="0"/>
              <a:t> و </a:t>
            </a:r>
            <a:r>
              <a:rPr lang="ar-SA" dirty="0" smtClean="0">
                <a:hlinkClick r:id="rId5" action="ppaction://hlinkfile" tooltip="اللجنة الدولية للصليب الأحمر"/>
              </a:rPr>
              <a:t>اللجنة الدولية للصليب الأحمر</a:t>
            </a:r>
            <a:r>
              <a:rPr lang="ar-SA" dirty="0" smtClean="0"/>
              <a:t>.</a:t>
            </a:r>
          </a:p>
          <a:p>
            <a:pPr>
              <a:buNone/>
            </a:pPr>
            <a:endParaRPr lang="en-US" dirty="0"/>
          </a:p>
        </p:txBody>
      </p:sp>
      <p:pic>
        <p:nvPicPr>
          <p:cNvPr id="4" name="3 İçerik Yer Tutucusu" descr="kizlay filsitin.jpg"/>
          <p:cNvPicPr>
            <a:picLocks noChangeAspect="1"/>
          </p:cNvPicPr>
          <p:nvPr/>
        </p:nvPicPr>
        <p:blipFill>
          <a:blip r:embed="rId6" cstate="print"/>
          <a:stretch>
            <a:fillRect/>
          </a:stretch>
        </p:blipFill>
        <p:spPr>
          <a:xfrm>
            <a:off x="8244408" y="6021288"/>
            <a:ext cx="899592" cy="836712"/>
          </a:xfrm>
          <a:prstGeom prst="rect">
            <a:avLst/>
          </a:prstGeom>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t>
            </a:r>
            <a:r>
              <a:rPr lang="tr-TR" dirty="0" err="1" smtClean="0"/>
              <a:t>Drug</a:t>
            </a:r>
            <a:r>
              <a:rPr lang="tr-TR" dirty="0" smtClean="0"/>
              <a:t> </a:t>
            </a:r>
            <a:r>
              <a:rPr lang="tr-TR" dirty="0" err="1" smtClean="0"/>
              <a:t>Therapy</a:t>
            </a:r>
            <a:r>
              <a:rPr lang="tr-TR" dirty="0" smtClean="0"/>
              <a:t>; </a:t>
            </a:r>
            <a:r>
              <a:rPr lang="tr-TR" dirty="0" err="1" smtClean="0"/>
              <a:t>Vasopressin</a:t>
            </a:r>
            <a:r>
              <a:rPr lang="ar-SA" dirty="0" smtClean="0"/>
              <a:t/>
            </a:r>
            <a:br>
              <a:rPr lang="ar-SA" dirty="0" smtClean="0"/>
            </a:br>
            <a:r>
              <a:rPr lang="ar-SA" dirty="0" smtClean="0"/>
              <a:t> العلاج بالادوية: الفاسوبروسبن</a:t>
            </a:r>
            <a:endParaRPr lang="en-US" dirty="0"/>
          </a:p>
        </p:txBody>
      </p:sp>
      <p:sp>
        <p:nvSpPr>
          <p:cNvPr id="3" name="2 İçerik Yer Tutucusu"/>
          <p:cNvSpPr>
            <a:spLocks noGrp="1"/>
          </p:cNvSpPr>
          <p:nvPr>
            <p:ph idx="1"/>
          </p:nvPr>
        </p:nvSpPr>
        <p:spPr>
          <a:xfrm>
            <a:off x="611560" y="1700808"/>
            <a:ext cx="8075240" cy="4425355"/>
          </a:xfrm>
        </p:spPr>
        <p:txBody>
          <a:bodyPr>
            <a:normAutofit fontScale="62500" lnSpcReduction="20000"/>
          </a:bodyPr>
          <a:lstStyle/>
          <a:p>
            <a:r>
              <a:rPr lang="ar-SA" dirty="0" smtClean="0"/>
              <a:t>هو هرمون وظيفة تقليل كمية البول :في العادة يكون تركيز الاهرمون </a:t>
            </a:r>
            <a:r>
              <a:rPr lang="ar-SA" dirty="0" smtClean="0">
                <a:solidFill>
                  <a:srgbClr val="FF0000"/>
                </a:solidFill>
              </a:rPr>
              <a:t>ثابت في النهار ويزداد في اليل. </a:t>
            </a:r>
          </a:p>
          <a:p>
            <a:r>
              <a:rPr lang="ar-SA" dirty="0" smtClean="0"/>
              <a:t>عند الطفال الذين يهربون البول </a:t>
            </a:r>
            <a:r>
              <a:rPr lang="ar-SA" dirty="0" smtClean="0">
                <a:solidFill>
                  <a:srgbClr val="FF0000"/>
                </a:solidFill>
              </a:rPr>
              <a:t>لا يكون زيادة في تركيزة </a:t>
            </a:r>
            <a:r>
              <a:rPr lang="ar-SA" dirty="0" smtClean="0"/>
              <a:t>في الليل ولهاذا يحصل زيادة ؟؟ في حجم البول </a:t>
            </a:r>
          </a:p>
          <a:p>
            <a:pPr>
              <a:buNone/>
            </a:pPr>
            <a:endParaRPr lang="ar-SA" dirty="0" smtClean="0"/>
          </a:p>
          <a:p>
            <a:r>
              <a:rPr lang="en-US" dirty="0" smtClean="0"/>
              <a:t>Usually the </a:t>
            </a:r>
            <a:r>
              <a:rPr lang="en-US" dirty="0" err="1" smtClean="0"/>
              <a:t>Vap</a:t>
            </a:r>
            <a:r>
              <a:rPr lang="en-US" dirty="0" smtClean="0"/>
              <a:t> level </a:t>
            </a:r>
            <a:r>
              <a:rPr lang="en-US" dirty="0" smtClean="0">
                <a:solidFill>
                  <a:srgbClr val="FF0000"/>
                </a:solidFill>
              </a:rPr>
              <a:t>is steady  </a:t>
            </a:r>
            <a:r>
              <a:rPr lang="en-US" dirty="0" smtClean="0"/>
              <a:t>during the</a:t>
            </a:r>
            <a:r>
              <a:rPr lang="tr-TR" dirty="0" smtClean="0"/>
              <a:t> </a:t>
            </a:r>
            <a:r>
              <a:rPr lang="en-US" dirty="0" smtClean="0"/>
              <a:t>day time hours and there is </a:t>
            </a:r>
            <a:r>
              <a:rPr lang="en-US" dirty="0" smtClean="0">
                <a:solidFill>
                  <a:srgbClr val="FF0000"/>
                </a:solidFill>
              </a:rPr>
              <a:t>surge</a:t>
            </a:r>
            <a:r>
              <a:rPr lang="en-US" dirty="0" smtClean="0"/>
              <a:t>  during the night.</a:t>
            </a:r>
            <a:endParaRPr lang="tr-TR" dirty="0" smtClean="0"/>
          </a:p>
          <a:p>
            <a:pPr>
              <a:buNone/>
            </a:pPr>
            <a:endParaRPr lang="tr-TR" dirty="0" smtClean="0"/>
          </a:p>
          <a:p>
            <a:r>
              <a:rPr lang="en-US" dirty="0" smtClean="0"/>
              <a:t>In </a:t>
            </a:r>
            <a:r>
              <a:rPr lang="en-US" dirty="0" err="1" smtClean="0"/>
              <a:t>monosymptomatic</a:t>
            </a:r>
            <a:r>
              <a:rPr lang="en-US" dirty="0" smtClean="0"/>
              <a:t> </a:t>
            </a:r>
            <a:r>
              <a:rPr lang="en-US" dirty="0" err="1" smtClean="0"/>
              <a:t>enurretic</a:t>
            </a:r>
            <a:r>
              <a:rPr lang="en-US" dirty="0" smtClean="0"/>
              <a:t> children there has been found </a:t>
            </a:r>
            <a:r>
              <a:rPr lang="en-US" dirty="0" smtClean="0">
                <a:solidFill>
                  <a:srgbClr val="FF0000"/>
                </a:solidFill>
              </a:rPr>
              <a:t>absence of normal diurnal variation</a:t>
            </a:r>
            <a:r>
              <a:rPr lang="tr-TR" dirty="0" smtClean="0"/>
              <a:t>.</a:t>
            </a:r>
          </a:p>
          <a:p>
            <a:pPr>
              <a:buNone/>
            </a:pPr>
            <a:endParaRPr lang="en-US" dirty="0" smtClean="0"/>
          </a:p>
          <a:p>
            <a:r>
              <a:rPr lang="tr-TR" dirty="0" err="1" smtClean="0"/>
              <a:t>I</a:t>
            </a:r>
            <a:r>
              <a:rPr lang="en-US" dirty="0" smtClean="0"/>
              <a:t>n the </a:t>
            </a:r>
            <a:r>
              <a:rPr lang="en-US" dirty="0" err="1" smtClean="0"/>
              <a:t>enuretic</a:t>
            </a:r>
            <a:r>
              <a:rPr lang="en-US" dirty="0" smtClean="0"/>
              <a:t> patients the lack of  VAP surge leads to correspondingly higher nighttime </a:t>
            </a:r>
            <a:r>
              <a:rPr lang="en-US" dirty="0" smtClean="0">
                <a:solidFill>
                  <a:srgbClr val="FF0000"/>
                </a:solidFill>
              </a:rPr>
              <a:t>urine outputs </a:t>
            </a:r>
            <a:r>
              <a:rPr lang="en-US" dirty="0" smtClean="0"/>
              <a:t>and </a:t>
            </a:r>
            <a:r>
              <a:rPr lang="en-US" dirty="0" smtClean="0">
                <a:solidFill>
                  <a:srgbClr val="FF0000"/>
                </a:solidFill>
              </a:rPr>
              <a:t>lower</a:t>
            </a:r>
            <a:r>
              <a:rPr lang="en-US" dirty="0" smtClean="0"/>
              <a:t> night time urinary </a:t>
            </a:r>
            <a:r>
              <a:rPr lang="en-US" dirty="0" err="1" smtClean="0">
                <a:solidFill>
                  <a:srgbClr val="FF0000"/>
                </a:solidFill>
              </a:rPr>
              <a:t>osmolalities</a:t>
            </a:r>
            <a:r>
              <a:rPr lang="en-US" dirty="0" smtClean="0">
                <a:solidFill>
                  <a:srgbClr val="FF0000"/>
                </a:solidFill>
              </a:rPr>
              <a:t>.</a:t>
            </a:r>
          </a:p>
          <a:p>
            <a:r>
              <a:rPr lang="tr-TR" dirty="0" smtClean="0"/>
              <a:t>                       </a:t>
            </a:r>
          </a:p>
          <a:p>
            <a:r>
              <a:rPr lang="tr-TR" dirty="0" smtClean="0"/>
              <a:t>                                                                 silinir</a:t>
            </a:r>
            <a:endParaRPr lang="en-US" dirty="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sp>
        <p:nvSpPr>
          <p:cNvPr id="3" name="2 İçerik Yer Tutucusu"/>
          <p:cNvSpPr>
            <a:spLocks noGrp="1"/>
          </p:cNvSpPr>
          <p:nvPr>
            <p:ph idx="1"/>
          </p:nvPr>
        </p:nvSpPr>
        <p:spPr/>
        <p:txBody>
          <a:bodyPr>
            <a:normAutofit fontScale="32500" lnSpcReduction="20000"/>
          </a:bodyPr>
          <a:lstStyle/>
          <a:p>
            <a:r>
              <a:rPr lang="en-US" dirty="0" smtClean="0">
                <a:hlinkClick r:id="" action="ppaction://hlinkfile" tooltip="The Journal of urology."/>
              </a:rPr>
              <a:t>J Urol.</a:t>
            </a:r>
            <a:r>
              <a:rPr lang="en-US" dirty="0" smtClean="0"/>
              <a:t> 2007 Jul;178(1):24-30. </a:t>
            </a:r>
            <a:r>
              <a:rPr lang="en-US" dirty="0" err="1" smtClean="0"/>
              <a:t>Epub</a:t>
            </a:r>
            <a:r>
              <a:rPr lang="en-US" dirty="0" smtClean="0"/>
              <a:t> 2007 May 11.</a:t>
            </a:r>
          </a:p>
          <a:p>
            <a:r>
              <a:rPr lang="en-US" b="1" dirty="0" smtClean="0"/>
              <a:t>The comparative safety of oral versus intranasal </a:t>
            </a:r>
            <a:r>
              <a:rPr lang="en-US" b="1" dirty="0" err="1" smtClean="0"/>
              <a:t>desmopressin</a:t>
            </a:r>
            <a:r>
              <a:rPr lang="en-US" b="1" dirty="0" smtClean="0"/>
              <a:t> for the treatment of children with nocturnal enuresis.</a:t>
            </a:r>
          </a:p>
          <a:p>
            <a:r>
              <a:rPr lang="en-US" dirty="0" smtClean="0">
                <a:hlinkClick r:id="rId2" action="ppaction://hlinkfile"/>
              </a:rPr>
              <a:t>Robson WL</a:t>
            </a:r>
            <a:r>
              <a:rPr lang="en-US" dirty="0" smtClean="0"/>
              <a:t>, </a:t>
            </a:r>
            <a:r>
              <a:rPr lang="en-US" dirty="0" smtClean="0">
                <a:hlinkClick r:id="rId3" action="ppaction://hlinkfile"/>
              </a:rPr>
              <a:t>Leung AK</a:t>
            </a:r>
            <a:r>
              <a:rPr lang="en-US" dirty="0" smtClean="0"/>
              <a:t>, </a:t>
            </a:r>
            <a:r>
              <a:rPr lang="en-US" dirty="0" err="1" smtClean="0">
                <a:hlinkClick r:id="rId4" action="ppaction://hlinkfile"/>
              </a:rPr>
              <a:t>Norgaard</a:t>
            </a:r>
            <a:r>
              <a:rPr lang="en-US" dirty="0" smtClean="0">
                <a:hlinkClick r:id="rId4" action="ppaction://hlinkfile"/>
              </a:rPr>
              <a:t> JP</a:t>
            </a:r>
            <a:r>
              <a:rPr lang="en-US" dirty="0" smtClean="0"/>
              <a:t>.</a:t>
            </a:r>
          </a:p>
          <a:p>
            <a:r>
              <a:rPr lang="en-US" b="1" dirty="0" smtClean="0"/>
              <a:t>Source</a:t>
            </a:r>
          </a:p>
          <a:p>
            <a:r>
              <a:rPr lang="en-US" dirty="0" smtClean="0"/>
              <a:t>Department of Pediatrics, University of Calgary, Calgary, Alberta, Canada. wlmrobson@gmail.com</a:t>
            </a:r>
          </a:p>
          <a:p>
            <a:r>
              <a:rPr lang="en-US" b="1" dirty="0" smtClean="0"/>
              <a:t>Abstract</a:t>
            </a:r>
          </a:p>
          <a:p>
            <a:r>
              <a:rPr lang="en-US" b="1" dirty="0" smtClean="0"/>
              <a:t>PURPOSE: </a:t>
            </a:r>
          </a:p>
          <a:p>
            <a:r>
              <a:rPr lang="en-US" dirty="0" err="1" smtClean="0"/>
              <a:t>Desmopressin</a:t>
            </a:r>
            <a:r>
              <a:rPr lang="en-US" dirty="0" smtClean="0"/>
              <a:t> is a well established and effective therapy for nocturnal enuresis. Water intoxication leading to </a:t>
            </a:r>
            <a:r>
              <a:rPr lang="en-US" dirty="0" err="1" smtClean="0"/>
              <a:t>hyponatremia</a:t>
            </a:r>
            <a:r>
              <a:rPr lang="en-US" dirty="0" smtClean="0"/>
              <a:t> is an infrequent but serious adverse event associated with </a:t>
            </a:r>
            <a:r>
              <a:rPr lang="en-US" dirty="0" err="1" smtClean="0"/>
              <a:t>desmopressin</a:t>
            </a:r>
            <a:r>
              <a:rPr lang="en-US" dirty="0" smtClean="0"/>
              <a:t>. We assessed the safety of </a:t>
            </a:r>
            <a:r>
              <a:rPr lang="en-US" dirty="0" err="1" smtClean="0"/>
              <a:t>desmopressin</a:t>
            </a:r>
            <a:r>
              <a:rPr lang="en-US" dirty="0" smtClean="0"/>
              <a:t> in children 18 years or younger with nocturnal enuresis with a focus on the relative safety of the oral compared with the intranasal formulation.</a:t>
            </a:r>
          </a:p>
          <a:p>
            <a:r>
              <a:rPr lang="en-US" b="1" dirty="0" smtClean="0"/>
              <a:t>MATERIALS AND METHODS: </a:t>
            </a:r>
          </a:p>
          <a:p>
            <a:r>
              <a:rPr lang="en-US" dirty="0" smtClean="0"/>
              <a:t>Published data (MEDLINE) from December 1972 to August 2006 and post-marketing safety data from December 1972 to June 2005 were analyzed.</a:t>
            </a:r>
          </a:p>
          <a:p>
            <a:r>
              <a:rPr lang="en-US" b="1" dirty="0" smtClean="0"/>
              <a:t>RESULTS: </a:t>
            </a:r>
          </a:p>
          <a:p>
            <a:r>
              <a:rPr lang="en-US" dirty="0" smtClean="0"/>
              <a:t>A total of 21 clinical trials on </a:t>
            </a:r>
            <a:r>
              <a:rPr lang="en-US" dirty="0" err="1" smtClean="0"/>
              <a:t>desmopressin</a:t>
            </a:r>
            <a:r>
              <a:rPr lang="en-US" dirty="0" smtClean="0"/>
              <a:t> use in children with nocturnal enuresis were identified. There were no reports of </a:t>
            </a:r>
            <a:r>
              <a:rPr lang="en-US" dirty="0" err="1" smtClean="0"/>
              <a:t>hyponatremia</a:t>
            </a:r>
            <a:r>
              <a:rPr lang="en-US" dirty="0" smtClean="0"/>
              <a:t>. A total of 21 publications were identified that included 48 case reports of </a:t>
            </a:r>
            <a:r>
              <a:rPr lang="en-US" dirty="0" err="1" smtClean="0"/>
              <a:t>hyponatremia</a:t>
            </a:r>
            <a:r>
              <a:rPr lang="en-US" dirty="0" smtClean="0"/>
              <a:t> in children with nocturnal enuresis. In all case reports patients were treated with intranasal </a:t>
            </a:r>
            <a:r>
              <a:rPr lang="en-US" dirty="0" err="1" smtClean="0"/>
              <a:t>desmopressin</a:t>
            </a:r>
            <a:r>
              <a:rPr lang="en-US" dirty="0" smtClean="0"/>
              <a:t>. Post-marketing safety data included 151 cases of </a:t>
            </a:r>
            <a:r>
              <a:rPr lang="en-US" dirty="0" err="1" smtClean="0"/>
              <a:t>hyponatremia</a:t>
            </a:r>
            <a:r>
              <a:rPr lang="en-US" dirty="0" smtClean="0"/>
              <a:t> in children with nocturnal enuresis, of whom 145 were treated with intranasal </a:t>
            </a:r>
            <a:r>
              <a:rPr lang="en-US" dirty="0" err="1" smtClean="0"/>
              <a:t>desmopressin</a:t>
            </a:r>
            <a:r>
              <a:rPr lang="en-US" dirty="0" smtClean="0"/>
              <a:t> and 6 were treated with the tablet formulation. </a:t>
            </a:r>
            <a:r>
              <a:rPr lang="en-US" dirty="0" err="1" smtClean="0"/>
              <a:t>Prodromal</a:t>
            </a:r>
            <a:r>
              <a:rPr lang="en-US" dirty="0" smtClean="0"/>
              <a:t> symptoms of </a:t>
            </a:r>
            <a:r>
              <a:rPr lang="en-US" dirty="0" err="1" smtClean="0"/>
              <a:t>hyponatremia</a:t>
            </a:r>
            <a:r>
              <a:rPr lang="en-US" dirty="0" smtClean="0"/>
              <a:t> were identified as headache, nausea and vomiting.</a:t>
            </a:r>
          </a:p>
          <a:p>
            <a:r>
              <a:rPr lang="en-US" b="1" dirty="0" smtClean="0"/>
              <a:t>CONCLUSIONS: </a:t>
            </a:r>
          </a:p>
          <a:p>
            <a:r>
              <a:rPr lang="en-US" dirty="0" smtClean="0"/>
              <a:t>Data suggest that there is a decreased risk of </a:t>
            </a:r>
            <a:r>
              <a:rPr lang="en-US" dirty="0" err="1" smtClean="0"/>
              <a:t>hyponatremia</a:t>
            </a:r>
            <a:r>
              <a:rPr lang="en-US" dirty="0" smtClean="0"/>
              <a:t> with oral </a:t>
            </a:r>
            <a:r>
              <a:rPr lang="en-US" dirty="0" err="1" smtClean="0"/>
              <a:t>desmopressin</a:t>
            </a:r>
            <a:r>
              <a:rPr lang="en-US" dirty="0" smtClean="0"/>
              <a:t> compared with intranasal </a:t>
            </a:r>
            <a:r>
              <a:rPr lang="en-US" dirty="0" err="1" smtClean="0"/>
              <a:t>desmopressin</a:t>
            </a:r>
            <a:r>
              <a:rPr lang="en-US" dirty="0" smtClean="0"/>
              <a:t>. Identifiable and preventable risk factors for </a:t>
            </a:r>
            <a:r>
              <a:rPr lang="en-US" dirty="0" err="1" smtClean="0"/>
              <a:t>hyponatremia</a:t>
            </a:r>
            <a:r>
              <a:rPr lang="en-US" dirty="0" smtClean="0"/>
              <a:t> are inappropriately high fluid intake, administration of a larger than recommended dose, young age (less than 6 years) and concomitant administration of another medication. When </a:t>
            </a:r>
            <a:r>
              <a:rPr lang="en-US" dirty="0" err="1" smtClean="0"/>
              <a:t>desmopressin</a:t>
            </a:r>
            <a:r>
              <a:rPr lang="en-US" dirty="0" smtClean="0"/>
              <a:t> is prescribed, patients should be instructed to avoid high fluid intake when the medication is ingested, not ingest a higher than recommended dose and promptly discontinue the medication and seek assessment if headache, nausea or vomiting develops</a:t>
            </a:r>
          </a:p>
          <a:p>
            <a:endParaRPr lang="en-US" dirty="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en-US"/>
          </a:p>
        </p:txBody>
      </p:sp>
      <p:sp>
        <p:nvSpPr>
          <p:cNvPr id="3" name="2 İçerik Yer Tutucusu"/>
          <p:cNvSpPr>
            <a:spLocks noGrp="1"/>
          </p:cNvSpPr>
          <p:nvPr>
            <p:ph idx="1"/>
          </p:nvPr>
        </p:nvSpPr>
        <p:spPr/>
        <p:txBody>
          <a:bodyPr>
            <a:normAutofit fontScale="32500" lnSpcReduction="20000"/>
          </a:bodyPr>
          <a:lstStyle/>
          <a:p>
            <a:r>
              <a:rPr lang="en-US" dirty="0" smtClean="0">
                <a:hlinkClick r:id="" action="ppaction://hlinkfile" tooltip="The Journal of urology."/>
              </a:rPr>
              <a:t>J Urol.</a:t>
            </a:r>
            <a:r>
              <a:rPr lang="en-US" dirty="0" smtClean="0"/>
              <a:t> 2004 Jun;171(6 Pt 2):2576-9.</a:t>
            </a:r>
          </a:p>
          <a:p>
            <a:r>
              <a:rPr lang="en-US" b="1" dirty="0" smtClean="0"/>
              <a:t>Attention deficit/hyperactivity disorder in children with nocturnal enuresis.</a:t>
            </a:r>
          </a:p>
          <a:p>
            <a:r>
              <a:rPr lang="en-US" dirty="0" err="1" smtClean="0">
                <a:hlinkClick r:id="rId2" action="ppaction://hlinkfile"/>
              </a:rPr>
              <a:t>Baeyens</a:t>
            </a:r>
            <a:r>
              <a:rPr lang="en-US" dirty="0" smtClean="0">
                <a:hlinkClick r:id="rId2" action="ppaction://hlinkfile"/>
              </a:rPr>
              <a:t> D</a:t>
            </a:r>
            <a:r>
              <a:rPr lang="en-US" dirty="0" smtClean="0"/>
              <a:t>, </a:t>
            </a:r>
            <a:r>
              <a:rPr lang="en-US" dirty="0" err="1" smtClean="0">
                <a:hlinkClick r:id="rId3" action="ppaction://hlinkfile"/>
              </a:rPr>
              <a:t>Roeyers</a:t>
            </a:r>
            <a:r>
              <a:rPr lang="en-US" dirty="0" smtClean="0">
                <a:hlinkClick r:id="rId3" action="ppaction://hlinkfile"/>
              </a:rPr>
              <a:t> H</a:t>
            </a:r>
            <a:r>
              <a:rPr lang="en-US" dirty="0" smtClean="0"/>
              <a:t>, </a:t>
            </a:r>
            <a:r>
              <a:rPr lang="en-US" dirty="0" err="1" smtClean="0">
                <a:hlinkClick r:id="rId4" action="ppaction://hlinkfile"/>
              </a:rPr>
              <a:t>Hoebeke</a:t>
            </a:r>
            <a:r>
              <a:rPr lang="en-US" dirty="0" smtClean="0">
                <a:hlinkClick r:id="rId4" action="ppaction://hlinkfile"/>
              </a:rPr>
              <a:t> P</a:t>
            </a:r>
            <a:r>
              <a:rPr lang="en-US" dirty="0" smtClean="0"/>
              <a:t>, </a:t>
            </a:r>
            <a:r>
              <a:rPr lang="en-US" dirty="0" err="1" smtClean="0">
                <a:hlinkClick r:id="rId5" action="ppaction://hlinkfile"/>
              </a:rPr>
              <a:t>Verté</a:t>
            </a:r>
            <a:r>
              <a:rPr lang="en-US" dirty="0" smtClean="0">
                <a:hlinkClick r:id="rId5" action="ppaction://hlinkfile"/>
              </a:rPr>
              <a:t> S</a:t>
            </a:r>
            <a:r>
              <a:rPr lang="en-US" dirty="0" smtClean="0"/>
              <a:t>, </a:t>
            </a:r>
            <a:r>
              <a:rPr lang="en-US" dirty="0" smtClean="0">
                <a:hlinkClick r:id="rId6" action="ppaction://hlinkfile"/>
              </a:rPr>
              <a:t>Van </a:t>
            </a:r>
            <a:r>
              <a:rPr lang="en-US" dirty="0" err="1" smtClean="0">
                <a:hlinkClick r:id="rId6" action="ppaction://hlinkfile"/>
              </a:rPr>
              <a:t>Hoecke</a:t>
            </a:r>
            <a:r>
              <a:rPr lang="en-US" dirty="0" smtClean="0">
                <a:hlinkClick r:id="rId6" action="ppaction://hlinkfile"/>
              </a:rPr>
              <a:t> E</a:t>
            </a:r>
            <a:r>
              <a:rPr lang="en-US" dirty="0" smtClean="0"/>
              <a:t>, </a:t>
            </a:r>
            <a:r>
              <a:rPr lang="en-US" dirty="0" err="1" smtClean="0">
                <a:hlinkClick r:id="rId7" action="ppaction://hlinkfile"/>
              </a:rPr>
              <a:t>Walle</a:t>
            </a:r>
            <a:r>
              <a:rPr lang="en-US" dirty="0" smtClean="0">
                <a:hlinkClick r:id="rId7" action="ppaction://hlinkfile"/>
              </a:rPr>
              <a:t> JV</a:t>
            </a:r>
            <a:r>
              <a:rPr lang="en-US" dirty="0" smtClean="0"/>
              <a:t>.</a:t>
            </a:r>
          </a:p>
          <a:p>
            <a:r>
              <a:rPr lang="en-US" b="1" dirty="0" smtClean="0"/>
              <a:t>Source</a:t>
            </a:r>
          </a:p>
          <a:p>
            <a:r>
              <a:rPr lang="en-US" dirty="0" smtClean="0"/>
              <a:t>Department of Psychology, Ghent University Hospital, Ghent, Belgium. Dieter.Baeyens@rug.ac.be</a:t>
            </a:r>
          </a:p>
          <a:p>
            <a:r>
              <a:rPr lang="en-US" b="1" dirty="0" smtClean="0"/>
              <a:t>Abstract</a:t>
            </a:r>
          </a:p>
          <a:p>
            <a:r>
              <a:rPr lang="en-US" b="1" dirty="0" smtClean="0"/>
              <a:t>PURPOSE: </a:t>
            </a:r>
          </a:p>
          <a:p>
            <a:r>
              <a:rPr lang="en-US" dirty="0" smtClean="0"/>
              <a:t>Although the relationship between enuresis and psychopathology has been studied intensively, little is known about the prevalence of specific psychiatric disorders. We investigate the prevalence of attention deficit/hyperactivity disorder (ADHD) in children with nocturnal enuresis and correlate these data with clinical subtypes of enuresis/incontinence.</a:t>
            </a:r>
          </a:p>
          <a:p>
            <a:r>
              <a:rPr lang="en-US" b="1" dirty="0" smtClean="0"/>
              <a:t>MATERIALS AND METHODS: </a:t>
            </a:r>
          </a:p>
          <a:p>
            <a:r>
              <a:rPr lang="en-US" dirty="0" smtClean="0"/>
              <a:t>A total of 120 children with nocturnal enuresis 6 to 12 years old participated in a prevalence study. A diagnostic interview was conducted with parents, questionnaires were completed by parents and teachers, and medical files were consulted.</a:t>
            </a:r>
          </a:p>
          <a:p>
            <a:r>
              <a:rPr lang="en-US" b="1" dirty="0" smtClean="0"/>
              <a:t>RESULTS: </a:t>
            </a:r>
          </a:p>
          <a:p>
            <a:r>
              <a:rPr lang="en-US" dirty="0" smtClean="0"/>
              <a:t>Of all </a:t>
            </a:r>
            <a:r>
              <a:rPr lang="en-US" dirty="0" err="1" smtClean="0"/>
              <a:t>enuretic</a:t>
            </a:r>
            <a:r>
              <a:rPr lang="en-US" dirty="0" smtClean="0"/>
              <a:t> children 15% were diagnosed with the full syndrome of ADHD and 22.5% met the criteria of the ADHD inattentive subtype. Data revealed that the older the children (9 to 12 years), the higher prevalence of attention deficit disorder or ADHD. Nocturnal </a:t>
            </a:r>
            <a:r>
              <a:rPr lang="en-US" dirty="0" err="1" smtClean="0"/>
              <a:t>polyuria</a:t>
            </a:r>
            <a:r>
              <a:rPr lang="en-US" dirty="0" smtClean="0"/>
              <a:t> had a significantly higher incidence in hyperactive/impulsive children but there was no significant difference in bladder function between </a:t>
            </a:r>
            <a:r>
              <a:rPr lang="en-US" dirty="0" err="1" smtClean="0"/>
              <a:t>enuretic</a:t>
            </a:r>
            <a:r>
              <a:rPr lang="en-US" dirty="0" smtClean="0"/>
              <a:t> children with or without a </a:t>
            </a:r>
            <a:r>
              <a:rPr lang="en-US" dirty="0" err="1" smtClean="0"/>
              <a:t>comorbid</a:t>
            </a:r>
            <a:r>
              <a:rPr lang="en-US" dirty="0" smtClean="0"/>
              <a:t> diagnosis of ADHD.</a:t>
            </a:r>
          </a:p>
          <a:p>
            <a:r>
              <a:rPr lang="en-US" b="1" dirty="0" smtClean="0"/>
              <a:t>CONCLUSIONS: </a:t>
            </a:r>
          </a:p>
          <a:p>
            <a:r>
              <a:rPr lang="en-US" dirty="0" smtClean="0"/>
              <a:t>The prevalence of attention deficit disorder or ADHD in nocturnal enuresis is significantly increased, especially in older children. The incidence of nocturnal </a:t>
            </a:r>
            <a:r>
              <a:rPr lang="en-US" dirty="0" err="1" smtClean="0"/>
              <a:t>polyuria</a:t>
            </a:r>
            <a:r>
              <a:rPr lang="en-US" dirty="0" smtClean="0"/>
              <a:t> is slightly increased in children who meet at least the criteria of ADHD hyperactive/impulsive subtype. No other associations between enuresis and ADHD were found</a:t>
            </a:r>
          </a:p>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381</TotalTime>
  <Words>6533</Words>
  <Application>Microsoft Office PowerPoint</Application>
  <PresentationFormat>On-screen Show (4:3)</PresentationFormat>
  <Paragraphs>815</Paragraphs>
  <Slides>106</Slides>
  <Notes>32</Notes>
  <HiddenSlides>0</HiddenSlides>
  <MMClips>1</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106</vt:i4>
      </vt:variant>
    </vt:vector>
  </HeadingPairs>
  <TitlesOfParts>
    <vt:vector size="108" baseType="lpstr">
      <vt:lpstr>Ofis Teması</vt:lpstr>
      <vt:lpstr>Acrobat Document</vt:lpstr>
      <vt:lpstr>PowerPoint Presentation</vt:lpstr>
      <vt:lpstr>PowerPoint Presentation</vt:lpstr>
      <vt:lpstr>  Voiding Dysfunction &amp; In continence  </vt:lpstr>
      <vt:lpstr>PowerPoint Presentation</vt:lpstr>
      <vt:lpstr>Normal Voiding</vt:lpstr>
      <vt:lpstr>Anatomy of the Male Urinary System</vt:lpstr>
      <vt:lpstr>Anatomy of female Urinary System</vt:lpstr>
      <vt:lpstr>PowerPoint Presentation</vt:lpstr>
      <vt:lpstr>Examples of voiding Dysfunction; Urinary İncontinence (UI) </vt:lpstr>
      <vt:lpstr>Types of UI</vt:lpstr>
      <vt:lpstr>Urinary İncontinence</vt:lpstr>
      <vt:lpstr>Prevelance of UI</vt:lpstr>
      <vt:lpstr>Urinary İncontinence</vt:lpstr>
      <vt:lpstr>Distribution of UI</vt:lpstr>
      <vt:lpstr> I-Urge Incontinence &amp; Over active bladder  </vt:lpstr>
      <vt:lpstr>Causes of Urge Incontinence</vt:lpstr>
      <vt:lpstr>II-Mixed Type of Incontinence</vt:lpstr>
      <vt:lpstr>Therapy </vt:lpstr>
      <vt:lpstr>Medical Therapy </vt:lpstr>
      <vt:lpstr>III- Stress Urinary İncontinence-SUI</vt:lpstr>
      <vt:lpstr>Mechanism of disease   &amp;  Mechanism of  Therapy?</vt:lpstr>
      <vt:lpstr>The Dilemma ?</vt:lpstr>
      <vt:lpstr>3     </vt:lpstr>
      <vt:lpstr>Surgical  technique placard-shaped incision with two lateral suspension sutures in patient with SUI and cystocele </vt:lpstr>
      <vt:lpstr> Dissection of the vaginal flap was carried out to prepare midurethral in-situ anterior vaginal wall sling</vt:lpstr>
      <vt:lpstr>Dissection at the lateral sides of the insitu sling</vt:lpstr>
      <vt:lpstr> Semi-size mesh over insitu sling with two suspension sutures and fixation sutures </vt:lpstr>
      <vt:lpstr>History of the Technique</vt:lpstr>
      <vt:lpstr>Advantages </vt:lpstr>
      <vt:lpstr>Why long term success is expected?</vt:lpstr>
      <vt:lpstr>Classification of Enuresis  انواع تهريب البول عند الاطفال</vt:lpstr>
      <vt:lpstr> Definition of Enuresis  تعريف تهريب البول اليلي </vt:lpstr>
      <vt:lpstr> Nocturial Enuresis التهريب اليلي </vt:lpstr>
      <vt:lpstr>Types of Enuresis in Children اسباب تهريب البول</vt:lpstr>
      <vt:lpstr>PowerPoint Presentation</vt:lpstr>
      <vt:lpstr>PowerPoint Presentation</vt:lpstr>
      <vt:lpstr>PowerPoint Presentation</vt:lpstr>
      <vt:lpstr>PowerPoint Presentation</vt:lpstr>
      <vt:lpstr>Normal Voiding التبول الطبيعي</vt:lpstr>
      <vt:lpstr>PowerPoint Presentation</vt:lpstr>
      <vt:lpstr> NORMAL VOIDING CASCADE </vt:lpstr>
      <vt:lpstr>Capacity of The Bladder</vt:lpstr>
      <vt:lpstr>Hinman-Allen  Syndrom non-neurogenic Voiding Dysfunction مرض هنمان  </vt:lpstr>
      <vt:lpstr>  Therapy علاج  مضاعفات مرض  الهنمان   </vt:lpstr>
      <vt:lpstr>PowerPoint Presentation</vt:lpstr>
      <vt:lpstr>PowerPoint Presentation</vt:lpstr>
      <vt:lpstr>PowerPoint Presentation</vt:lpstr>
      <vt:lpstr>PowerPoint Presentation</vt:lpstr>
      <vt:lpstr>PowerPoint Presentation</vt:lpstr>
      <vt:lpstr>Nocturnal Enuresis التهريب اليلي</vt:lpstr>
      <vt:lpstr>Diurnal Enuresis التهريب اليلي والنهاري</vt:lpstr>
      <vt:lpstr>Day only wetting التهريب النهاري</vt:lpstr>
      <vt:lpstr>Giggle incontinece التهريب وقت الضحك او كيكل</vt:lpstr>
      <vt:lpstr>Maturation delay تاخر البلوغ: نظرية تعلل ظاهرة تهريب البول </vt:lpstr>
      <vt:lpstr> Practical Evaluation and Treatment   تقيم المريض و خطة العلاج </vt:lpstr>
      <vt:lpstr>Patient History  التاريخ الطبي  للمريض</vt:lpstr>
      <vt:lpstr> Physical Examination فحص المريض </vt:lpstr>
      <vt:lpstr> Diagnosis تشخيص المرض </vt:lpstr>
      <vt:lpstr>PowerPoint Presentation</vt:lpstr>
      <vt:lpstr>Urodynamics</vt:lpstr>
      <vt:lpstr>Urodynamics Report</vt:lpstr>
      <vt:lpstr>Emphasymatous cystitis</vt:lpstr>
      <vt:lpstr>Neurogenic bladder with right VUR</vt:lpstr>
      <vt:lpstr>Therapy العلاج   </vt:lpstr>
      <vt:lpstr>Therapy  العلاج السلوكي </vt:lpstr>
      <vt:lpstr>العلاج السلوكي والنفسي   </vt:lpstr>
      <vt:lpstr>المعايير التشخيصيه لمرض (إضطراب قلة الإنتباه وفرط النشاط) لدى الأطفال</vt:lpstr>
      <vt:lpstr>Bed Wetting Alarm الساعة المنبهة</vt:lpstr>
      <vt:lpstr> Synthetic Arginin Vasopressin علاج الفاسوبروسين  </vt:lpstr>
      <vt:lpstr>İmipramine (Tofranil) التوفرانيل</vt:lpstr>
      <vt:lpstr>Conclusion النتيجة</vt:lpstr>
      <vt:lpstr>Voiding dysfunction, Incontinence and Female Urology Unit</vt:lpstr>
      <vt:lpstr>PowerPoint Presentation</vt:lpstr>
      <vt:lpstr>PowerPoint Presentation</vt:lpstr>
      <vt:lpstr>PowerPoint Presentation</vt:lpstr>
      <vt:lpstr>PowerPoint Presentation</vt:lpstr>
      <vt:lpstr>PowerPoint Presentation</vt:lpstr>
      <vt:lpstr>PowerPoint Presentation</vt:lpstr>
      <vt:lpstr>Prof. Dr. L.Pisters MD Anderson Cancer Center,University of Texas,Houston,Texas</vt:lpstr>
      <vt:lpstr>PowerPoint Presentation</vt:lpstr>
      <vt:lpstr>PowerPoint Presentation</vt:lpstr>
      <vt:lpstr>PowerPoint Presentation</vt:lpstr>
      <vt:lpstr>Prof.Dr.Hassan Eboul-Enein Urology and Nephrology Center,Mansoura University,Egypt</vt:lpstr>
      <vt:lpstr>PowerPoint Presentation</vt:lpstr>
      <vt:lpstr>PowerPoint Presentation</vt:lpstr>
      <vt:lpstr>1989- 2011 من اجل العلم</vt:lpstr>
      <vt:lpstr>PowerPoint Presentation</vt:lpstr>
      <vt:lpstr>PowerPoint Presentation</vt:lpstr>
      <vt:lpstr>PowerPoint Presentation</vt:lpstr>
      <vt:lpstr>History  تاريخ الهلال الاحمر الام</vt:lpstr>
      <vt:lpstr>PowerPoint Presentation</vt:lpstr>
      <vt:lpstr>Vasopressin علاج الفاسوبروسبن</vt:lpstr>
      <vt:lpstr>                           Prosperious History, ,pe                  Peace and Life           </vt:lpstr>
      <vt:lpstr>PowerPoint Presentation</vt:lpstr>
      <vt:lpstr>PowerPoint Presentation</vt:lpstr>
      <vt:lpstr>هلالنا الاحمر</vt:lpstr>
      <vt:lpstr> Drug Therapy; Vasopressin  العلاج بالادوية: الفاسوبروسبن</vt:lpstr>
      <vt:lpstr>PowerPoint Presentation</vt:lpstr>
      <vt:lpstr>PowerPoint Presentation</vt:lpstr>
      <vt:lpstr>Hinman Syndrom</vt:lpstr>
      <vt:lpstr>PowerPoint Presentation</vt:lpstr>
      <vt:lpstr>PowerPoint Presentation</vt:lpstr>
      <vt:lpstr>هلالنا الاحمر/ فرع نابلس</vt:lpstr>
      <vt:lpstr>PowerPoint Presentation</vt:lpstr>
      <vt:lpstr>الهلال الاحمر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mahmud</dc:creator>
  <cp:lastModifiedBy>A.S</cp:lastModifiedBy>
  <cp:revision>29</cp:revision>
  <dcterms:created xsi:type="dcterms:W3CDTF">2012-07-11T08:09:23Z</dcterms:created>
  <dcterms:modified xsi:type="dcterms:W3CDTF">2015-09-16T13:26:25Z</dcterms:modified>
</cp:coreProperties>
</file>