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Lst>
  <p:sldSz cx="18288000" cy="10287000"/>
  <p:notesSz cx="6858000" cy="9144000"/>
  <p:embeddedFontLst>
    <p:embeddedFont>
      <p:font typeface="Aileron Heavy" charset="1" panose="00000A00000000000000"/>
      <p:regular r:id="rId13"/>
    </p:embeddedFont>
    <p:embeddedFont>
      <p:font typeface="Canva Sans Bold" charset="1" panose="020B0803030501040103"/>
      <p:regular r:id="rId14"/>
    </p:embeddedFont>
    <p:embeddedFont>
      <p:font typeface="Canva Sans" charset="1" panose="020B0503030501040103"/>
      <p:regular r:id="rId15"/>
    </p:embeddedFont>
    <p:embeddedFont>
      <p:font typeface="Aileron Bold" charset="1" panose="00000800000000000000"/>
      <p:regular r:id="rId16"/>
    </p:embeddedFont>
    <p:embeddedFont>
      <p:font typeface="Roboto" charset="1" panose="0200000000000000000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jpe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https://www.dynamicsignsolutions.net" TargetMode="External" Type="http://schemas.openxmlformats.org/officeDocument/2006/relationships/hyperlink"/></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jpe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 Id="rId5" Target="../media/image16.png" Type="http://schemas.openxmlformats.org/officeDocument/2006/relationships/image"/><Relationship Id="rId6" Target="../media/image17.svg" Type="http://schemas.openxmlformats.org/officeDocument/2006/relationships/image"/><Relationship Id="rId7" Target="../media/image18.png" Type="http://schemas.openxmlformats.org/officeDocument/2006/relationships/image"/><Relationship Id="rId8" Target="../media/image19.svg" Type="http://schemas.openxmlformats.org/officeDocument/2006/relationships/image"/><Relationship Id="rId9" Target="mailto:jerryg@dynamicsignsolutions.net" TargetMode="External" Type="http://schemas.openxmlformats.org/officeDocument/2006/relationships/hyperlink"/></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24323" t="0" r="-86613" b="0"/>
            </a:stretch>
          </a:blipFill>
        </p:spPr>
      </p:sp>
      <p:grpSp>
        <p:nvGrpSpPr>
          <p:cNvPr name="Group 3" id="3"/>
          <p:cNvGrpSpPr/>
          <p:nvPr/>
        </p:nvGrpSpPr>
        <p:grpSpPr>
          <a:xfrm rot="0">
            <a:off x="2979506" y="1548251"/>
            <a:ext cx="12328989" cy="7233795"/>
            <a:chOff x="0" y="0"/>
            <a:chExt cx="4497649" cy="2638908"/>
          </a:xfrm>
        </p:grpSpPr>
        <p:sp>
          <p:nvSpPr>
            <p:cNvPr name="Freeform 4" id="4"/>
            <p:cNvSpPr/>
            <p:nvPr/>
          </p:nvSpPr>
          <p:spPr>
            <a:xfrm flipH="false" flipV="false" rot="0">
              <a:off x="0" y="0"/>
              <a:ext cx="4497648" cy="2638908"/>
            </a:xfrm>
            <a:custGeom>
              <a:avLst/>
              <a:gdLst/>
              <a:ahLst/>
              <a:cxnLst/>
              <a:rect r="r" b="b" t="t" l="l"/>
              <a:pathLst>
                <a:path h="2638908" w="4497648">
                  <a:moveTo>
                    <a:pt x="0" y="0"/>
                  </a:moveTo>
                  <a:lnTo>
                    <a:pt x="4497648" y="0"/>
                  </a:lnTo>
                  <a:lnTo>
                    <a:pt x="4497648" y="2638908"/>
                  </a:lnTo>
                  <a:lnTo>
                    <a:pt x="0" y="2638908"/>
                  </a:lnTo>
                  <a:close/>
                </a:path>
              </a:pathLst>
            </a:custGeom>
            <a:solidFill>
              <a:srgbClr val="000000"/>
            </a:solidFill>
          </p:spPr>
        </p:sp>
      </p:grpSp>
      <p:sp>
        <p:nvSpPr>
          <p:cNvPr name="Freeform 5" id="5"/>
          <p:cNvSpPr/>
          <p:nvPr/>
        </p:nvSpPr>
        <p:spPr>
          <a:xfrm flipH="false" flipV="false" rot="0">
            <a:off x="2965218" y="1586351"/>
            <a:ext cx="12328989" cy="7233795"/>
          </a:xfrm>
          <a:custGeom>
            <a:avLst/>
            <a:gdLst/>
            <a:ahLst/>
            <a:cxnLst/>
            <a:rect r="r" b="b" t="t" l="l"/>
            <a:pathLst>
              <a:path h="7233795" w="12328989">
                <a:moveTo>
                  <a:pt x="0" y="0"/>
                </a:moveTo>
                <a:lnTo>
                  <a:pt x="12328989" y="0"/>
                </a:lnTo>
                <a:lnTo>
                  <a:pt x="12328989" y="7233794"/>
                </a:lnTo>
                <a:lnTo>
                  <a:pt x="0" y="7233794"/>
                </a:lnTo>
                <a:lnTo>
                  <a:pt x="0" y="0"/>
                </a:lnTo>
                <a:close/>
              </a:path>
            </a:pathLst>
          </a:custGeom>
          <a:blipFill>
            <a:blip r:embed="rId3">
              <a:alphaModFix amt="6999"/>
            </a:blip>
            <a:stretch>
              <a:fillRect l="-30783" t="-46100" r="-4740" b="-8080"/>
            </a:stretch>
          </a:blipFill>
        </p:spPr>
      </p:sp>
      <p:sp>
        <p:nvSpPr>
          <p:cNvPr name="AutoShape 6" id="6"/>
          <p:cNvSpPr/>
          <p:nvPr/>
        </p:nvSpPr>
        <p:spPr>
          <a:xfrm>
            <a:off x="5498993" y="6421971"/>
            <a:ext cx="7688417" cy="0"/>
          </a:xfrm>
          <a:prstGeom prst="line">
            <a:avLst/>
          </a:prstGeom>
          <a:ln cap="flat" w="47625">
            <a:solidFill>
              <a:srgbClr val="FFFFFF"/>
            </a:solidFill>
            <a:prstDash val="solid"/>
            <a:headEnd type="none" len="sm" w="sm"/>
            <a:tailEnd type="none" len="sm" w="sm"/>
          </a:ln>
        </p:spPr>
      </p:sp>
      <p:sp>
        <p:nvSpPr>
          <p:cNvPr name="AutoShape 7" id="7"/>
          <p:cNvSpPr/>
          <p:nvPr/>
        </p:nvSpPr>
        <p:spPr>
          <a:xfrm rot="0">
            <a:off x="2965218" y="1519676"/>
            <a:ext cx="12371851" cy="0"/>
          </a:xfrm>
          <a:prstGeom prst="line">
            <a:avLst/>
          </a:prstGeom>
          <a:ln cap="flat" w="28575">
            <a:solidFill>
              <a:srgbClr val="FFFFFF"/>
            </a:solidFill>
            <a:prstDash val="solid"/>
            <a:headEnd type="none" len="sm" w="sm"/>
            <a:tailEnd type="none" len="sm" w="sm"/>
          </a:ln>
        </p:spPr>
      </p:sp>
      <p:sp>
        <p:nvSpPr>
          <p:cNvPr name="AutoShape 8" id="8"/>
          <p:cNvSpPr/>
          <p:nvPr/>
        </p:nvSpPr>
        <p:spPr>
          <a:xfrm rot="0">
            <a:off x="2965218" y="8791570"/>
            <a:ext cx="12371851" cy="0"/>
          </a:xfrm>
          <a:prstGeom prst="line">
            <a:avLst/>
          </a:prstGeom>
          <a:ln cap="flat" w="28575">
            <a:solidFill>
              <a:srgbClr val="FFFFFF"/>
            </a:solidFill>
            <a:prstDash val="solid"/>
            <a:headEnd type="none" len="sm" w="sm"/>
            <a:tailEnd type="none" len="sm" w="sm"/>
          </a:ln>
        </p:spPr>
      </p:sp>
      <p:sp>
        <p:nvSpPr>
          <p:cNvPr name="AutoShape 9" id="9"/>
          <p:cNvSpPr/>
          <p:nvPr/>
        </p:nvSpPr>
        <p:spPr>
          <a:xfrm rot="5400000">
            <a:off x="-685017" y="5155623"/>
            <a:ext cx="7300470" cy="0"/>
          </a:xfrm>
          <a:prstGeom prst="line">
            <a:avLst/>
          </a:prstGeom>
          <a:ln cap="flat" w="28575">
            <a:solidFill>
              <a:srgbClr val="FFFFFF"/>
            </a:solidFill>
            <a:prstDash val="solid"/>
            <a:headEnd type="none" len="sm" w="sm"/>
            <a:tailEnd type="none" len="sm" w="sm"/>
          </a:ln>
        </p:spPr>
      </p:sp>
      <p:sp>
        <p:nvSpPr>
          <p:cNvPr name="AutoShape 10" id="10"/>
          <p:cNvSpPr/>
          <p:nvPr/>
        </p:nvSpPr>
        <p:spPr>
          <a:xfrm rot="5400000">
            <a:off x="11679691" y="5148479"/>
            <a:ext cx="7286182" cy="0"/>
          </a:xfrm>
          <a:prstGeom prst="line">
            <a:avLst/>
          </a:prstGeom>
          <a:ln cap="flat" w="28575">
            <a:solidFill>
              <a:srgbClr val="FFFFFF"/>
            </a:solidFill>
            <a:prstDash val="solid"/>
            <a:headEnd type="none" len="sm" w="sm"/>
            <a:tailEnd type="none" len="sm" w="sm"/>
          </a:ln>
        </p:spPr>
      </p:sp>
      <p:sp>
        <p:nvSpPr>
          <p:cNvPr name="Freeform 11" id="11"/>
          <p:cNvSpPr/>
          <p:nvPr/>
        </p:nvSpPr>
        <p:spPr>
          <a:xfrm flipH="false" flipV="false" rot="0">
            <a:off x="2979506" y="1586351"/>
            <a:ext cx="5261261" cy="1177666"/>
          </a:xfrm>
          <a:custGeom>
            <a:avLst/>
            <a:gdLst/>
            <a:ahLst/>
            <a:cxnLst/>
            <a:rect r="r" b="b" t="t" l="l"/>
            <a:pathLst>
              <a:path h="1177666" w="5261261">
                <a:moveTo>
                  <a:pt x="0" y="0"/>
                </a:moveTo>
                <a:lnTo>
                  <a:pt x="5261261" y="0"/>
                </a:lnTo>
                <a:lnTo>
                  <a:pt x="5261261" y="1177666"/>
                </a:lnTo>
                <a:lnTo>
                  <a:pt x="0" y="1177666"/>
                </a:lnTo>
                <a:lnTo>
                  <a:pt x="0" y="0"/>
                </a:lnTo>
                <a:close/>
              </a:path>
            </a:pathLst>
          </a:custGeom>
          <a:blipFill>
            <a:blip r:embed="rId4"/>
            <a:stretch>
              <a:fillRect l="0" t="0" r="0" b="0"/>
            </a:stretch>
          </a:blipFill>
        </p:spPr>
      </p:sp>
      <p:sp>
        <p:nvSpPr>
          <p:cNvPr name="Freeform 12" id="12"/>
          <p:cNvSpPr/>
          <p:nvPr/>
        </p:nvSpPr>
        <p:spPr>
          <a:xfrm flipH="false" flipV="false" rot="0">
            <a:off x="7113045" y="7932755"/>
            <a:ext cx="660004" cy="660004"/>
          </a:xfrm>
          <a:custGeom>
            <a:avLst/>
            <a:gdLst/>
            <a:ahLst/>
            <a:cxnLst/>
            <a:rect r="r" b="b" t="t" l="l"/>
            <a:pathLst>
              <a:path h="660004" w="660004">
                <a:moveTo>
                  <a:pt x="0" y="0"/>
                </a:moveTo>
                <a:lnTo>
                  <a:pt x="660005" y="0"/>
                </a:lnTo>
                <a:lnTo>
                  <a:pt x="660005" y="660005"/>
                </a:lnTo>
                <a:lnTo>
                  <a:pt x="0" y="66000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3" id="13"/>
          <p:cNvSpPr txBox="true"/>
          <p:nvPr/>
        </p:nvSpPr>
        <p:spPr>
          <a:xfrm rot="0">
            <a:off x="4207264" y="3091422"/>
            <a:ext cx="9844897" cy="1267968"/>
          </a:xfrm>
          <a:prstGeom prst="rect">
            <a:avLst/>
          </a:prstGeom>
        </p:spPr>
        <p:txBody>
          <a:bodyPr anchor="t" rtlCol="false" tIns="0" lIns="0" bIns="0" rIns="0">
            <a:spAutoFit/>
          </a:bodyPr>
          <a:lstStyle/>
          <a:p>
            <a:pPr algn="ctr">
              <a:lnSpc>
                <a:spcPts val="9996"/>
              </a:lnSpc>
            </a:pPr>
            <a:r>
              <a:rPr lang="en-US" b="true" sz="8400">
                <a:solidFill>
                  <a:srgbClr val="FFFFFF"/>
                </a:solidFill>
                <a:latin typeface="Aileron Heavy"/>
                <a:ea typeface="Aileron Heavy"/>
                <a:cs typeface="Aileron Heavy"/>
                <a:sym typeface="Aileron Heavy"/>
              </a:rPr>
              <a:t>DYNAMIC </a:t>
            </a:r>
          </a:p>
        </p:txBody>
      </p:sp>
      <p:sp>
        <p:nvSpPr>
          <p:cNvPr name="TextBox 14" id="14"/>
          <p:cNvSpPr txBox="true"/>
          <p:nvPr/>
        </p:nvSpPr>
        <p:spPr>
          <a:xfrm rot="0">
            <a:off x="4207264" y="4550079"/>
            <a:ext cx="9844897" cy="1315863"/>
          </a:xfrm>
          <a:prstGeom prst="rect">
            <a:avLst/>
          </a:prstGeom>
        </p:spPr>
        <p:txBody>
          <a:bodyPr anchor="t" rtlCol="false" tIns="0" lIns="0" bIns="0" rIns="0">
            <a:spAutoFit/>
          </a:bodyPr>
          <a:lstStyle/>
          <a:p>
            <a:pPr algn="ctr">
              <a:lnSpc>
                <a:spcPts val="10353"/>
              </a:lnSpc>
            </a:pPr>
            <a:r>
              <a:rPr lang="en-US" b="true" sz="8700">
                <a:solidFill>
                  <a:srgbClr val="FF2227"/>
                </a:solidFill>
                <a:latin typeface="Aileron Heavy"/>
                <a:ea typeface="Aileron Heavy"/>
                <a:cs typeface="Aileron Heavy"/>
                <a:sym typeface="Aileron Heavy"/>
              </a:rPr>
              <a:t>SIGN SOLUTIONS</a:t>
            </a:r>
          </a:p>
        </p:txBody>
      </p:sp>
      <p:sp>
        <p:nvSpPr>
          <p:cNvPr name="TextBox 15" id="15"/>
          <p:cNvSpPr txBox="true"/>
          <p:nvPr/>
        </p:nvSpPr>
        <p:spPr>
          <a:xfrm rot="0">
            <a:off x="5747133" y="7524261"/>
            <a:ext cx="9547074" cy="738497"/>
          </a:xfrm>
          <a:prstGeom prst="rect">
            <a:avLst/>
          </a:prstGeom>
        </p:spPr>
        <p:txBody>
          <a:bodyPr anchor="t" rtlCol="false" tIns="0" lIns="0" bIns="0" rIns="0">
            <a:spAutoFit/>
          </a:bodyPr>
          <a:lstStyle/>
          <a:p>
            <a:pPr algn="ctr">
              <a:lnSpc>
                <a:spcPts val="6020"/>
              </a:lnSpc>
            </a:pPr>
          </a:p>
        </p:txBody>
      </p:sp>
      <p:sp>
        <p:nvSpPr>
          <p:cNvPr name="TextBox 16" id="16"/>
          <p:cNvSpPr txBox="true"/>
          <p:nvPr/>
        </p:nvSpPr>
        <p:spPr>
          <a:xfrm rot="0">
            <a:off x="6838248" y="7869697"/>
            <a:ext cx="9259691" cy="588651"/>
          </a:xfrm>
          <a:prstGeom prst="rect">
            <a:avLst/>
          </a:prstGeom>
        </p:spPr>
        <p:txBody>
          <a:bodyPr anchor="t" rtlCol="false" tIns="0" lIns="0" bIns="0" rIns="0">
            <a:spAutoFit/>
          </a:bodyPr>
          <a:lstStyle/>
          <a:p>
            <a:pPr algn="ctr">
              <a:lnSpc>
                <a:spcPts val="4821"/>
              </a:lnSpc>
            </a:pPr>
            <a:r>
              <a:rPr lang="en-US" b="true" sz="3443" u="sng">
                <a:solidFill>
                  <a:srgbClr val="FFFFFF"/>
                </a:solidFill>
                <a:latin typeface="Canva Sans Bold"/>
                <a:ea typeface="Canva Sans Bold"/>
                <a:cs typeface="Canva Sans Bold"/>
                <a:sym typeface="Canva Sans Bold"/>
                <a:hlinkClick r:id="rId7" tooltip="https://www.dynamicsignsolutions.net"/>
              </a:rPr>
              <a:t>www.dynamicsignsolutions.net/</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215382" y="142875"/>
            <a:ext cx="1686037" cy="2192003"/>
            <a:chOff x="0" y="0"/>
            <a:chExt cx="1522839" cy="1979831"/>
          </a:xfrm>
        </p:grpSpPr>
        <p:sp>
          <p:nvSpPr>
            <p:cNvPr name="Freeform 3" id="3"/>
            <p:cNvSpPr/>
            <p:nvPr/>
          </p:nvSpPr>
          <p:spPr>
            <a:xfrm flipH="false" flipV="false" rot="0">
              <a:off x="0" y="0"/>
              <a:ext cx="1522839" cy="1979831"/>
            </a:xfrm>
            <a:custGeom>
              <a:avLst/>
              <a:gdLst/>
              <a:ahLst/>
              <a:cxnLst/>
              <a:rect r="r" b="b" t="t" l="l"/>
              <a:pathLst>
                <a:path h="1979831" w="1522839">
                  <a:moveTo>
                    <a:pt x="0" y="0"/>
                  </a:moveTo>
                  <a:lnTo>
                    <a:pt x="1522839" y="0"/>
                  </a:lnTo>
                  <a:lnTo>
                    <a:pt x="1522839" y="1979831"/>
                  </a:lnTo>
                  <a:lnTo>
                    <a:pt x="0" y="1979831"/>
                  </a:lnTo>
                  <a:close/>
                </a:path>
              </a:pathLst>
            </a:custGeom>
            <a:solidFill>
              <a:srgbClr val="D00D11"/>
            </a:solidFill>
          </p:spPr>
        </p:sp>
      </p:grpSp>
      <p:sp>
        <p:nvSpPr>
          <p:cNvPr name="TextBox 4" id="4"/>
          <p:cNvSpPr txBox="true"/>
          <p:nvPr/>
        </p:nvSpPr>
        <p:spPr>
          <a:xfrm rot="0">
            <a:off x="11713177" y="962025"/>
            <a:ext cx="5546123" cy="7519658"/>
          </a:xfrm>
          <a:prstGeom prst="rect">
            <a:avLst/>
          </a:prstGeom>
        </p:spPr>
        <p:txBody>
          <a:bodyPr anchor="t" rtlCol="false" tIns="0" lIns="0" bIns="0" rIns="0">
            <a:spAutoFit/>
          </a:bodyPr>
          <a:lstStyle/>
          <a:p>
            <a:pPr algn="just" marL="0" indent="0" lvl="0">
              <a:lnSpc>
                <a:spcPts val="5005"/>
              </a:lnSpc>
            </a:pPr>
            <a:r>
              <a:rPr lang="en-US" sz="3575">
                <a:solidFill>
                  <a:srgbClr val="000000"/>
                </a:solidFill>
                <a:latin typeface="Canva Sans"/>
                <a:ea typeface="Canva Sans"/>
                <a:cs typeface="Canva Sans"/>
                <a:sym typeface="Canva Sans"/>
              </a:rPr>
              <a:t>Neon signs are eye-catching, vibrant, and long-lasting. But like all electrical items, they can develop problems over time. One of the most common issues is dim or flickering lights. If your neon sign isn’t as bright as it used to be or flickers on and off, it could signal a problem. </a:t>
            </a:r>
          </a:p>
        </p:txBody>
      </p:sp>
      <p:grpSp>
        <p:nvGrpSpPr>
          <p:cNvPr name="Group 5" id="5"/>
          <p:cNvGrpSpPr/>
          <p:nvPr/>
        </p:nvGrpSpPr>
        <p:grpSpPr>
          <a:xfrm rot="0">
            <a:off x="1944100" y="430379"/>
            <a:ext cx="5791310" cy="5791310"/>
            <a:chOff x="0" y="0"/>
            <a:chExt cx="6350000" cy="6350000"/>
          </a:xfrm>
        </p:grpSpPr>
        <p:sp>
          <p:nvSpPr>
            <p:cNvPr name="Freeform 6" id="6"/>
            <p:cNvSpPr/>
            <p:nvPr/>
          </p:nvSpPr>
          <p:spPr>
            <a:xfrm flipH="false" flipV="false" rot="0">
              <a:off x="0" y="0"/>
              <a:ext cx="6350000" cy="6351270"/>
            </a:xfrm>
            <a:custGeom>
              <a:avLst/>
              <a:gdLst/>
              <a:ahLst/>
              <a:cxnLst/>
              <a:rect r="r" b="b" t="t" l="l"/>
              <a:pathLst>
                <a:path h="6351270" w="6350000">
                  <a:moveTo>
                    <a:pt x="0" y="5955030"/>
                  </a:moveTo>
                  <a:lnTo>
                    <a:pt x="0" y="394970"/>
                  </a:lnTo>
                  <a:cubicBezTo>
                    <a:pt x="0" y="176530"/>
                    <a:pt x="176530" y="0"/>
                    <a:pt x="394970" y="0"/>
                  </a:cubicBezTo>
                  <a:lnTo>
                    <a:pt x="5956300" y="0"/>
                  </a:lnTo>
                  <a:cubicBezTo>
                    <a:pt x="6173470" y="0"/>
                    <a:pt x="6350000" y="176530"/>
                    <a:pt x="6350000" y="394970"/>
                  </a:cubicBezTo>
                  <a:lnTo>
                    <a:pt x="6350000" y="5956300"/>
                  </a:lnTo>
                  <a:cubicBezTo>
                    <a:pt x="6350000" y="6174740"/>
                    <a:pt x="6173470" y="6351270"/>
                    <a:pt x="5955030" y="6351270"/>
                  </a:cubicBezTo>
                  <a:lnTo>
                    <a:pt x="394970" y="6351270"/>
                  </a:lnTo>
                  <a:cubicBezTo>
                    <a:pt x="176530" y="6350000"/>
                    <a:pt x="0" y="6173470"/>
                    <a:pt x="0" y="5955030"/>
                  </a:cubicBezTo>
                  <a:close/>
                </a:path>
              </a:pathLst>
            </a:custGeom>
            <a:blipFill>
              <a:blip r:embed="rId2"/>
              <a:stretch>
                <a:fillRect l="-73484" t="0" r="-30638" b="0"/>
              </a:stretch>
            </a:blipFill>
          </p:spPr>
        </p:sp>
      </p:grpSp>
      <p:sp>
        <p:nvSpPr>
          <p:cNvPr name="TextBox 7" id="7"/>
          <p:cNvSpPr txBox="true"/>
          <p:nvPr/>
        </p:nvSpPr>
        <p:spPr>
          <a:xfrm rot="0">
            <a:off x="352028" y="6693123"/>
            <a:ext cx="4848072" cy="1544940"/>
          </a:xfrm>
          <a:prstGeom prst="rect">
            <a:avLst/>
          </a:prstGeom>
        </p:spPr>
        <p:txBody>
          <a:bodyPr anchor="t" rtlCol="false" tIns="0" lIns="0" bIns="0" rIns="0">
            <a:spAutoFit/>
          </a:bodyPr>
          <a:lstStyle/>
          <a:p>
            <a:pPr algn="l">
              <a:lnSpc>
                <a:spcPts val="3074"/>
              </a:lnSpc>
            </a:pPr>
            <a:r>
              <a:rPr lang="en-US" sz="3074" b="true">
                <a:solidFill>
                  <a:srgbClr val="FF2227"/>
                </a:solidFill>
                <a:latin typeface="Aileron Bold"/>
                <a:ea typeface="Aileron Bold"/>
                <a:cs typeface="Aileron Bold"/>
                <a:sym typeface="Aileron Bold"/>
              </a:rPr>
              <a:t>TROUBLESHOOTING DIM OR FLICKERING NEON SIGNS</a:t>
            </a:r>
          </a:p>
          <a:p>
            <a:pPr algn="l" marL="0" indent="0" lvl="0">
              <a:lnSpc>
                <a:spcPts val="3074"/>
              </a:lnSpc>
            </a:pPr>
          </a:p>
        </p:txBody>
      </p:sp>
      <p:sp>
        <p:nvSpPr>
          <p:cNvPr name="AutoShape 8" id="8"/>
          <p:cNvSpPr/>
          <p:nvPr/>
        </p:nvSpPr>
        <p:spPr>
          <a:xfrm flipV="true">
            <a:off x="4839755" y="6197445"/>
            <a:ext cx="1156837" cy="2431324"/>
          </a:xfrm>
          <a:prstGeom prst="line">
            <a:avLst/>
          </a:prstGeom>
          <a:ln cap="rnd" w="9525">
            <a:solidFill>
              <a:srgbClr val="D00D11"/>
            </a:solidFill>
            <a:prstDash val="solid"/>
            <a:headEnd type="none" len="sm" w="sm"/>
            <a:tailEnd type="none" len="sm" w="sm"/>
          </a:ln>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152655" y="646671"/>
            <a:ext cx="10106645" cy="2761912"/>
          </a:xfrm>
          <a:prstGeom prst="rect">
            <a:avLst/>
          </a:prstGeom>
        </p:spPr>
        <p:txBody>
          <a:bodyPr anchor="t" rtlCol="false" tIns="0" lIns="0" bIns="0" rIns="0">
            <a:spAutoFit/>
          </a:bodyPr>
          <a:lstStyle/>
          <a:p>
            <a:pPr algn="l">
              <a:lnSpc>
                <a:spcPts val="7368"/>
              </a:lnSpc>
            </a:pPr>
            <a:r>
              <a:rPr lang="en-US" sz="5263" b="true">
                <a:solidFill>
                  <a:srgbClr val="FF2227"/>
                </a:solidFill>
                <a:latin typeface="Aileron Bold"/>
                <a:ea typeface="Aileron Bold"/>
                <a:cs typeface="Aileron Bold"/>
                <a:sym typeface="Aileron Bold"/>
              </a:rPr>
              <a:t>WHY DO NEON SIGNS FLICKER OR BECOME DIM?</a:t>
            </a:r>
          </a:p>
          <a:p>
            <a:pPr algn="l" marL="0" indent="0" lvl="0">
              <a:lnSpc>
                <a:spcPts val="7368"/>
              </a:lnSpc>
              <a:spcBef>
                <a:spcPct val="0"/>
              </a:spcBef>
            </a:pPr>
          </a:p>
        </p:txBody>
      </p:sp>
      <p:sp>
        <p:nvSpPr>
          <p:cNvPr name="TextBox 3" id="3"/>
          <p:cNvSpPr txBox="true"/>
          <p:nvPr/>
        </p:nvSpPr>
        <p:spPr>
          <a:xfrm rot="0">
            <a:off x="7536592" y="3698875"/>
            <a:ext cx="9722708" cy="4949825"/>
          </a:xfrm>
          <a:prstGeom prst="rect">
            <a:avLst/>
          </a:prstGeom>
        </p:spPr>
        <p:txBody>
          <a:bodyPr anchor="t" rtlCol="false" tIns="0" lIns="0" bIns="0" rIns="0">
            <a:spAutoFit/>
          </a:bodyPr>
          <a:lstStyle/>
          <a:p>
            <a:pPr algn="l">
              <a:lnSpc>
                <a:spcPts val="4900"/>
              </a:lnSpc>
            </a:pPr>
            <a:r>
              <a:rPr lang="en-US" sz="3500" spc="70">
                <a:solidFill>
                  <a:srgbClr val="000000"/>
                </a:solidFill>
                <a:latin typeface="Roboto"/>
                <a:ea typeface="Roboto"/>
                <a:cs typeface="Roboto"/>
                <a:sym typeface="Roboto"/>
              </a:rPr>
              <a:t>Neon signs rely on neon gas, electric power, and proper wiring to light up. When any of these elements have a problem, your neon sign may start to flicker or look dim. There are several reasons for this, from a broken part to a wiring issue. Identifying the exact cause is the first step in </a:t>
            </a:r>
            <a:r>
              <a:rPr lang="en-US" sz="3500" spc="70">
                <a:solidFill>
                  <a:srgbClr val="000000"/>
                </a:solidFill>
                <a:latin typeface="Roboto"/>
                <a:ea typeface="Roboto"/>
                <a:cs typeface="Roboto"/>
                <a:sym typeface="Roboto"/>
              </a:rPr>
              <a:t>neon light sign repair.</a:t>
            </a:r>
          </a:p>
          <a:p>
            <a:pPr algn="l" marL="0" indent="0" lvl="0">
              <a:lnSpc>
                <a:spcPts val="4900"/>
              </a:lnSpc>
              <a:spcBef>
                <a:spcPct val="0"/>
              </a:spcBef>
            </a:pPr>
          </a:p>
        </p:txBody>
      </p:sp>
      <p:sp>
        <p:nvSpPr>
          <p:cNvPr name="Freeform 4" id="4"/>
          <p:cNvSpPr/>
          <p:nvPr/>
        </p:nvSpPr>
        <p:spPr>
          <a:xfrm flipH="false" flipV="false" rot="0">
            <a:off x="1028700" y="884796"/>
            <a:ext cx="4913757" cy="4231700"/>
          </a:xfrm>
          <a:custGeom>
            <a:avLst/>
            <a:gdLst/>
            <a:ahLst/>
            <a:cxnLst/>
            <a:rect r="r" b="b" t="t" l="l"/>
            <a:pathLst>
              <a:path h="4231700" w="4913757">
                <a:moveTo>
                  <a:pt x="0" y="0"/>
                </a:moveTo>
                <a:lnTo>
                  <a:pt x="4913757" y="0"/>
                </a:lnTo>
                <a:lnTo>
                  <a:pt x="4913757" y="4231700"/>
                </a:lnTo>
                <a:lnTo>
                  <a:pt x="0" y="4231700"/>
                </a:lnTo>
                <a:lnTo>
                  <a:pt x="0" y="0"/>
                </a:lnTo>
                <a:close/>
              </a:path>
            </a:pathLst>
          </a:custGeom>
          <a:blipFill>
            <a:blip r:embed="rId2"/>
            <a:stretch>
              <a:fillRect l="0" t="0" r="0" b="-16117"/>
            </a:stretch>
          </a:blipFill>
        </p:spPr>
      </p:sp>
      <p:sp>
        <p:nvSpPr>
          <p:cNvPr name="Freeform 5" id="5"/>
          <p:cNvSpPr/>
          <p:nvPr/>
        </p:nvSpPr>
        <p:spPr>
          <a:xfrm flipH="false" flipV="false" rot="0">
            <a:off x="979505" y="5422521"/>
            <a:ext cx="5157980" cy="4442023"/>
          </a:xfrm>
          <a:custGeom>
            <a:avLst/>
            <a:gdLst/>
            <a:ahLst/>
            <a:cxnLst/>
            <a:rect r="r" b="b" t="t" l="l"/>
            <a:pathLst>
              <a:path h="4442023" w="5157980">
                <a:moveTo>
                  <a:pt x="0" y="0"/>
                </a:moveTo>
                <a:lnTo>
                  <a:pt x="5157981" y="0"/>
                </a:lnTo>
                <a:lnTo>
                  <a:pt x="5157981" y="4442023"/>
                </a:lnTo>
                <a:lnTo>
                  <a:pt x="0" y="4442023"/>
                </a:lnTo>
                <a:lnTo>
                  <a:pt x="0" y="0"/>
                </a:lnTo>
                <a:close/>
              </a:path>
            </a:pathLst>
          </a:custGeom>
          <a:blipFill>
            <a:blip r:embed="rId3"/>
            <a:stretch>
              <a:fillRect l="0" t="-4644" r="0" b="-11473"/>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467850" y="330564"/>
            <a:ext cx="8556330" cy="9625871"/>
          </a:xfrm>
          <a:custGeom>
            <a:avLst/>
            <a:gdLst/>
            <a:ahLst/>
            <a:cxnLst/>
            <a:rect r="r" b="b" t="t" l="l"/>
            <a:pathLst>
              <a:path h="9625871" w="8556330">
                <a:moveTo>
                  <a:pt x="0" y="0"/>
                </a:moveTo>
                <a:lnTo>
                  <a:pt x="8556330" y="0"/>
                </a:lnTo>
                <a:lnTo>
                  <a:pt x="8556330" y="9625872"/>
                </a:lnTo>
                <a:lnTo>
                  <a:pt x="0" y="9625872"/>
                </a:lnTo>
                <a:lnTo>
                  <a:pt x="0" y="0"/>
                </a:lnTo>
                <a:close/>
              </a:path>
            </a:pathLst>
          </a:custGeom>
          <a:blipFill>
            <a:blip r:embed="rId2"/>
            <a:stretch>
              <a:fillRect l="-8249" t="0" r="-4250" b="0"/>
            </a:stretch>
          </a:blipFill>
        </p:spPr>
      </p:sp>
      <p:sp>
        <p:nvSpPr>
          <p:cNvPr name="AutoShape 3" id="3"/>
          <p:cNvSpPr/>
          <p:nvPr/>
        </p:nvSpPr>
        <p:spPr>
          <a:xfrm>
            <a:off x="9148762" y="-9481"/>
            <a:ext cx="19050" cy="10287000"/>
          </a:xfrm>
          <a:prstGeom prst="line">
            <a:avLst/>
          </a:prstGeom>
          <a:ln cap="flat" w="47625">
            <a:solidFill>
              <a:srgbClr val="FF2227"/>
            </a:solidFill>
            <a:prstDash val="solid"/>
            <a:headEnd type="none" len="sm" w="sm"/>
            <a:tailEnd type="none" len="sm" w="sm"/>
          </a:ln>
        </p:spPr>
      </p:sp>
      <p:sp>
        <p:nvSpPr>
          <p:cNvPr name="TextBox 4" id="4"/>
          <p:cNvSpPr txBox="true"/>
          <p:nvPr/>
        </p:nvSpPr>
        <p:spPr>
          <a:xfrm rot="0">
            <a:off x="463427" y="3569225"/>
            <a:ext cx="7733689" cy="6429011"/>
          </a:xfrm>
          <a:prstGeom prst="rect">
            <a:avLst/>
          </a:prstGeom>
        </p:spPr>
        <p:txBody>
          <a:bodyPr anchor="t" rtlCol="false" tIns="0" lIns="0" bIns="0" rIns="0">
            <a:spAutoFit/>
          </a:bodyPr>
          <a:lstStyle/>
          <a:p>
            <a:pPr algn="l">
              <a:lnSpc>
                <a:spcPts val="4638"/>
              </a:lnSpc>
            </a:pPr>
            <a:r>
              <a:rPr lang="en-US" sz="3312">
                <a:solidFill>
                  <a:srgbClr val="000000"/>
                </a:solidFill>
                <a:latin typeface="Canva Sans"/>
                <a:ea typeface="Canva Sans"/>
                <a:cs typeface="Canva Sans"/>
                <a:sym typeface="Canva Sans"/>
              </a:rPr>
              <a:t>Power Supply Issues</a:t>
            </a:r>
          </a:p>
          <a:p>
            <a:pPr algn="l">
              <a:lnSpc>
                <a:spcPts val="4638"/>
              </a:lnSpc>
            </a:pPr>
            <a:r>
              <a:rPr lang="en-US" sz="3312">
                <a:solidFill>
                  <a:srgbClr val="000000"/>
                </a:solidFill>
                <a:latin typeface="Canva Sans"/>
                <a:ea typeface="Canva Sans"/>
                <a:cs typeface="Canva Sans"/>
                <a:sym typeface="Canva Sans"/>
              </a:rPr>
              <a:t>One of the most frequent reasons for flickering is a problem with the power supply. Neon signs need a constant and stable source of electricity to glow. If the power is inconsistent or too weak, your sign may flicker or become dim. Check the power outlet and make sure it’s delivering the right voltage.</a:t>
            </a:r>
          </a:p>
          <a:p>
            <a:pPr algn="l" marL="0" indent="0" lvl="0">
              <a:lnSpc>
                <a:spcPts val="4638"/>
              </a:lnSpc>
              <a:spcBef>
                <a:spcPct val="0"/>
              </a:spcBef>
            </a:pPr>
          </a:p>
        </p:txBody>
      </p:sp>
      <p:sp>
        <p:nvSpPr>
          <p:cNvPr name="TextBox 5" id="5"/>
          <p:cNvSpPr txBox="true"/>
          <p:nvPr/>
        </p:nvSpPr>
        <p:spPr>
          <a:xfrm rot="0">
            <a:off x="463427" y="235314"/>
            <a:ext cx="5881269" cy="3053338"/>
          </a:xfrm>
          <a:prstGeom prst="rect">
            <a:avLst/>
          </a:prstGeom>
        </p:spPr>
        <p:txBody>
          <a:bodyPr anchor="t" rtlCol="false" tIns="0" lIns="0" bIns="0" rIns="0">
            <a:spAutoFit/>
          </a:bodyPr>
          <a:lstStyle/>
          <a:p>
            <a:pPr algn="ctr">
              <a:lnSpc>
                <a:spcPts val="6100"/>
              </a:lnSpc>
            </a:pPr>
            <a:r>
              <a:rPr lang="en-US" sz="4357" b="true">
                <a:solidFill>
                  <a:srgbClr val="FF2227"/>
                </a:solidFill>
                <a:latin typeface="Canva Sans Bold"/>
                <a:ea typeface="Canva Sans Bold"/>
                <a:cs typeface="Canva Sans Bold"/>
                <a:sym typeface="Canva Sans Bold"/>
              </a:rPr>
              <a:t>Common Causes of Dim or Flickering Neon Signs</a:t>
            </a:r>
          </a:p>
          <a:p>
            <a:pPr algn="ctr">
              <a:lnSpc>
                <a:spcPts val="6100"/>
              </a:lnSpc>
              <a:spcBef>
                <a:spcPct val="0"/>
              </a:spcBef>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67431" y="2307095"/>
            <a:ext cx="3075334" cy="6539584"/>
          </a:xfrm>
          <a:custGeom>
            <a:avLst/>
            <a:gdLst/>
            <a:ahLst/>
            <a:cxnLst/>
            <a:rect r="r" b="b" t="t" l="l"/>
            <a:pathLst>
              <a:path h="6539584" w="3075334">
                <a:moveTo>
                  <a:pt x="0" y="0"/>
                </a:moveTo>
                <a:lnTo>
                  <a:pt x="3075334" y="0"/>
                </a:lnTo>
                <a:lnTo>
                  <a:pt x="3075334" y="6539585"/>
                </a:lnTo>
                <a:lnTo>
                  <a:pt x="0" y="6539585"/>
                </a:lnTo>
                <a:lnTo>
                  <a:pt x="0" y="0"/>
                </a:lnTo>
                <a:close/>
              </a:path>
            </a:pathLst>
          </a:custGeom>
          <a:blipFill>
            <a:blip r:embed="rId2"/>
            <a:stretch>
              <a:fillRect l="-55288" t="0" r="-57358" b="0"/>
            </a:stretch>
          </a:blipFill>
        </p:spPr>
      </p:sp>
      <p:sp>
        <p:nvSpPr>
          <p:cNvPr name="Freeform 3" id="3"/>
          <p:cNvSpPr/>
          <p:nvPr/>
        </p:nvSpPr>
        <p:spPr>
          <a:xfrm flipH="false" flipV="false" rot="0">
            <a:off x="3742765" y="2288045"/>
            <a:ext cx="4611254" cy="6539584"/>
          </a:xfrm>
          <a:custGeom>
            <a:avLst/>
            <a:gdLst/>
            <a:ahLst/>
            <a:cxnLst/>
            <a:rect r="r" b="b" t="t" l="l"/>
            <a:pathLst>
              <a:path h="6539584" w="4611254">
                <a:moveTo>
                  <a:pt x="0" y="0"/>
                </a:moveTo>
                <a:lnTo>
                  <a:pt x="4611254" y="0"/>
                </a:lnTo>
                <a:lnTo>
                  <a:pt x="4611254" y="6539585"/>
                </a:lnTo>
                <a:lnTo>
                  <a:pt x="0" y="6539585"/>
                </a:lnTo>
                <a:lnTo>
                  <a:pt x="0" y="0"/>
                </a:lnTo>
                <a:close/>
              </a:path>
            </a:pathLst>
          </a:custGeom>
          <a:blipFill>
            <a:blip r:embed="rId3"/>
            <a:stretch>
              <a:fillRect l="-21745" t="0" r="-20072" b="0"/>
            </a:stretch>
          </a:blipFill>
        </p:spPr>
      </p:sp>
      <p:sp>
        <p:nvSpPr>
          <p:cNvPr name="TextBox 4" id="4"/>
          <p:cNvSpPr txBox="true"/>
          <p:nvPr/>
        </p:nvSpPr>
        <p:spPr>
          <a:xfrm rot="0">
            <a:off x="9239250" y="3419475"/>
            <a:ext cx="8198473" cy="5962650"/>
          </a:xfrm>
          <a:prstGeom prst="rect">
            <a:avLst/>
          </a:prstGeom>
        </p:spPr>
        <p:txBody>
          <a:bodyPr anchor="t" rtlCol="false" tIns="0" lIns="0" bIns="0" rIns="0">
            <a:spAutoFit/>
          </a:bodyPr>
          <a:lstStyle/>
          <a:p>
            <a:pPr algn="l">
              <a:lnSpc>
                <a:spcPts val="4289"/>
              </a:lnSpc>
            </a:pPr>
            <a:r>
              <a:rPr lang="en-US" sz="3574">
                <a:solidFill>
                  <a:srgbClr val="000000"/>
                </a:solidFill>
                <a:latin typeface="Canva Sans"/>
                <a:ea typeface="Canva Sans"/>
                <a:cs typeface="Canva Sans"/>
                <a:sym typeface="Canva Sans"/>
              </a:rPr>
              <a:t>Check the Power Supply</a:t>
            </a:r>
          </a:p>
          <a:p>
            <a:pPr algn="l">
              <a:lnSpc>
                <a:spcPts val="4289"/>
              </a:lnSpc>
            </a:pPr>
            <a:r>
              <a:rPr lang="en-US" sz="3574">
                <a:solidFill>
                  <a:srgbClr val="000000"/>
                </a:solidFill>
                <a:latin typeface="Canva Sans"/>
                <a:ea typeface="Canva Sans"/>
                <a:cs typeface="Canva Sans"/>
                <a:sym typeface="Canva Sans"/>
              </a:rPr>
              <a:t>Before doing anything, check the power source. Make sure your sign is plugged in properly and that the outlet is working. Try plugging the sign into a different outlet to see if the problem persists. If the sign works fine in another outlet, the problem might be in the original power source.</a:t>
            </a:r>
          </a:p>
          <a:p>
            <a:pPr algn="l" marL="0" indent="0" lvl="0">
              <a:lnSpc>
                <a:spcPts val="4289"/>
              </a:lnSpc>
              <a:spcBef>
                <a:spcPct val="0"/>
              </a:spcBef>
            </a:pPr>
          </a:p>
        </p:txBody>
      </p:sp>
      <p:sp>
        <p:nvSpPr>
          <p:cNvPr name="TextBox 5" id="5"/>
          <p:cNvSpPr txBox="true"/>
          <p:nvPr/>
        </p:nvSpPr>
        <p:spPr>
          <a:xfrm rot="0">
            <a:off x="2765878" y="378236"/>
            <a:ext cx="15275320" cy="1434277"/>
          </a:xfrm>
          <a:prstGeom prst="rect">
            <a:avLst/>
          </a:prstGeom>
        </p:spPr>
        <p:txBody>
          <a:bodyPr anchor="t" rtlCol="false" tIns="0" lIns="0" bIns="0" rIns="0">
            <a:spAutoFit/>
          </a:bodyPr>
          <a:lstStyle/>
          <a:p>
            <a:pPr algn="l">
              <a:lnSpc>
                <a:spcPts val="5425"/>
              </a:lnSpc>
            </a:pPr>
            <a:r>
              <a:rPr lang="en-US" sz="6028" b="true">
                <a:solidFill>
                  <a:srgbClr val="FF2227"/>
                </a:solidFill>
                <a:latin typeface="Canva Sans Bold"/>
                <a:ea typeface="Canva Sans Bold"/>
                <a:cs typeface="Canva Sans Bold"/>
                <a:sym typeface="Canva Sans Bold"/>
              </a:rPr>
              <a:t>How to Fix Flickering or Dim Neon Signs?</a:t>
            </a:r>
          </a:p>
          <a:p>
            <a:pPr algn="l" marL="0" indent="0" lvl="0">
              <a:lnSpc>
                <a:spcPts val="5425"/>
              </a:lnSpc>
              <a:spcBef>
                <a:spcPct val="0"/>
              </a:spcBef>
            </a:p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757136" y="2995932"/>
            <a:ext cx="9946785" cy="6262368"/>
          </a:xfrm>
          <a:prstGeom prst="rect">
            <a:avLst/>
          </a:prstGeom>
        </p:spPr>
        <p:txBody>
          <a:bodyPr anchor="t" rtlCol="false" tIns="0" lIns="0" bIns="0" rIns="0">
            <a:spAutoFit/>
          </a:bodyPr>
          <a:lstStyle/>
          <a:p>
            <a:pPr algn="just">
              <a:lnSpc>
                <a:spcPts val="5005"/>
              </a:lnSpc>
            </a:pPr>
            <a:r>
              <a:rPr lang="en-US" sz="3575">
                <a:solidFill>
                  <a:srgbClr val="000000"/>
                </a:solidFill>
                <a:latin typeface="Canva Sans"/>
                <a:ea typeface="Canva Sans"/>
                <a:cs typeface="Canva Sans"/>
                <a:sym typeface="Canva Sans"/>
              </a:rPr>
              <a:t>A flickering or dim neon sign can be frustrating, but it doesn’t always mean the sign is broken beyond repair. By identifying the cause and addressing it early, you can restore your neon sign’s brightness and avoid costly repairs. If you’re unsure or uncomfortable with the repair process, always consult a professional to ensure your lighted sign repair is done safely.</a:t>
            </a:r>
          </a:p>
          <a:p>
            <a:pPr algn="just">
              <a:lnSpc>
                <a:spcPts val="5005"/>
              </a:lnSpc>
            </a:pPr>
          </a:p>
        </p:txBody>
      </p:sp>
      <p:sp>
        <p:nvSpPr>
          <p:cNvPr name="Freeform 3" id="3"/>
          <p:cNvSpPr/>
          <p:nvPr/>
        </p:nvSpPr>
        <p:spPr>
          <a:xfrm flipH="false" flipV="false" rot="0">
            <a:off x="12317814" y="811275"/>
            <a:ext cx="5650825" cy="4953686"/>
          </a:xfrm>
          <a:custGeom>
            <a:avLst/>
            <a:gdLst/>
            <a:ahLst/>
            <a:cxnLst/>
            <a:rect r="r" b="b" t="t" l="l"/>
            <a:pathLst>
              <a:path h="4953686" w="5650825">
                <a:moveTo>
                  <a:pt x="0" y="0"/>
                </a:moveTo>
                <a:lnTo>
                  <a:pt x="5650825" y="0"/>
                </a:lnTo>
                <a:lnTo>
                  <a:pt x="5650825" y="4953685"/>
                </a:lnTo>
                <a:lnTo>
                  <a:pt x="0" y="4953685"/>
                </a:lnTo>
                <a:lnTo>
                  <a:pt x="0" y="0"/>
                </a:lnTo>
                <a:close/>
              </a:path>
            </a:pathLst>
          </a:custGeom>
          <a:blipFill>
            <a:blip r:embed="rId2"/>
            <a:stretch>
              <a:fillRect l="0" t="-7036" r="0" b="-7036"/>
            </a:stretch>
          </a:blipFill>
        </p:spPr>
      </p:sp>
      <p:sp>
        <p:nvSpPr>
          <p:cNvPr name="TextBox 4" id="4"/>
          <p:cNvSpPr txBox="true"/>
          <p:nvPr/>
        </p:nvSpPr>
        <p:spPr>
          <a:xfrm rot="0">
            <a:off x="3560639" y="438021"/>
            <a:ext cx="4339778" cy="1694817"/>
          </a:xfrm>
          <a:prstGeom prst="rect">
            <a:avLst/>
          </a:prstGeom>
        </p:spPr>
        <p:txBody>
          <a:bodyPr anchor="t" rtlCol="false" tIns="0" lIns="0" bIns="0" rIns="0">
            <a:spAutoFit/>
          </a:bodyPr>
          <a:lstStyle/>
          <a:p>
            <a:pPr algn="ctr">
              <a:lnSpc>
                <a:spcPts val="6859"/>
              </a:lnSpc>
            </a:pPr>
            <a:r>
              <a:rPr lang="en-US" sz="4899" b="true">
                <a:solidFill>
                  <a:srgbClr val="FF2227"/>
                </a:solidFill>
                <a:latin typeface="Canva Sans Bold"/>
                <a:ea typeface="Canva Sans Bold"/>
                <a:cs typeface="Canva Sans Bold"/>
                <a:sym typeface="Canva Sans Bold"/>
              </a:rPr>
              <a:t>Final Words</a:t>
            </a:r>
          </a:p>
          <a:p>
            <a:pPr algn="ctr">
              <a:lnSpc>
                <a:spcPts val="6859"/>
              </a:lnSpc>
            </a:p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087869" y="514350"/>
            <a:ext cx="5580118" cy="9258300"/>
          </a:xfrm>
          <a:custGeom>
            <a:avLst/>
            <a:gdLst/>
            <a:ahLst/>
            <a:cxnLst/>
            <a:rect r="r" b="b" t="t" l="l"/>
            <a:pathLst>
              <a:path h="9258300" w="5580118">
                <a:moveTo>
                  <a:pt x="0" y="0"/>
                </a:moveTo>
                <a:lnTo>
                  <a:pt x="5580118" y="0"/>
                </a:lnTo>
                <a:lnTo>
                  <a:pt x="5580118" y="9258300"/>
                </a:lnTo>
                <a:lnTo>
                  <a:pt x="0" y="9258300"/>
                </a:lnTo>
                <a:lnTo>
                  <a:pt x="0" y="0"/>
                </a:lnTo>
                <a:close/>
              </a:path>
            </a:pathLst>
          </a:custGeom>
          <a:blipFill>
            <a:blip r:embed="rId2"/>
            <a:stretch>
              <a:fillRect l="-92413" t="0" r="-49799" b="0"/>
            </a:stretch>
          </a:blipFill>
        </p:spPr>
      </p:sp>
      <p:sp>
        <p:nvSpPr>
          <p:cNvPr name="Freeform 3" id="3"/>
          <p:cNvSpPr/>
          <p:nvPr/>
        </p:nvSpPr>
        <p:spPr>
          <a:xfrm flipH="false" flipV="false" rot="0">
            <a:off x="1299127" y="5143500"/>
            <a:ext cx="1505404" cy="1505404"/>
          </a:xfrm>
          <a:custGeom>
            <a:avLst/>
            <a:gdLst/>
            <a:ahLst/>
            <a:cxnLst/>
            <a:rect r="r" b="b" t="t" l="l"/>
            <a:pathLst>
              <a:path h="1505404" w="1505404">
                <a:moveTo>
                  <a:pt x="0" y="0"/>
                </a:moveTo>
                <a:lnTo>
                  <a:pt x="1505404" y="0"/>
                </a:lnTo>
                <a:lnTo>
                  <a:pt x="1505404" y="1505404"/>
                </a:lnTo>
                <a:lnTo>
                  <a:pt x="0" y="150540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87763" y="7534729"/>
            <a:ext cx="1516768" cy="1516768"/>
          </a:xfrm>
          <a:custGeom>
            <a:avLst/>
            <a:gdLst/>
            <a:ahLst/>
            <a:cxnLst/>
            <a:rect r="r" b="b" t="t" l="l"/>
            <a:pathLst>
              <a:path h="1516768" w="1516768">
                <a:moveTo>
                  <a:pt x="0" y="0"/>
                </a:moveTo>
                <a:lnTo>
                  <a:pt x="1516768" y="0"/>
                </a:lnTo>
                <a:lnTo>
                  <a:pt x="1516768" y="1516768"/>
                </a:lnTo>
                <a:lnTo>
                  <a:pt x="0" y="15167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151680">
            <a:off x="1072160" y="2777379"/>
            <a:ext cx="1695797" cy="1695797"/>
          </a:xfrm>
          <a:custGeom>
            <a:avLst/>
            <a:gdLst/>
            <a:ahLst/>
            <a:cxnLst/>
            <a:rect r="r" b="b" t="t" l="l"/>
            <a:pathLst>
              <a:path h="1695797" w="1695797">
                <a:moveTo>
                  <a:pt x="0" y="0"/>
                </a:moveTo>
                <a:lnTo>
                  <a:pt x="1695797" y="0"/>
                </a:lnTo>
                <a:lnTo>
                  <a:pt x="1695797" y="1695797"/>
                </a:lnTo>
                <a:lnTo>
                  <a:pt x="0" y="16957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6" id="6"/>
          <p:cNvSpPr txBox="true"/>
          <p:nvPr/>
        </p:nvSpPr>
        <p:spPr>
          <a:xfrm rot="0">
            <a:off x="1802207" y="304800"/>
            <a:ext cx="10482667" cy="1882203"/>
          </a:xfrm>
          <a:prstGeom prst="rect">
            <a:avLst/>
          </a:prstGeom>
        </p:spPr>
        <p:txBody>
          <a:bodyPr anchor="t" rtlCol="false" tIns="0" lIns="0" bIns="0" rIns="0">
            <a:spAutoFit/>
          </a:bodyPr>
          <a:lstStyle/>
          <a:p>
            <a:pPr algn="ctr">
              <a:lnSpc>
                <a:spcPts val="15431"/>
              </a:lnSpc>
            </a:pPr>
            <a:r>
              <a:rPr lang="en-US" sz="11022" b="true">
                <a:solidFill>
                  <a:srgbClr val="FF2227"/>
                </a:solidFill>
                <a:latin typeface="Canva Sans Bold"/>
                <a:ea typeface="Canva Sans Bold"/>
                <a:cs typeface="Canva Sans Bold"/>
                <a:sym typeface="Canva Sans Bold"/>
              </a:rPr>
              <a:t>contact Us </a:t>
            </a:r>
          </a:p>
        </p:txBody>
      </p:sp>
      <p:sp>
        <p:nvSpPr>
          <p:cNvPr name="TextBox 7" id="7"/>
          <p:cNvSpPr txBox="true"/>
          <p:nvPr/>
        </p:nvSpPr>
        <p:spPr>
          <a:xfrm rot="0">
            <a:off x="1028700" y="4414500"/>
            <a:ext cx="6336968" cy="887021"/>
          </a:xfrm>
          <a:prstGeom prst="rect">
            <a:avLst/>
          </a:prstGeom>
        </p:spPr>
        <p:txBody>
          <a:bodyPr anchor="t" rtlCol="false" tIns="0" lIns="0" bIns="0" rIns="0">
            <a:spAutoFit/>
          </a:bodyPr>
          <a:lstStyle/>
          <a:p>
            <a:pPr algn="ctr">
              <a:lnSpc>
                <a:spcPts val="7279"/>
              </a:lnSpc>
            </a:pPr>
          </a:p>
        </p:txBody>
      </p:sp>
      <p:sp>
        <p:nvSpPr>
          <p:cNvPr name="TextBox 8" id="8"/>
          <p:cNvSpPr txBox="true"/>
          <p:nvPr/>
        </p:nvSpPr>
        <p:spPr>
          <a:xfrm rot="0">
            <a:off x="3020880" y="3061435"/>
            <a:ext cx="8800996" cy="580390"/>
          </a:xfrm>
          <a:prstGeom prst="rect">
            <a:avLst/>
          </a:prstGeom>
        </p:spPr>
        <p:txBody>
          <a:bodyPr anchor="t" rtlCol="false" tIns="0" lIns="0" bIns="0" rIns="0">
            <a:spAutoFit/>
          </a:bodyPr>
          <a:lstStyle/>
          <a:p>
            <a:pPr algn="ctr">
              <a:lnSpc>
                <a:spcPts val="4759"/>
              </a:lnSpc>
            </a:pPr>
            <a:r>
              <a:rPr lang="en-US" sz="3399" b="true">
                <a:solidFill>
                  <a:srgbClr val="000000"/>
                </a:solidFill>
                <a:latin typeface="Canva Sans Bold"/>
                <a:ea typeface="Canva Sans Bold"/>
                <a:cs typeface="Canva Sans Bold"/>
                <a:sym typeface="Canva Sans Bold"/>
              </a:rPr>
              <a:t>https://www.dynamicsignsolutions.net/</a:t>
            </a:r>
          </a:p>
        </p:txBody>
      </p:sp>
      <p:sp>
        <p:nvSpPr>
          <p:cNvPr name="TextBox 9" id="9"/>
          <p:cNvSpPr txBox="true"/>
          <p:nvPr/>
        </p:nvSpPr>
        <p:spPr>
          <a:xfrm rot="0">
            <a:off x="3447946" y="5572725"/>
            <a:ext cx="3917722" cy="580390"/>
          </a:xfrm>
          <a:prstGeom prst="rect">
            <a:avLst/>
          </a:prstGeom>
        </p:spPr>
        <p:txBody>
          <a:bodyPr anchor="t" rtlCol="false" tIns="0" lIns="0" bIns="0" rIns="0">
            <a:spAutoFit/>
          </a:bodyPr>
          <a:lstStyle/>
          <a:p>
            <a:pPr algn="ctr">
              <a:lnSpc>
                <a:spcPts val="4759"/>
              </a:lnSpc>
            </a:pPr>
            <a:r>
              <a:rPr lang="en-US" sz="3399" b="true">
                <a:solidFill>
                  <a:srgbClr val="000000"/>
                </a:solidFill>
                <a:latin typeface="Canva Sans Bold"/>
                <a:ea typeface="Canva Sans Bold"/>
                <a:cs typeface="Canva Sans Bold"/>
                <a:sym typeface="Canva Sans Bold"/>
              </a:rPr>
              <a:t>+1 731-412-8524</a:t>
            </a:r>
          </a:p>
        </p:txBody>
      </p:sp>
      <p:sp>
        <p:nvSpPr>
          <p:cNvPr name="TextBox 10" id="10"/>
          <p:cNvSpPr txBox="true"/>
          <p:nvPr/>
        </p:nvSpPr>
        <p:spPr>
          <a:xfrm rot="0">
            <a:off x="3448039" y="7721987"/>
            <a:ext cx="7500409" cy="580390"/>
          </a:xfrm>
          <a:prstGeom prst="rect">
            <a:avLst/>
          </a:prstGeom>
        </p:spPr>
        <p:txBody>
          <a:bodyPr anchor="t" rtlCol="false" tIns="0" lIns="0" bIns="0" rIns="0">
            <a:spAutoFit/>
          </a:bodyPr>
          <a:lstStyle/>
          <a:p>
            <a:pPr algn="ctr">
              <a:lnSpc>
                <a:spcPts val="4759"/>
              </a:lnSpc>
            </a:pPr>
            <a:r>
              <a:rPr lang="en-US" b="true" sz="3399" u="sng">
                <a:solidFill>
                  <a:srgbClr val="000000"/>
                </a:solidFill>
                <a:latin typeface="Canva Sans Bold"/>
                <a:ea typeface="Canva Sans Bold"/>
                <a:cs typeface="Canva Sans Bold"/>
                <a:sym typeface="Canva Sans Bold"/>
                <a:hlinkClick r:id="rId9" tooltip="mailto:jerryg@dynamicsignsolutions.net"/>
              </a:rPr>
              <a:t> jerryg@dynamicsignsolutions.net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DAF7PFkkTYA</dc:identifier>
  <dcterms:modified xsi:type="dcterms:W3CDTF">2011-08-01T06:04:30Z</dcterms:modified>
  <cp:revision>1</cp:revision>
  <dc:title>Troubleshooting Dim or Flickering Neon Signs</dc:title>
</cp:coreProperties>
</file>