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2"/>
  </p:notesMasterIdLst>
  <p:sldIdLst>
    <p:sldId id="256" r:id="rId2"/>
    <p:sldId id="283" r:id="rId3"/>
    <p:sldId id="298" r:id="rId4"/>
    <p:sldId id="259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78" r:id="rId14"/>
    <p:sldId id="279" r:id="rId15"/>
    <p:sldId id="280" r:id="rId16"/>
    <p:sldId id="293" r:id="rId17"/>
    <p:sldId id="292" r:id="rId18"/>
    <p:sldId id="294" r:id="rId19"/>
    <p:sldId id="295" r:id="rId20"/>
    <p:sldId id="271" r:id="rId21"/>
    <p:sldId id="296" r:id="rId22"/>
    <p:sldId id="297" r:id="rId23"/>
    <p:sldId id="261" r:id="rId24"/>
    <p:sldId id="281" r:id="rId25"/>
    <p:sldId id="272" r:id="rId26"/>
    <p:sldId id="262" r:id="rId27"/>
    <p:sldId id="263" r:id="rId28"/>
    <p:sldId id="264" r:id="rId29"/>
    <p:sldId id="265" r:id="rId30"/>
    <p:sldId id="266" r:id="rId31"/>
    <p:sldId id="267" r:id="rId32"/>
    <p:sldId id="268" r:id="rId33"/>
    <p:sldId id="269" r:id="rId34"/>
    <p:sldId id="300" r:id="rId35"/>
    <p:sldId id="301" r:id="rId36"/>
    <p:sldId id="270" r:id="rId37"/>
    <p:sldId id="274" r:id="rId38"/>
    <p:sldId id="275" r:id="rId39"/>
    <p:sldId id="276" r:id="rId40"/>
    <p:sldId id="302" r:id="rId41"/>
    <p:sldId id="303" r:id="rId42"/>
    <p:sldId id="305" r:id="rId43"/>
    <p:sldId id="307" r:id="rId44"/>
    <p:sldId id="273" r:id="rId45"/>
    <p:sldId id="308" r:id="rId46"/>
    <p:sldId id="309" r:id="rId47"/>
    <p:sldId id="310" r:id="rId48"/>
    <p:sldId id="311" r:id="rId49"/>
    <p:sldId id="312" r:id="rId50"/>
    <p:sldId id="313" r:id="rId5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67" autoAdjust="0"/>
  </p:normalViewPr>
  <p:slideViewPr>
    <p:cSldViewPr>
      <p:cViewPr>
        <p:scale>
          <a:sx n="50" d="100"/>
          <a:sy n="50" d="100"/>
        </p:scale>
        <p:origin x="-51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D545E-6E30-441C-8F65-050B1E806F23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2A780-A780-4F11-B81A-63521DBBF0C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Terra Brasilis do Atlas Miller (1515/1519) – Lopo Homem Bibliotèque Nationale Paris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2A780-A780-4F11-B81A-63521DBBF0C9}" type="slidenum">
              <a:rPr lang="pt-BR" smtClean="0"/>
              <a:pPr/>
              <a:t>4</a:t>
            </a:fld>
            <a:endParaRPr lang="pt-B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2A780-A780-4F11-B81A-63521DBBF0C9}" type="slidenum">
              <a:rPr lang="pt-BR" smtClean="0"/>
              <a:pPr/>
              <a:t>5</a:t>
            </a:fld>
            <a:endParaRPr lang="pt-B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2A780-A780-4F11-B81A-63521DBBF0C9}" type="slidenum">
              <a:rPr lang="pt-BR" smtClean="0"/>
              <a:pPr/>
              <a:t>13</a:t>
            </a:fld>
            <a:endParaRPr lang="pt-B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0" name="Retângu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tângulo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tângulo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12" name="Retângulo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ângulo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tângulo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tângulo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0B2C9C2-E1B0-4FC3-BBD1-1006A75036FD}" type="datetimeFigureOut">
              <a:rPr lang="pt-BR" smtClean="0"/>
              <a:pPr/>
              <a:t>12/04/2008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FDFDEAE-16FD-4864-8F6E-AC0D267B9973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sz="6600" dirty="0" smtClean="0">
                <a:latin typeface="Arial Black" pitchFamily="34" charset="0"/>
              </a:rPr>
              <a:t>França Antártica</a:t>
            </a:r>
            <a:endParaRPr lang="pt-BR" sz="6600" dirty="0">
              <a:latin typeface="Arial Black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929384"/>
            <a:ext cx="8077200" cy="1499616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latin typeface="Arial Black" pitchFamily="34" charset="0"/>
              </a:rPr>
              <a:t>Os "Mair" no Brasil: presença francesa</a:t>
            </a:r>
            <a:endParaRPr lang="pt-BR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França Antártica (1555-c.1570)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Estabelecimento da França Antártica</a:t>
            </a:r>
          </a:p>
          <a:p>
            <a:pPr lvl="1"/>
            <a:r>
              <a:rPr lang="pt-BR" dirty="0" smtClean="0"/>
              <a:t>conhecimento do litoral do Brasil e das reservas de pau-brasil</a:t>
            </a:r>
          </a:p>
          <a:p>
            <a:pPr lvl="1"/>
            <a:r>
              <a:rPr lang="pt-BR" dirty="0" smtClean="0"/>
              <a:t>local privilegiado na baía da Guanabara</a:t>
            </a:r>
          </a:p>
          <a:p>
            <a:pPr lvl="1"/>
            <a:r>
              <a:rPr lang="pt-BR" dirty="0" smtClean="0"/>
              <a:t>problema da expressão </a:t>
            </a:r>
            <a:r>
              <a:rPr lang="pt-BR" i="1" dirty="0" smtClean="0"/>
              <a:t>invasões francesas</a:t>
            </a:r>
          </a:p>
          <a:p>
            <a:pPr lvl="1"/>
            <a:r>
              <a:rPr lang="pt-BR" dirty="0" smtClean="0"/>
              <a:t>refúgio de huguenotes</a:t>
            </a:r>
          </a:p>
          <a:p>
            <a:pPr lvl="1"/>
            <a:r>
              <a:rPr lang="pt-BR" dirty="0" smtClean="0"/>
              <a:t>Desde 1530, os corsários aportavam na Guanabara para fazer aguadas, comercializarem pau-brasil e víveres com os tamoios.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Somente em 1550, </a:t>
            </a:r>
            <a:r>
              <a:rPr lang="pt-BR" dirty="0" smtClean="0">
                <a:solidFill>
                  <a:srgbClr val="FF0000"/>
                </a:solidFill>
              </a:rPr>
              <a:t>Nicolas Durand de</a:t>
            </a:r>
            <a:r>
              <a:rPr lang="pt-BR" dirty="0" smtClean="0"/>
              <a:t> </a:t>
            </a:r>
            <a:r>
              <a:rPr lang="pt-BR" dirty="0" smtClean="0">
                <a:solidFill>
                  <a:srgbClr val="FF0000"/>
                </a:solidFill>
              </a:rPr>
              <a:t>Villegaignon</a:t>
            </a:r>
            <a:r>
              <a:rPr lang="pt-BR" dirty="0" smtClean="0"/>
              <a:t> urdiu planos para estabelecer ali uma colônia, com apoio do almirante calvinista </a:t>
            </a:r>
            <a:r>
              <a:rPr lang="pt-BR" dirty="0" smtClean="0">
                <a:solidFill>
                  <a:srgbClr val="FF0000"/>
                </a:solidFill>
              </a:rPr>
              <a:t>Coligny</a:t>
            </a:r>
            <a:r>
              <a:rPr lang="pt-BR" dirty="0" smtClean="0"/>
              <a:t> e do </a:t>
            </a:r>
            <a:r>
              <a:rPr lang="pt-BR" dirty="0" smtClean="0">
                <a:solidFill>
                  <a:srgbClr val="FF0000"/>
                </a:solidFill>
              </a:rPr>
              <a:t>cardeal de Lorena</a:t>
            </a:r>
            <a:r>
              <a:rPr lang="pt-BR" dirty="0" smtClean="0"/>
              <a:t>. </a:t>
            </a:r>
          </a:p>
          <a:p>
            <a:endParaRPr lang="pt-BR" dirty="0" smtClean="0"/>
          </a:p>
          <a:p>
            <a:r>
              <a:rPr lang="pt-BR" dirty="0" smtClean="0"/>
              <a:t>A colônia </a:t>
            </a:r>
            <a:r>
              <a:rPr lang="pt-BR" dirty="0" smtClean="0"/>
              <a:t>seria </a:t>
            </a:r>
            <a:r>
              <a:rPr lang="pt-BR" dirty="0" smtClean="0"/>
              <a:t>um refúgio para os huguenotes franceses, </a:t>
            </a:r>
            <a:r>
              <a:rPr lang="pt-BR" smtClean="0"/>
              <a:t>pois </a:t>
            </a:r>
            <a:r>
              <a:rPr lang="pt-BR" smtClean="0"/>
              <a:t>esses estariam </a:t>
            </a:r>
            <a:r>
              <a:rPr lang="pt-BR" dirty="0" smtClean="0"/>
              <a:t>livres da perseguição católica.  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O cardeal de Lorena apoiava o empreendimento por estar certo que Villegaignon defenderia o catolicismo.</a:t>
            </a:r>
          </a:p>
          <a:p>
            <a:r>
              <a:rPr lang="pt-BR" dirty="0" smtClean="0"/>
              <a:t>O rei Henrique II concedeu duas naus armadas, pólvora e recursos para o transporte dos colonos (cerca 600 pessoas).  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Mapa do estabelecimento francês na Baía da Guanabara (c. 1870)</a:t>
            </a:r>
            <a:endParaRPr lang="pt-BR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785926"/>
            <a:ext cx="81439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Mapa da baía da Guanabara século .XVI in:André Thevet. La grande Insulaire. </a:t>
            </a:r>
            <a:endParaRPr lang="pt-BR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76374"/>
            <a:ext cx="8143932" cy="502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Gravura anônima baseada em desenho de André Thevet ( 1556)</a:t>
            </a:r>
            <a:endParaRPr lang="pt-BR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76374"/>
            <a:ext cx="8715435" cy="509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Gravura da obra de André Thevet. La Cosmographie universelle  (1575).</a:t>
            </a:r>
            <a:endParaRPr lang="pt-BR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764386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Mapa da baía da Guanabara e a cidade de São Sebastião. Códice da Biblioteca da Ajuda ( Lisboa)</a:t>
            </a:r>
            <a:endParaRPr lang="pt-BR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643049"/>
            <a:ext cx="5000660" cy="521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Conflito entre franceses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Villegaignon proibiu ajuntamentos carnais entre franceses e índias.</a:t>
            </a:r>
          </a:p>
          <a:p>
            <a:r>
              <a:rPr lang="pt-BR" dirty="0" smtClean="0"/>
              <a:t>O veto provocou revolta e a tentativa de assassinato.</a:t>
            </a:r>
          </a:p>
          <a:p>
            <a:r>
              <a:rPr lang="pt-BR" dirty="0" smtClean="0"/>
              <a:t>Os revoltosos foram afogados, estrangulados e escravizados.</a:t>
            </a:r>
          </a:p>
          <a:p>
            <a:r>
              <a:rPr lang="pt-BR" dirty="0" smtClean="0"/>
              <a:t>Disputas religiosos em torno da eucaristia</a:t>
            </a:r>
          </a:p>
          <a:p>
            <a:r>
              <a:rPr lang="pt-BR" dirty="0" smtClean="0"/>
              <a:t>Resultado: êxodo da colônia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Os tupis da Guanabara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Os huguenotes interessavam-se pela conversão das almas do Novo Mundo</a:t>
            </a:r>
          </a:p>
          <a:p>
            <a:r>
              <a:rPr lang="pt-BR" dirty="0" smtClean="0"/>
              <a:t>Os tupis ora eram crianças indefesas, ora representavam o Demônio</a:t>
            </a:r>
          </a:p>
          <a:p>
            <a:r>
              <a:rPr lang="pt-BR" dirty="0" smtClean="0"/>
              <a:t>A nudez, a poligamia e o canibalismo eram os principais impedimentos para a conversão das almas 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Disputas no litoral da Terra de Santa Cruz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t-BR" dirty="0" smtClean="0"/>
              <a:t>Expansão Marítima</a:t>
            </a:r>
          </a:p>
          <a:p>
            <a:pPr lvl="1"/>
            <a:r>
              <a:rPr lang="pt-BR" sz="3200" dirty="0" smtClean="0"/>
              <a:t>guerras internas e medo do mar</a:t>
            </a:r>
          </a:p>
          <a:p>
            <a:pPr lvl="1"/>
            <a:r>
              <a:rPr lang="pt-BR" sz="3200" dirty="0" smtClean="0"/>
              <a:t>disputa marítima entre reinos europeus</a:t>
            </a:r>
          </a:p>
          <a:p>
            <a:pPr lvl="1"/>
            <a:r>
              <a:rPr lang="pt-BR" sz="3200" dirty="0" smtClean="0"/>
              <a:t>portugueses e franceses no litoral da Terra de Santa Cruz</a:t>
            </a:r>
          </a:p>
          <a:p>
            <a:pPr lvl="1"/>
            <a:r>
              <a:rPr lang="pt-BR" sz="3200" dirty="0" smtClean="0"/>
              <a:t>Os portugueses e as especiarias orientais</a:t>
            </a:r>
          </a:p>
          <a:p>
            <a:pPr lvl="1"/>
            <a:r>
              <a:rPr lang="pt-BR" sz="3200" dirty="0" smtClean="0"/>
              <a:t>Os franceses e a extração de pau-brasil</a:t>
            </a:r>
            <a:endParaRPr lang="pt-B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858500" cy="882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Nudez e função da roupa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4000" dirty="0" smtClean="0"/>
              <a:t>“Ao sentarem no escaler os índios arregaçaram até o umbigo afim de não estragar as vestes e descobriram tudo que convinha ocultar, querendo, ao despir-se, que lhe víssemos ainda as nádegas e o traseiro.” Jean de Léry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Homens da idade de ouro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“Agiram, sem dúvida, como honestos cavaleiros corteses. Contrariando o provérbio comum entre nós de que a carne é mais cara do que a roupa revelaram a magnificência de sua hospedagem, mostrando-nos as nádegas, na opinião de que mais valem as camisas do que a pele.” Jean de Léry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400" dirty="0" smtClean="0"/>
              <a:t>Ilustrações do livro de Jean de Léry</a:t>
            </a:r>
            <a:endParaRPr lang="pt-BR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Violência e guerra</a:t>
            </a:r>
            <a:br>
              <a:rPr lang="pt-BR" dirty="0" smtClean="0"/>
            </a:br>
            <a:r>
              <a:rPr lang="pt-BR" dirty="0" smtClean="0"/>
              <a:t>O cotidiano tupi para André Thevet</a:t>
            </a:r>
            <a:endParaRPr lang="pt-B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592935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enterro entre os tupis</a:t>
            </a:r>
            <a:endParaRPr lang="pt-B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825625"/>
            <a:ext cx="56388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“Estes povos selvagens, apesar de sua rudeza e ignorância, mostram-se, após a morte de um parente ou amigo, incomparavelmente mais razoável que os partos, cujas leis prescreviam que os corpos, ao invés de serem sepultados, fossem expostos aos cães e às aves”. André Thevet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Cenas de canibalismo</a:t>
            </a:r>
            <a:br>
              <a:rPr lang="pt-BR" dirty="0" smtClean="0"/>
            </a:br>
            <a:endParaRPr lang="pt-BR" dirty="0"/>
          </a:p>
        </p:txBody>
      </p:sp>
      <p:pic>
        <p:nvPicPr>
          <p:cNvPr id="3" name="Imagem 2" descr="11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07" y="1714512"/>
            <a:ext cx="6295385" cy="5143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Cenas de canibalismo</a:t>
            </a:r>
            <a:endParaRPr lang="pt-BR" dirty="0"/>
          </a:p>
        </p:txBody>
      </p:sp>
      <p:pic>
        <p:nvPicPr>
          <p:cNvPr id="3" name="Imagem 2" descr="24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307" y="1500173"/>
            <a:ext cx="6535385" cy="5357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Cenas de canibalismo</a:t>
            </a:r>
            <a:endParaRPr lang="pt-BR" dirty="0"/>
          </a:p>
        </p:txBody>
      </p:sp>
      <p:pic>
        <p:nvPicPr>
          <p:cNvPr id="3" name="Imagem 2" descr="25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154" y="1500174"/>
            <a:ext cx="6387692" cy="535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barb4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714480" y="0"/>
            <a:ext cx="5000660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 descr="26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307" y="1428736"/>
            <a:ext cx="6535385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 descr="27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615" y="1428736"/>
            <a:ext cx="6350769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Imagem 3" descr="28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00" y="1500174"/>
            <a:ext cx="6480000" cy="535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 descr="29b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230" y="1428736"/>
            <a:ext cx="6581539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Razão para escrever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Para Thevet, os fatos e a fiel observação das diversas terras e nações, juntamente com os seus costumes e modos de vida, contribuíam para aumentar a perfeição do homem. Essas atividades, por certo, eram as mais louváveis entre todas, pois só elas de fato permitiriam o enriquecimento do espírito com heróica virtude e sólida ciência.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Crítica à tradição clássica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André Thevet assegurava a seus leitores que os selvagens não viviam nos campos e florestas como animais e nem tinham seus corpos recobertos de pêlos, como ursos, cervos ou leões. Esses testemunhos não advinham da observação pessoal, já que eles jamais se depararam com um selvagem.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Animais da França Antártica</a:t>
            </a:r>
            <a:endParaRPr lang="pt-B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6963" y="1552575"/>
            <a:ext cx="44100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71744"/>
            <a:ext cx="53530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000240"/>
            <a:ext cx="53625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Livros, </a:t>
            </a:r>
            <a:br>
              <a:rPr lang="pt-BR" dirty="0" smtClean="0"/>
            </a:br>
            <a:r>
              <a:rPr lang="pt-BR" dirty="0" smtClean="0"/>
              <a:t>viagem sem deslocamento</a:t>
            </a:r>
            <a:endParaRPr lang="pt-BR" dirty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Baseados em sólida ciência, os escritos de Thevet eram matérias destinadas instruir e enriquecer os espíritos. Recorrendo a cerca de 20 imagens, o frei pretendeu consolidar o seu testemunho, rebater as falsas opiniões e indicar, enfim, as singularidades da França Antártica, sem desconsiderar o quanto os povos, os animais e as plantas eram diferentes das conhecidas no Velho Mundo.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1600" dirty="0" smtClean="0"/>
              <a:t>Terra Brasilis do Atlas Miller (1515/1519) – Lopo Homem Bibliotèque Nationale Paris</a:t>
            </a:r>
            <a:endParaRPr lang="pt-BR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5863" y="1500174"/>
            <a:ext cx="6772275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Conflitos religiosos e </a:t>
            </a:r>
            <a:br>
              <a:rPr lang="pt-BR" dirty="0" smtClean="0"/>
            </a:br>
            <a:r>
              <a:rPr lang="pt-BR" dirty="0" smtClean="0"/>
              <a:t>fim da França Antártica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Inicialmente, Villegaignon tentou se manter alheio dos conflitos religiosos que dilaceravam a França</a:t>
            </a:r>
          </a:p>
          <a:p>
            <a:r>
              <a:rPr lang="pt-BR" dirty="0" smtClean="0"/>
              <a:t>Década de 1550 – expansão do calvinismo na França</a:t>
            </a:r>
          </a:p>
          <a:p>
            <a:r>
              <a:rPr lang="pt-BR" dirty="0" smtClean="0"/>
              <a:t>Chegada na Guanabara:</a:t>
            </a:r>
          </a:p>
          <a:p>
            <a:r>
              <a:rPr lang="pt-BR" dirty="0" smtClean="0"/>
              <a:t>protestantes – Nicholas Barré, La Chapelle e Boissi e Jean de Léry</a:t>
            </a:r>
          </a:p>
          <a:p>
            <a:r>
              <a:rPr lang="pt-BR" dirty="0" smtClean="0"/>
              <a:t>Católicos – André Thevet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0" y="357188"/>
            <a:ext cx="8229600" cy="6043612"/>
          </a:xfrm>
        </p:spPr>
        <p:txBody>
          <a:bodyPr>
            <a:normAutofit/>
          </a:bodyPr>
          <a:lstStyle/>
          <a:p>
            <a:r>
              <a:rPr lang="pt-BR" dirty="0" smtClean="0"/>
              <a:t>Devido ao apoio de Calvino, Villegaignon fazia-se um fiel protestante</a:t>
            </a:r>
          </a:p>
          <a:p>
            <a:r>
              <a:rPr lang="pt-BR" dirty="0" smtClean="0"/>
              <a:t>No Pentecostes de 1557, surgimento da querela em torno da adição da água ao vinho</a:t>
            </a:r>
          </a:p>
          <a:p>
            <a:r>
              <a:rPr lang="pt-BR" dirty="0" smtClean="0"/>
              <a:t>O pastor Pierre Richier foi impedido de administrar os sacramentos</a:t>
            </a:r>
          </a:p>
          <a:p>
            <a:r>
              <a:rPr lang="pt-BR" dirty="0" smtClean="0"/>
              <a:t>O convívio entre católicos e protestantes tornou-se insuportável.</a:t>
            </a:r>
          </a:p>
          <a:p>
            <a:r>
              <a:rPr lang="pt-BR" dirty="0" smtClean="0"/>
              <a:t>Deslocamento dos descontentes para </a:t>
            </a:r>
            <a:r>
              <a:rPr lang="pt-BR" i="1" dirty="0" smtClean="0"/>
              <a:t>Briqueterie</a:t>
            </a:r>
            <a:r>
              <a:rPr lang="pt-BR" dirty="0" smtClean="0"/>
              <a:t>, no continente.</a:t>
            </a:r>
          </a:p>
          <a:p>
            <a:r>
              <a:rPr lang="pt-BR" dirty="0" smtClean="0"/>
              <a:t>Os dissidentes tiveram excelente relacionamento com os índios.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idx="4294967295"/>
          </p:nvPr>
        </p:nvSpPr>
        <p:spPr>
          <a:xfrm>
            <a:off x="0" y="785813"/>
            <a:ext cx="8229600" cy="5614987"/>
          </a:xfrm>
        </p:spPr>
        <p:txBody>
          <a:bodyPr/>
          <a:lstStyle/>
          <a:p>
            <a:r>
              <a:rPr lang="pt-BR" dirty="0" smtClean="0"/>
              <a:t>Uma parte dos huguenotes retornou à França em um navio normando</a:t>
            </a:r>
          </a:p>
          <a:p>
            <a:r>
              <a:rPr lang="pt-BR" dirty="0" smtClean="0"/>
              <a:t>Três deles retornam à ilha, onde foram aceitos por Villegaignon.</a:t>
            </a:r>
          </a:p>
          <a:p>
            <a:r>
              <a:rPr lang="pt-BR" dirty="0" smtClean="0"/>
              <a:t>Pouco a pouco, ele começou a suspeitar que Richier e Corquilleray tramavam um levante entre os índios</a:t>
            </a:r>
          </a:p>
          <a:p>
            <a:r>
              <a:rPr lang="pt-BR" dirty="0" smtClean="0"/>
              <a:t>Foram condenados por heresia e lançados ao mar</a:t>
            </a:r>
          </a:p>
          <a:p>
            <a:r>
              <a:rPr lang="pt-BR" dirty="0" smtClean="0"/>
              <a:t>Com apoio dos tamoios, os franceses ainda investiram contra os portugueses até c.1570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6"/>
          <p:cNvSpPr>
            <a:spLocks noGrp="1"/>
          </p:cNvSpPr>
          <p:nvPr>
            <p:ph idx="4294967295"/>
          </p:nvPr>
        </p:nvSpPr>
        <p:spPr>
          <a:xfrm>
            <a:off x="0" y="428604"/>
            <a:ext cx="8229600" cy="5972196"/>
          </a:xfrm>
        </p:spPr>
        <p:txBody>
          <a:bodyPr>
            <a:normAutofit/>
          </a:bodyPr>
          <a:lstStyle/>
          <a:p>
            <a:r>
              <a:rPr lang="pt-BR" dirty="0" smtClean="0"/>
              <a:t>Villegaignon perdeu apoio de católicos e protestantes no Velho Mundo e abandonou o empreendimento</a:t>
            </a:r>
          </a:p>
          <a:p>
            <a:r>
              <a:rPr lang="pt-BR" dirty="0" smtClean="0"/>
              <a:t>A partir de 1560, intensificaram as investidas portuguesas contra o frágil reduto francês na baía da Guanabara</a:t>
            </a:r>
          </a:p>
          <a:p>
            <a:r>
              <a:rPr lang="pt-BR" dirty="0" smtClean="0"/>
              <a:t>Mem de Sá partiu para o Rio de Janeiro com duas naus e oito embarcações</a:t>
            </a:r>
          </a:p>
          <a:p>
            <a:r>
              <a:rPr lang="pt-BR" dirty="0" smtClean="0"/>
              <a:t>Comandados por Bois-le-Comte, a resistência francesa mal passava de 70 homens  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700" dirty="0" smtClean="0"/>
              <a:t>Debates da Filosofia Francesa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O homem selvagem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4900626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Relativização do barbarismo</a:t>
            </a:r>
          </a:p>
          <a:p>
            <a:r>
              <a:rPr lang="pt-BR" dirty="0" smtClean="0"/>
              <a:t>“ Não abominemos portanto demasiado a crueldade dos selvagens antropófagos. Existem entre nós criaturas tão abomináveis, se não mais, e mais detestáveis do que aquelas que só investem contra nações inimigas de que têm vingança a tomar. Não é preciso ir à América, nem mesmo sair de nosso país, para ver tais coisas tão monstruosas”. Jean de Léry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Rio de Janeiro,</a:t>
            </a:r>
            <a:br>
              <a:rPr lang="pt-BR" dirty="0" smtClean="0"/>
            </a:br>
            <a:r>
              <a:rPr lang="pt-BR" dirty="0" smtClean="0"/>
              <a:t>o inferno huguenote</a:t>
            </a:r>
            <a:endParaRPr lang="pt-B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85926"/>
            <a:ext cx="6441185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Festa em Rouen</a:t>
            </a:r>
            <a:endParaRPr lang="pt-B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85862" y="1806575"/>
            <a:ext cx="67722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nald Raminelli\Documents\Minhas digitalizações\2008-04 (abr)\Digitalizar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416" y="819912"/>
            <a:ext cx="8583168" cy="5218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Ensaios de Montagne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dirty="0" smtClean="0"/>
              <a:t>Trata-se de uma nação, diria eu a Platão, na qual não existe nenhuma espécie de comércio; nenhum conhecimento das letras; nenhuma ciência dos números; nenhum magistrado ou superioridade política; nenhuma vassalagem, riqueza ou pobreza; nenhum contrato, nenhuma sucessão, nenhuma partilha; nenhuma ocupação que não seja ociosa; nenhuma consideração do parentesco, a não ser o de todos; nenhuma roupa; nenhuma agricultura; nenhum metal; nenhum vinho ou pão. As próprias palavras que significam mentira, traição, dissimulação, avareza, inveja, maledicência ou perdão lhes são desconhecidas. (Montaigne, I, 31, p. 206)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00034" y="1582340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/>
              <a:t>"Cada qual chama de barbárie o que não é de seu costume". (....)"Trata-se de uma nação, diria eu a Platão, na qual [...]“ "manter-se com tão pouco artifício e solda humana" (Montaigne, 1965, I, 31, p. 206). 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Empórios e colonização</a:t>
            </a:r>
          </a:p>
          <a:p>
            <a:pPr lvl="1"/>
            <a:r>
              <a:rPr lang="pt-BR" dirty="0" smtClean="0"/>
              <a:t>conquista e comércio</a:t>
            </a:r>
          </a:p>
          <a:p>
            <a:pPr lvl="1"/>
            <a:r>
              <a:rPr lang="pt-BR" dirty="0" smtClean="0"/>
              <a:t>escambo e escravidão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As capitanias hereditárias e a fragilidade da ocupação portuguesa na América</a:t>
            </a:r>
          </a:p>
          <a:p>
            <a:pPr lvl="1"/>
            <a:r>
              <a:rPr lang="pt-BR" dirty="0" smtClean="0"/>
              <a:t>Ação contra os piratas no litoral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28662" y="1720840"/>
            <a:ext cx="67866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 smtClean="0"/>
              <a:t>[...] segundo, que eles tinham percebido que havia entre nós homens gordos e fartos de todas as espécies de comodidades, e que suas metades (eles possuem um modo em sua língua que diz serem os homens metade uns dos outros) mendigavam à porta destes, consumidos pela fome e pela pobreza; e achavam estranho que essas metades tão necessitadas aceitassem sofrer tamanha injustiça, e não agarrassem os outros pelo pescoço ou ateassem fogo em suas casas. (Montaigne, 1965, I, 31, p. 214)</a:t>
            </a:r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Pirataria</a:t>
            </a:r>
          </a:p>
          <a:p>
            <a:r>
              <a:rPr lang="pt-BR" dirty="0" smtClean="0"/>
              <a:t>Os franceses foram os primeiros a investir contra o litoral do Brasil. O rei francês Francisco I procurou contestar a partilha luso-espanhola do mundo, mas não possuía frota capaz de combater os ibéricos. Armava corsários para tirar proveito das descobertas lusas, embora mantivesse boas relações com a metrópole.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Em 1503, </a:t>
            </a:r>
            <a:r>
              <a:rPr lang="pt-BR" dirty="0" smtClean="0">
                <a:solidFill>
                  <a:srgbClr val="FF0000"/>
                </a:solidFill>
              </a:rPr>
              <a:t>Paulmier de Gonneville</a:t>
            </a:r>
            <a:r>
              <a:rPr lang="pt-BR" dirty="0" smtClean="0"/>
              <a:t> armou um navio para estabelecer relações comerciais diretamente com o mercado indiano de especiarias. Impossibilitado de manter o rumo, arribou às costas do Brasil, de onde resolveu retornar à França.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Na década 1510, intensificaram as investidas francesas. Para coibir os invasores, D. Manuel I determinou que a armada patrulhasse o território a cada dois anos.</a:t>
            </a:r>
          </a:p>
          <a:p>
            <a:r>
              <a:rPr lang="pt-BR" dirty="0" smtClean="0"/>
              <a:t>Mesmo assim, intensificaram as investidas francesas sobretudo de pois de 1518, quando </a:t>
            </a:r>
            <a:r>
              <a:rPr lang="pt-BR" dirty="0" smtClean="0">
                <a:solidFill>
                  <a:srgbClr val="FF0000"/>
                </a:solidFill>
              </a:rPr>
              <a:t>Jean Ango</a:t>
            </a:r>
            <a:r>
              <a:rPr lang="pt-BR" dirty="0" smtClean="0"/>
              <a:t> visitou regiões ao norte, nos atuais estados da Paraíba e Rio Grande do Norte.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França  e as Guerras Religiosas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Estado Moderno Francês</a:t>
            </a:r>
          </a:p>
          <a:p>
            <a:pPr lvl="1"/>
            <a:r>
              <a:rPr lang="pt-BR" dirty="0" smtClean="0"/>
              <a:t>guerras e a formação da monarquia</a:t>
            </a:r>
          </a:p>
          <a:p>
            <a:pPr lvl="1"/>
            <a:r>
              <a:rPr lang="pt-BR" dirty="0" smtClean="0"/>
              <a:t>guerras religiosas e debilidade monárquica</a:t>
            </a:r>
          </a:p>
          <a:p>
            <a:pPr lvl="1"/>
            <a:endParaRPr lang="pt-BR" dirty="0" smtClean="0"/>
          </a:p>
          <a:p>
            <a:pPr lvl="1"/>
            <a:r>
              <a:rPr lang="pt-BR" dirty="0" smtClean="0"/>
              <a:t>O jovem império francês surgiu de tentativas desordenadas. Faltavam vontade política, estabilidade monárquica e unidade religiosa. </a:t>
            </a:r>
          </a:p>
          <a:p>
            <a:pPr lvl="1"/>
            <a:r>
              <a:rPr lang="pt-BR" dirty="0" smtClean="0"/>
              <a:t>As investidas ainda falhavam por atuarem em pontos dispersos do território do Novo Mundo. 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483</TotalTime>
  <Words>1572</Words>
  <Application>Microsoft Office PowerPoint</Application>
  <PresentationFormat>Apresentação na tela (4:3)</PresentationFormat>
  <Paragraphs>108</Paragraphs>
  <Slides>50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1" baseType="lpstr">
      <vt:lpstr>Módulo</vt:lpstr>
      <vt:lpstr>França Antártica</vt:lpstr>
      <vt:lpstr>Disputas no litoral da Terra de Santa Cruz</vt:lpstr>
      <vt:lpstr>Slide 3</vt:lpstr>
      <vt:lpstr>Terra Brasilis do Atlas Miller (1515/1519) – Lopo Homem Bibliotèque Nationale Paris</vt:lpstr>
      <vt:lpstr>Slide 5</vt:lpstr>
      <vt:lpstr>Slide 6</vt:lpstr>
      <vt:lpstr>Slide 7</vt:lpstr>
      <vt:lpstr>Slide 8</vt:lpstr>
      <vt:lpstr>França  e as Guerras Religiosas</vt:lpstr>
      <vt:lpstr>França Antártica (1555-c.1570)</vt:lpstr>
      <vt:lpstr>Slide 11</vt:lpstr>
      <vt:lpstr>Slide 12</vt:lpstr>
      <vt:lpstr>Mapa do estabelecimento francês na Baía da Guanabara (c. 1870)</vt:lpstr>
      <vt:lpstr>Mapa da baía da Guanabara século .XVI in:André Thevet. La grande Insulaire. </vt:lpstr>
      <vt:lpstr>Gravura anônima baseada em desenho de André Thevet ( 1556)</vt:lpstr>
      <vt:lpstr>Gravura da obra de André Thevet. La Cosmographie universelle  (1575).</vt:lpstr>
      <vt:lpstr>Mapa da baía da Guanabara e a cidade de São Sebastião. Códice da Biblioteca da Ajuda ( Lisboa)</vt:lpstr>
      <vt:lpstr>Conflito entre franceses</vt:lpstr>
      <vt:lpstr>Os tupis da Guanabara</vt:lpstr>
      <vt:lpstr>Slide 20</vt:lpstr>
      <vt:lpstr>Nudez e função da roupa</vt:lpstr>
      <vt:lpstr>Homens da idade de ouro</vt:lpstr>
      <vt:lpstr>Ilustrações do livro de Jean de Léry</vt:lpstr>
      <vt:lpstr>Violência e guerra O cotidiano tupi para André Thevet</vt:lpstr>
      <vt:lpstr>O enterro entre os tupis</vt:lpstr>
      <vt:lpstr>Slide 26</vt:lpstr>
      <vt:lpstr>Cenas de canibalismo </vt:lpstr>
      <vt:lpstr>Cenas de canibalismo</vt:lpstr>
      <vt:lpstr>Cenas de canibalismo</vt:lpstr>
      <vt:lpstr>Slide 30</vt:lpstr>
      <vt:lpstr>Slide 31</vt:lpstr>
      <vt:lpstr>Slide 32</vt:lpstr>
      <vt:lpstr>Slide 33</vt:lpstr>
      <vt:lpstr>Razão para escrever</vt:lpstr>
      <vt:lpstr>Crítica à tradição clássica</vt:lpstr>
      <vt:lpstr>Animais da França Antártica</vt:lpstr>
      <vt:lpstr>Slide 37</vt:lpstr>
      <vt:lpstr>Slide 38</vt:lpstr>
      <vt:lpstr>Livros,  viagem sem deslocamento</vt:lpstr>
      <vt:lpstr>Conflitos religiosos e  fim da França Antártica</vt:lpstr>
      <vt:lpstr>Slide 41</vt:lpstr>
      <vt:lpstr>Slide 42</vt:lpstr>
      <vt:lpstr>Slide 43</vt:lpstr>
      <vt:lpstr>Debates da Filosofia Francesa O homem selvagem</vt:lpstr>
      <vt:lpstr>Rio de Janeiro, o inferno huguenote</vt:lpstr>
      <vt:lpstr>Festa em Rouen</vt:lpstr>
      <vt:lpstr>Slide 47</vt:lpstr>
      <vt:lpstr>Ensaios de Montagne</vt:lpstr>
      <vt:lpstr>Slide 49</vt:lpstr>
      <vt:lpstr>Slide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França Antártica</dc:title>
  <dc:creator>Ronald Raminelli</dc:creator>
  <cp:lastModifiedBy>Ronald Raminelli</cp:lastModifiedBy>
  <cp:revision>60</cp:revision>
  <dcterms:created xsi:type="dcterms:W3CDTF">2008-04-11T14:59:48Z</dcterms:created>
  <dcterms:modified xsi:type="dcterms:W3CDTF">2008-04-12T13:00:56Z</dcterms:modified>
</cp:coreProperties>
</file>