
<file path=[Content_Types].xml><?xml version="1.0" encoding="utf-8"?>
<Types xmlns="http://schemas.openxmlformats.org/package/2006/content-types">
  <Default Extension="bin" ContentType="application/vnd.openxmlformats-officedocument.oleObject"/>
  <Default Extension="jpeg" ContentType="image/jpeg"/>
  <Default Extension="emf" ContentType="image/x-emf"/>
  <Default Extension="xls" ContentType="application/vnd.ms-excel"/>
  <Default Extension="rels" ContentType="application/vnd.openxmlformats-package.relationships+xml"/>
  <Default Extension="xml" ContentType="application/xml"/>
  <Default Extension="vml" ContentType="application/vnd.openxmlformats-officedocument.vmlDrawing"/>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notesSlides/notesSlide2.xml" ContentType="application/vnd.openxmlformats-officedocument.presentationml.notesSlide+xml"/>
  <Override PartName="/ppt/charts/chart4.xml" ContentType="application/vnd.openxmlformats-officedocument.drawingml.chart+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52"/>
  </p:notesMasterIdLst>
  <p:sldIdLst>
    <p:sldId id="305" r:id="rId2"/>
    <p:sldId id="310" r:id="rId3"/>
    <p:sldId id="306" r:id="rId4"/>
    <p:sldId id="256" r:id="rId5"/>
    <p:sldId id="257" r:id="rId6"/>
    <p:sldId id="259" r:id="rId7"/>
    <p:sldId id="260" r:id="rId8"/>
    <p:sldId id="261" r:id="rId9"/>
    <p:sldId id="262" r:id="rId10"/>
    <p:sldId id="263" r:id="rId11"/>
    <p:sldId id="264" r:id="rId12"/>
    <p:sldId id="265" r:id="rId13"/>
    <p:sldId id="266" r:id="rId14"/>
    <p:sldId id="267" r:id="rId15"/>
    <p:sldId id="268"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4" r:id="rId29"/>
    <p:sldId id="283" r:id="rId30"/>
    <p:sldId id="285" r:id="rId31"/>
    <p:sldId id="286" r:id="rId32"/>
    <p:sldId id="287" r:id="rId33"/>
    <p:sldId id="307" r:id="rId34"/>
    <p:sldId id="289" r:id="rId35"/>
    <p:sldId id="290" r:id="rId36"/>
    <p:sldId id="291" r:id="rId37"/>
    <p:sldId id="292" r:id="rId38"/>
    <p:sldId id="293" r:id="rId39"/>
    <p:sldId id="294" r:id="rId40"/>
    <p:sldId id="295" r:id="rId41"/>
    <p:sldId id="296" r:id="rId42"/>
    <p:sldId id="297" r:id="rId43"/>
    <p:sldId id="298" r:id="rId44"/>
    <p:sldId id="300" r:id="rId45"/>
    <p:sldId id="301" r:id="rId46"/>
    <p:sldId id="302" r:id="rId47"/>
    <p:sldId id="303" r:id="rId48"/>
    <p:sldId id="304" r:id="rId49"/>
    <p:sldId id="309" r:id="rId50"/>
    <p:sldId id="308" r:id="rId51"/>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9" autoAdjust="0"/>
    <p:restoredTop sz="94709" autoAdjust="0"/>
  </p:normalViewPr>
  <p:slideViewPr>
    <p:cSldViewPr>
      <p:cViewPr>
        <p:scale>
          <a:sx n="68" d="100"/>
          <a:sy n="68" d="100"/>
        </p:scale>
        <p:origin x="-1446" y="-13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varScale="1">
        <p:scale>
          <a:sx n="56" d="100"/>
          <a:sy n="56" d="100"/>
        </p:scale>
        <p:origin x="-1812"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1" Type="http://schemas.openxmlformats.org/officeDocument/2006/relationships/oleObject" Target="Classeur1"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Classeur1"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C:\Documents%20and%20Settings\Administrateur\Mes%20documents\Classeur1.xlsx"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Classeur1"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fr-FR"/>
  <c:roundedCorners val="0"/>
  <mc:AlternateContent xmlns:mc="http://schemas.openxmlformats.org/markup-compatibility/2006">
    <mc:Choice xmlns:c14="http://schemas.microsoft.com/office/drawing/2007/8/2/chart" Requires="c14">
      <c14:style val="127"/>
    </mc:Choice>
    <mc:Fallback>
      <c:style val="27"/>
    </mc:Fallback>
  </mc:AlternateContent>
  <c:chart>
    <c:title>
      <c:tx>
        <c:rich>
          <a:bodyPr/>
          <a:lstStyle/>
          <a:p>
            <a:pPr>
              <a:defRPr lang="fr-FR"/>
            </a:pPr>
            <a:r>
              <a:rPr lang="en-US"/>
              <a:t>Evolution de la population</a:t>
            </a:r>
          </a:p>
        </c:rich>
      </c:tx>
      <c:layout>
        <c:manualLayout>
          <c:xMode val="edge"/>
          <c:yMode val="edge"/>
          <c:x val="0.29831573452765714"/>
          <c:y val="2.4539877300613817E-2"/>
        </c:manualLayout>
      </c:layout>
      <c:overlay val="0"/>
      <c:spPr>
        <a:solidFill>
          <a:schemeClr val="lt1"/>
        </a:solidFill>
        <a:ln w="25400" cap="flat" cmpd="sng" algn="ctr">
          <a:solidFill>
            <a:schemeClr val="accent1"/>
          </a:solidFill>
          <a:prstDash val="solid"/>
        </a:ln>
        <a:effectLst/>
      </c:spPr>
    </c:title>
    <c:autoTitleDeleted val="0"/>
    <c:plotArea>
      <c:layout/>
      <c:barChart>
        <c:barDir val="col"/>
        <c:grouping val="clustered"/>
        <c:varyColors val="0"/>
        <c:ser>
          <c:idx val="0"/>
          <c:order val="0"/>
          <c:tx>
            <c:strRef>
              <c:f>Feuil1!$C$5</c:f>
              <c:strCache>
                <c:ptCount val="1"/>
                <c:pt idx="0">
                  <c:v>Population</c:v>
                </c:pt>
              </c:strCache>
            </c:strRef>
          </c:tx>
          <c:invertIfNegative val="0"/>
          <c:cat>
            <c:strRef>
              <c:f>Feuil1!$D$4:$H$4</c:f>
              <c:strCache>
                <c:ptCount val="5"/>
                <c:pt idx="0">
                  <c:v>R.G.P.H  1977</c:v>
                </c:pt>
                <c:pt idx="1">
                  <c:v>R.G.P.H  1987</c:v>
                </c:pt>
                <c:pt idx="2">
                  <c:v>R.G.P.H  1998</c:v>
                </c:pt>
                <c:pt idx="3">
                  <c:v>31/12/2003</c:v>
                </c:pt>
                <c:pt idx="4">
                  <c:v>R.G.P.H 2008</c:v>
                </c:pt>
              </c:strCache>
            </c:strRef>
          </c:cat>
          <c:val>
            <c:numRef>
              <c:f>Feuil1!$D$5:$H$5</c:f>
              <c:numCache>
                <c:formatCode>#,##0</c:formatCode>
                <c:ptCount val="5"/>
                <c:pt idx="0">
                  <c:v>10735</c:v>
                </c:pt>
                <c:pt idx="1">
                  <c:v>22402</c:v>
                </c:pt>
                <c:pt idx="2">
                  <c:v>33646</c:v>
                </c:pt>
                <c:pt idx="3">
                  <c:v>39665</c:v>
                </c:pt>
                <c:pt idx="4" formatCode="General">
                  <c:v>39285</c:v>
                </c:pt>
              </c:numCache>
            </c:numRef>
          </c:val>
        </c:ser>
        <c:dLbls>
          <c:showLegendKey val="0"/>
          <c:showVal val="1"/>
          <c:showCatName val="0"/>
          <c:showSerName val="0"/>
          <c:showPercent val="0"/>
          <c:showBubbleSize val="0"/>
        </c:dLbls>
        <c:gapWidth val="150"/>
        <c:axId val="54668672"/>
        <c:axId val="54806016"/>
      </c:barChart>
      <c:catAx>
        <c:axId val="54668672"/>
        <c:scaling>
          <c:orientation val="minMax"/>
        </c:scaling>
        <c:delete val="0"/>
        <c:axPos val="b"/>
        <c:title>
          <c:tx>
            <c:rich>
              <a:bodyPr/>
              <a:lstStyle/>
              <a:p>
                <a:pPr>
                  <a:defRPr lang="fr-FR"/>
                </a:pPr>
                <a:r>
                  <a:rPr lang="fr-FR"/>
                  <a:t>les années</a:t>
                </a:r>
              </a:p>
            </c:rich>
          </c:tx>
          <c:layout>
            <c:manualLayout>
              <c:xMode val="edge"/>
              <c:yMode val="edge"/>
              <c:x val="0.47532910156484326"/>
              <c:y val="0.88873194531665067"/>
            </c:manualLayout>
          </c:layout>
          <c:overlay val="0"/>
        </c:title>
        <c:majorTickMark val="none"/>
        <c:minorTickMark val="none"/>
        <c:tickLblPos val="nextTo"/>
        <c:txPr>
          <a:bodyPr/>
          <a:lstStyle/>
          <a:p>
            <a:pPr>
              <a:defRPr lang="fr-FR"/>
            </a:pPr>
            <a:endParaRPr lang="fr-FR"/>
          </a:p>
        </c:txPr>
        <c:crossAx val="54806016"/>
        <c:crosses val="autoZero"/>
        <c:auto val="1"/>
        <c:lblAlgn val="ctr"/>
        <c:lblOffset val="100"/>
        <c:noMultiLvlLbl val="0"/>
      </c:catAx>
      <c:valAx>
        <c:axId val="54806016"/>
        <c:scaling>
          <c:orientation val="minMax"/>
        </c:scaling>
        <c:delete val="0"/>
        <c:axPos val="l"/>
        <c:majorGridlines/>
        <c:title>
          <c:tx>
            <c:rich>
              <a:bodyPr rot="0" vert="horz"/>
              <a:lstStyle/>
              <a:p>
                <a:pPr>
                  <a:defRPr lang="fr-FR"/>
                </a:pPr>
                <a:r>
                  <a:rPr lang="fr-FR"/>
                  <a:t>Population</a:t>
                </a:r>
              </a:p>
            </c:rich>
          </c:tx>
          <c:layout>
            <c:manualLayout>
              <c:xMode val="edge"/>
              <c:yMode val="edge"/>
              <c:x val="0.13333333333333341"/>
              <c:y val="5.2580927384077034E-2"/>
            </c:manualLayout>
          </c:layout>
          <c:overlay val="0"/>
        </c:title>
        <c:numFmt formatCode="#,##0" sourceLinked="1"/>
        <c:majorTickMark val="none"/>
        <c:minorTickMark val="none"/>
        <c:tickLblPos val="nextTo"/>
        <c:txPr>
          <a:bodyPr/>
          <a:lstStyle/>
          <a:p>
            <a:pPr>
              <a:defRPr lang="fr-FR"/>
            </a:pPr>
            <a:endParaRPr lang="fr-FR"/>
          </a:p>
        </c:txPr>
        <c:crossAx val="54668672"/>
        <c:crosses val="autoZero"/>
        <c:crossBetween val="between"/>
      </c:valAx>
    </c:plotArea>
    <c:legend>
      <c:legendPos val="r"/>
      <c:layout/>
      <c:overlay val="0"/>
      <c:txPr>
        <a:bodyPr/>
        <a:lstStyle/>
        <a:p>
          <a:pPr>
            <a:defRPr lang="fr-FR"/>
          </a:pPr>
          <a:endParaRPr lang="fr-FR"/>
        </a:p>
      </c:txPr>
    </c:legend>
    <c:plotVisOnly val="1"/>
    <c:dispBlanksAs val="gap"/>
    <c:showDLblsOverMax val="0"/>
  </c:chart>
  <c:spPr>
    <a:solidFill>
      <a:schemeClr val="lt1"/>
    </a:solidFill>
    <a:ln w="25400" cap="flat" cmpd="sng" algn="ctr">
      <a:solidFill>
        <a:schemeClr val="accent2"/>
      </a:solidFill>
      <a:prstDash val="solid"/>
    </a:ln>
    <a:effectLst/>
  </c:spPr>
  <c:txPr>
    <a:bodyPr/>
    <a:lstStyle/>
    <a:p>
      <a:pPr>
        <a:defRPr>
          <a:solidFill>
            <a:schemeClr val="dk1"/>
          </a:solidFill>
          <a:latin typeface="+mn-lt"/>
          <a:ea typeface="+mn-ea"/>
          <a:cs typeface="+mn-cs"/>
        </a:defRPr>
      </a:pPr>
      <a:endParaRPr lang="fr-F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fr-FR"/>
  <c:roundedCorners val="0"/>
  <mc:AlternateContent xmlns:mc="http://schemas.openxmlformats.org/markup-compatibility/2006">
    <mc:Choice xmlns:c14="http://schemas.microsoft.com/office/drawing/2007/8/2/chart" Requires="c14">
      <c14:style val="126"/>
    </mc:Choice>
    <mc:Fallback>
      <c:style val="26"/>
    </mc:Fallback>
  </mc:AlternateContent>
  <c:chart>
    <c:title>
      <c:tx>
        <c:rich>
          <a:bodyPr/>
          <a:lstStyle/>
          <a:p>
            <a:pPr marL="0" marR="0" indent="0" algn="ctr" defTabSz="914400" rtl="0" eaLnBrk="1" fontAlgn="auto" latinLnBrk="0" hangingPunct="1">
              <a:lnSpc>
                <a:spcPct val="100000"/>
              </a:lnSpc>
              <a:spcBef>
                <a:spcPts val="0"/>
              </a:spcBef>
              <a:spcAft>
                <a:spcPts val="0"/>
              </a:spcAft>
              <a:buClrTx/>
              <a:buSzTx/>
              <a:buFontTx/>
              <a:buNone/>
              <a:tabLst/>
              <a:defRPr sz="1800" b="1" i="0" u="none" strike="noStrike" kern="1200" baseline="0">
                <a:solidFill>
                  <a:prstClr val="black"/>
                </a:solidFill>
                <a:latin typeface="+mn-lt"/>
                <a:ea typeface="+mn-ea"/>
                <a:cs typeface="+mn-cs"/>
              </a:defRPr>
            </a:pPr>
            <a:r>
              <a:rPr lang="fr-FR" sz="1400" b="1" i="0" baseline="0" dirty="0" smtClean="0"/>
              <a:t>L’évolution de la population par dispersion :</a:t>
            </a:r>
          </a:p>
          <a:p>
            <a:pPr marL="0" marR="0" indent="0" algn="ctr" defTabSz="914400" rtl="0" eaLnBrk="1" fontAlgn="auto" latinLnBrk="0" hangingPunct="1">
              <a:lnSpc>
                <a:spcPct val="100000"/>
              </a:lnSpc>
              <a:spcBef>
                <a:spcPts val="0"/>
              </a:spcBef>
              <a:spcAft>
                <a:spcPts val="0"/>
              </a:spcAft>
              <a:buClrTx/>
              <a:buSzTx/>
              <a:buFontTx/>
              <a:buNone/>
              <a:tabLst/>
              <a:defRPr sz="1800" b="1" i="0" u="none" strike="noStrike" kern="1200" baseline="0">
                <a:solidFill>
                  <a:prstClr val="black"/>
                </a:solidFill>
                <a:latin typeface="+mn-lt"/>
                <a:ea typeface="+mn-ea"/>
                <a:cs typeface="+mn-cs"/>
              </a:defRPr>
            </a:pPr>
            <a:endParaRPr lang="fr-FR" dirty="0"/>
          </a:p>
        </c:rich>
      </c:tx>
      <c:layout>
        <c:manualLayout>
          <c:xMode val="edge"/>
          <c:yMode val="edge"/>
          <c:x val="0.19271404793075503"/>
          <c:y val="0"/>
        </c:manualLayout>
      </c:layout>
      <c:overlay val="0"/>
    </c:title>
    <c:autoTitleDeleted val="0"/>
    <c:plotArea>
      <c:layout/>
      <c:barChart>
        <c:barDir val="col"/>
        <c:grouping val="stacked"/>
        <c:varyColors val="0"/>
        <c:ser>
          <c:idx val="0"/>
          <c:order val="0"/>
          <c:tx>
            <c:strRef>
              <c:f>Feuil1!$E$5</c:f>
              <c:strCache>
                <c:ptCount val="1"/>
                <c:pt idx="0">
                  <c:v>A.C.L.</c:v>
                </c:pt>
              </c:strCache>
            </c:strRef>
          </c:tx>
          <c:invertIfNegative val="0"/>
          <c:cat>
            <c:strRef>
              <c:f>Feuil1!$D$6:$D$9</c:f>
              <c:strCache>
                <c:ptCount val="4"/>
                <c:pt idx="0">
                  <c:v>R.G.P.H. 1987</c:v>
                </c:pt>
                <c:pt idx="1">
                  <c:v>R.G.P.H. 1998</c:v>
                </c:pt>
                <c:pt idx="2">
                  <c:v>31/12/2003</c:v>
                </c:pt>
                <c:pt idx="3">
                  <c:v>R.G.P.H. 2008</c:v>
                </c:pt>
              </c:strCache>
            </c:strRef>
          </c:cat>
          <c:val>
            <c:numRef>
              <c:f>Feuil1!$E$6:$E$9</c:f>
              <c:numCache>
                <c:formatCode>General</c:formatCode>
                <c:ptCount val="4"/>
                <c:pt idx="0">
                  <c:v>14892</c:v>
                </c:pt>
                <c:pt idx="1">
                  <c:v>28377</c:v>
                </c:pt>
                <c:pt idx="2">
                  <c:v>33555</c:v>
                </c:pt>
                <c:pt idx="3">
                  <c:v>27500</c:v>
                </c:pt>
              </c:numCache>
            </c:numRef>
          </c:val>
        </c:ser>
        <c:ser>
          <c:idx val="1"/>
          <c:order val="1"/>
          <c:tx>
            <c:strRef>
              <c:f>Feuil1!$F$5</c:f>
              <c:strCache>
                <c:ptCount val="1"/>
                <c:pt idx="0">
                  <c:v>A.S.</c:v>
                </c:pt>
              </c:strCache>
            </c:strRef>
          </c:tx>
          <c:invertIfNegative val="0"/>
          <c:cat>
            <c:strRef>
              <c:f>Feuil1!$D$6:$D$9</c:f>
              <c:strCache>
                <c:ptCount val="4"/>
                <c:pt idx="0">
                  <c:v>R.G.P.H. 1987</c:v>
                </c:pt>
                <c:pt idx="1">
                  <c:v>R.G.P.H. 1998</c:v>
                </c:pt>
                <c:pt idx="2">
                  <c:v>31/12/2003</c:v>
                </c:pt>
                <c:pt idx="3">
                  <c:v>R.G.P.H. 2008</c:v>
                </c:pt>
              </c:strCache>
            </c:strRef>
          </c:cat>
          <c:val>
            <c:numRef>
              <c:f>Feuil1!$F$6:$F$9</c:f>
              <c:numCache>
                <c:formatCode>General</c:formatCode>
                <c:ptCount val="4"/>
                <c:pt idx="0">
                  <c:v>4430</c:v>
                </c:pt>
                <c:pt idx="1">
                  <c:v>3735</c:v>
                </c:pt>
                <c:pt idx="2">
                  <c:v>4420</c:v>
                </c:pt>
                <c:pt idx="3">
                  <c:v>11629</c:v>
                </c:pt>
              </c:numCache>
            </c:numRef>
          </c:val>
        </c:ser>
        <c:ser>
          <c:idx val="2"/>
          <c:order val="2"/>
          <c:tx>
            <c:strRef>
              <c:f>Feuil1!$G$5</c:f>
              <c:strCache>
                <c:ptCount val="1"/>
                <c:pt idx="0">
                  <c:v>Eparse.</c:v>
                </c:pt>
              </c:strCache>
            </c:strRef>
          </c:tx>
          <c:invertIfNegative val="0"/>
          <c:cat>
            <c:strRef>
              <c:f>Feuil1!$D$6:$D$9</c:f>
              <c:strCache>
                <c:ptCount val="4"/>
                <c:pt idx="0">
                  <c:v>R.G.P.H. 1987</c:v>
                </c:pt>
                <c:pt idx="1">
                  <c:v>R.G.P.H. 1998</c:v>
                </c:pt>
                <c:pt idx="2">
                  <c:v>31/12/2003</c:v>
                </c:pt>
                <c:pt idx="3">
                  <c:v>R.G.P.H. 2008</c:v>
                </c:pt>
              </c:strCache>
            </c:strRef>
          </c:cat>
          <c:val>
            <c:numRef>
              <c:f>Feuil1!$G$6:$G$9</c:f>
              <c:numCache>
                <c:formatCode>General</c:formatCode>
                <c:ptCount val="4"/>
                <c:pt idx="0">
                  <c:v>2933</c:v>
                </c:pt>
                <c:pt idx="1">
                  <c:v>1534</c:v>
                </c:pt>
                <c:pt idx="2">
                  <c:v>1690</c:v>
                </c:pt>
                <c:pt idx="3">
                  <c:v>156</c:v>
                </c:pt>
              </c:numCache>
            </c:numRef>
          </c:val>
        </c:ser>
        <c:dLbls>
          <c:showLegendKey val="0"/>
          <c:showVal val="1"/>
          <c:showCatName val="0"/>
          <c:showSerName val="0"/>
          <c:showPercent val="0"/>
          <c:showBubbleSize val="0"/>
        </c:dLbls>
        <c:gapWidth val="95"/>
        <c:overlap val="100"/>
        <c:axId val="57318400"/>
        <c:axId val="57332480"/>
      </c:barChart>
      <c:catAx>
        <c:axId val="57318400"/>
        <c:scaling>
          <c:orientation val="minMax"/>
        </c:scaling>
        <c:delete val="0"/>
        <c:axPos val="b"/>
        <c:majorTickMark val="none"/>
        <c:minorTickMark val="none"/>
        <c:tickLblPos val="nextTo"/>
        <c:txPr>
          <a:bodyPr/>
          <a:lstStyle/>
          <a:p>
            <a:pPr>
              <a:defRPr lang="fr-FR"/>
            </a:pPr>
            <a:endParaRPr lang="fr-FR"/>
          </a:p>
        </c:txPr>
        <c:crossAx val="57332480"/>
        <c:crosses val="autoZero"/>
        <c:auto val="1"/>
        <c:lblAlgn val="ctr"/>
        <c:lblOffset val="100"/>
        <c:noMultiLvlLbl val="0"/>
      </c:catAx>
      <c:valAx>
        <c:axId val="57332480"/>
        <c:scaling>
          <c:orientation val="minMax"/>
        </c:scaling>
        <c:delete val="1"/>
        <c:axPos val="l"/>
        <c:numFmt formatCode="General" sourceLinked="1"/>
        <c:majorTickMark val="out"/>
        <c:minorTickMark val="none"/>
        <c:tickLblPos val="nextTo"/>
        <c:crossAx val="57318400"/>
        <c:crosses val="autoZero"/>
        <c:crossBetween val="between"/>
      </c:valAx>
    </c:plotArea>
    <c:legend>
      <c:legendPos val="t"/>
      <c:layout/>
      <c:overlay val="0"/>
    </c:legend>
    <c:plotVisOnly val="1"/>
    <c:dispBlanksAs val="gap"/>
    <c:showDLblsOverMax val="0"/>
  </c:chart>
  <c:spPr>
    <a:solidFill>
      <a:schemeClr val="lt1"/>
    </a:solidFill>
    <a:ln w="25400" cap="flat" cmpd="sng" algn="ctr">
      <a:solidFill>
        <a:schemeClr val="accent2"/>
      </a:solidFill>
      <a:prstDash val="solid"/>
    </a:ln>
    <a:effectLst/>
  </c:spPr>
  <c:txPr>
    <a:bodyPr/>
    <a:lstStyle/>
    <a:p>
      <a:pPr>
        <a:defRPr>
          <a:solidFill>
            <a:schemeClr val="dk1"/>
          </a:solidFill>
          <a:latin typeface="+mn-lt"/>
          <a:ea typeface="+mn-ea"/>
          <a:cs typeface="+mn-cs"/>
        </a:defRPr>
      </a:pPr>
      <a:endParaRPr lang="fr-F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fr-FR"/>
  <c:roundedCorners val="0"/>
  <mc:AlternateContent xmlns:mc="http://schemas.openxmlformats.org/markup-compatibility/2006">
    <mc:Choice xmlns:c14="http://schemas.microsoft.com/office/drawing/2007/8/2/chart" Requires="c14">
      <c14:style val="126"/>
    </mc:Choice>
    <mc:Fallback>
      <c:style val="26"/>
    </mc:Fallback>
  </mc:AlternateContent>
  <c:chart>
    <c:title>
      <c:tx>
        <c:rich>
          <a:bodyPr/>
          <a:lstStyle/>
          <a:p>
            <a:pPr>
              <a:defRPr/>
            </a:pPr>
            <a:r>
              <a:rPr lang="fr-FR" dirty="0" smtClean="0"/>
              <a:t>Les</a:t>
            </a:r>
            <a:r>
              <a:rPr lang="fr-FR" baseline="0" dirty="0" smtClean="0"/>
              <a:t> cultures.</a:t>
            </a:r>
            <a:endParaRPr lang="fr-FR" dirty="0"/>
          </a:p>
        </c:rich>
      </c:tx>
      <c:layout/>
      <c:overlay val="0"/>
    </c:title>
    <c:autoTitleDeleted val="0"/>
    <c:plotArea>
      <c:layout/>
      <c:pieChart>
        <c:varyColors val="1"/>
        <c:ser>
          <c:idx val="0"/>
          <c:order val="0"/>
          <c:cat>
            <c:multiLvlStrRef>
              <c:f>Feuil1!$A$2:$C$13</c:f>
              <c:multiLvlStrCache>
                <c:ptCount val="12"/>
                <c:lvl>
                  <c:pt idx="0">
                    <c:v> I </c:v>
                  </c:pt>
                  <c:pt idx="1">
                    <c:v> I </c:v>
                  </c:pt>
                  <c:pt idx="2">
                    <c:v>3</c:v>
                  </c:pt>
                  <c:pt idx="3">
                    <c:v>24,96</c:v>
                  </c:pt>
                  <c:pt idx="4">
                    <c:v>1,76</c:v>
                  </c:pt>
                  <c:pt idx="5">
                    <c:v> I </c:v>
                  </c:pt>
                  <c:pt idx="6">
                    <c:v> I </c:v>
                  </c:pt>
                  <c:pt idx="7">
                    <c:v>12,45</c:v>
                  </c:pt>
                  <c:pt idx="8">
                    <c:v> I </c:v>
                  </c:pt>
                  <c:pt idx="9">
                    <c:v>2,75</c:v>
                  </c:pt>
                  <c:pt idx="10">
                    <c:v> I </c:v>
                  </c:pt>
                  <c:pt idx="11">
                    <c:v> I </c:v>
                  </c:pt>
                </c:lvl>
                <c:lvl>
                  <c:pt idx="0">
                    <c:v>100</c:v>
                  </c:pt>
                  <c:pt idx="1">
                    <c:v>10</c:v>
                  </c:pt>
                  <c:pt idx="2">
                    <c:v> I </c:v>
                  </c:pt>
                  <c:pt idx="3">
                    <c:v>250,53</c:v>
                  </c:pt>
                  <c:pt idx="4">
                    <c:v> I </c:v>
                  </c:pt>
                  <c:pt idx="5">
                    <c:v>185</c:v>
                  </c:pt>
                  <c:pt idx="6">
                    <c:v>47</c:v>
                  </c:pt>
                  <c:pt idx="7">
                    <c:v> I </c:v>
                  </c:pt>
                  <c:pt idx="8">
                    <c:v>8,5</c:v>
                  </c:pt>
                  <c:pt idx="9">
                    <c:v>1,5</c:v>
                  </c:pt>
                  <c:pt idx="10">
                    <c:v>28,25</c:v>
                  </c:pt>
                  <c:pt idx="11">
                    <c:v>19</c:v>
                  </c:pt>
                </c:lvl>
                <c:lvl>
                  <c:pt idx="0">
                    <c:v>Céréales</c:v>
                  </c:pt>
                  <c:pt idx="1">
                    <c:v>Légumes secs</c:v>
                  </c:pt>
                  <c:pt idx="2">
                    <c:v>Cultures industrielles</c:v>
                  </c:pt>
                  <c:pt idx="3">
                    <c:v>Cultures maraîchères</c:v>
                  </c:pt>
                  <c:pt idx="4">
                    <c:v>Plasticulture</c:v>
                  </c:pt>
                  <c:pt idx="5">
                    <c:v>Fourrages</c:v>
                  </c:pt>
                  <c:pt idx="6">
                    <c:v>Vigne</c:v>
                  </c:pt>
                  <c:pt idx="7">
                    <c:v>Agrumes</c:v>
                  </c:pt>
                  <c:pt idx="8">
                    <c:v>Olivier</c:v>
                  </c:pt>
                  <c:pt idx="9">
                    <c:v>Pépins</c:v>
                  </c:pt>
                  <c:pt idx="10">
                    <c:v>Noyaux</c:v>
                  </c:pt>
                  <c:pt idx="11">
                    <c:v>Rustiques</c:v>
                  </c:pt>
                </c:lvl>
              </c:multiLvlStrCache>
            </c:multiLvlStrRef>
          </c:cat>
          <c:val>
            <c:numRef>
              <c:f>Feuil1!$D$2:$D$13</c:f>
              <c:numCache>
                <c:formatCode>General</c:formatCode>
                <c:ptCount val="12"/>
                <c:pt idx="0">
                  <c:v>100</c:v>
                </c:pt>
                <c:pt idx="1">
                  <c:v>10</c:v>
                </c:pt>
                <c:pt idx="2">
                  <c:v>3</c:v>
                </c:pt>
                <c:pt idx="3">
                  <c:v>275.48999999999955</c:v>
                </c:pt>
                <c:pt idx="4">
                  <c:v>1.76</c:v>
                </c:pt>
                <c:pt idx="5">
                  <c:v>185</c:v>
                </c:pt>
                <c:pt idx="6">
                  <c:v>47</c:v>
                </c:pt>
                <c:pt idx="7">
                  <c:v>12.450000000000006</c:v>
                </c:pt>
                <c:pt idx="8">
                  <c:v>8.5</c:v>
                </c:pt>
                <c:pt idx="9">
                  <c:v>4.25</c:v>
                </c:pt>
                <c:pt idx="10">
                  <c:v>28.25</c:v>
                </c:pt>
                <c:pt idx="11">
                  <c:v>19</c:v>
                </c:pt>
              </c:numCache>
            </c:numRef>
          </c:val>
        </c:ser>
        <c:dLbls>
          <c:showLegendKey val="0"/>
          <c:showVal val="0"/>
          <c:showCatName val="0"/>
          <c:showSerName val="0"/>
          <c:showPercent val="1"/>
          <c:showBubbleSize val="0"/>
          <c:showLeaderLines val="0"/>
        </c:dLbls>
        <c:firstSliceAng val="0"/>
      </c:pieChart>
    </c:plotArea>
    <c:legend>
      <c:legendPos val="r"/>
      <c:layout/>
      <c:overlay val="0"/>
    </c:legend>
    <c:plotVisOnly val="1"/>
    <c:dispBlanksAs val="gap"/>
    <c:showDLblsOverMax val="0"/>
  </c:chart>
  <c:spPr>
    <a:solidFill>
      <a:schemeClr val="accent3">
        <a:lumMod val="60000"/>
        <a:lumOff val="40000"/>
      </a:schemeClr>
    </a:solidFill>
    <a:ln w="38100">
      <a:solidFill>
        <a:srgbClr val="FF0000"/>
      </a:solidFill>
    </a:ln>
  </c:sp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fr-FR"/>
  <c:roundedCorners val="0"/>
  <mc:AlternateContent xmlns:mc="http://schemas.openxmlformats.org/markup-compatibility/2006">
    <mc:Choice xmlns:c14="http://schemas.microsoft.com/office/drawing/2007/8/2/chart" Requires="c14">
      <c14:style val="134"/>
    </mc:Choice>
    <mc:Fallback>
      <c:style val="34"/>
    </mc:Fallback>
  </mc:AlternateContent>
  <c:chart>
    <c:title>
      <c:tx>
        <c:rich>
          <a:bodyPr/>
          <a:lstStyle/>
          <a:p>
            <a:pPr>
              <a:defRPr/>
            </a:pPr>
            <a:r>
              <a:rPr lang="fr-FR"/>
              <a:t>catégories</a:t>
            </a:r>
            <a:r>
              <a:rPr lang="fr-FR" baseline="0"/>
              <a:t> de pentes</a:t>
            </a:r>
            <a:endParaRPr lang="fr-FR"/>
          </a:p>
        </c:rich>
      </c:tx>
      <c:layout/>
      <c:overlay val="0"/>
    </c:title>
    <c:autoTitleDeleted val="0"/>
    <c:plotArea>
      <c:layout/>
      <c:pieChart>
        <c:varyColors val="1"/>
        <c:ser>
          <c:idx val="0"/>
          <c:order val="0"/>
          <c:cat>
            <c:strRef>
              <c:f>Feuil1!$A$1:$A$3</c:f>
              <c:strCache>
                <c:ptCount val="3"/>
                <c:pt idx="0">
                  <c:v>0% et 10%</c:v>
                </c:pt>
                <c:pt idx="1">
                  <c:v>10% et 20%</c:v>
                </c:pt>
                <c:pt idx="2">
                  <c:v>&gt;20% </c:v>
                </c:pt>
              </c:strCache>
            </c:strRef>
          </c:cat>
          <c:val>
            <c:numRef>
              <c:f>Feuil1!$B$1:$B$3</c:f>
              <c:numCache>
                <c:formatCode>0%</c:formatCode>
                <c:ptCount val="3"/>
                <c:pt idx="0">
                  <c:v>0.6</c:v>
                </c:pt>
                <c:pt idx="1">
                  <c:v>0.3</c:v>
                </c:pt>
                <c:pt idx="2">
                  <c:v>0.1</c:v>
                </c:pt>
              </c:numCache>
            </c:numRef>
          </c:val>
        </c:ser>
        <c:dLbls>
          <c:showLegendKey val="0"/>
          <c:showVal val="0"/>
          <c:showCatName val="0"/>
          <c:showSerName val="0"/>
          <c:showPercent val="1"/>
          <c:showBubbleSize val="0"/>
          <c:showLeaderLines val="0"/>
        </c:dLbls>
        <c:firstSliceAng val="0"/>
      </c:pieChart>
    </c:plotArea>
    <c:legend>
      <c:legendPos val="r"/>
      <c:layout/>
      <c:overlay val="0"/>
    </c:legend>
    <c:plotVisOnly val="1"/>
    <c:dispBlanksAs val="gap"/>
    <c:showDLblsOverMax val="0"/>
  </c:chart>
  <c:externalData r:id="rId1">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image" Target="../media/image6.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9.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dirty="0"/>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9D15A2A-090A-49A6-968A-B50C79596BF0}" type="datetimeFigureOut">
              <a:rPr lang="fr-FR" smtClean="0"/>
              <a:pPr/>
              <a:t>09/06/2013</a:t>
            </a:fld>
            <a:endParaRPr lang="fr-FR" dirty="0"/>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FR" dirty="0"/>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dirty="0"/>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0CDB132-85AB-45D3-BEF8-8F64F3447958}" type="slidenum">
              <a:rPr lang="fr-FR" smtClean="0"/>
              <a:pPr/>
              <a:t>‹N°›</a:t>
            </a:fld>
            <a:endParaRPr lang="fr-FR" dirty="0"/>
          </a:p>
        </p:txBody>
      </p:sp>
    </p:spTree>
    <p:extLst>
      <p:ext uri="{BB962C8B-B14F-4D97-AF65-F5344CB8AC3E}">
        <p14:creationId xmlns:p14="http://schemas.microsoft.com/office/powerpoint/2010/main" val="347543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E0CDB132-85AB-45D3-BEF8-8F64F3447958}" type="slidenum">
              <a:rPr lang="fr-FR" smtClean="0"/>
              <a:pPr/>
              <a:t>4</a:t>
            </a:fld>
            <a:endParaRPr lang="fr-F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fld id="{E0CDB132-85AB-45D3-BEF8-8F64F3447958}" type="slidenum">
              <a:rPr lang="fr-FR" smtClean="0"/>
              <a:pPr/>
              <a:t>20</a:t>
            </a:fld>
            <a:endParaRPr lang="fr-F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E0CDB132-85AB-45D3-BEF8-8F64F3447958}" type="slidenum">
              <a:rPr lang="fr-FR" smtClean="0"/>
              <a:pPr/>
              <a:t>26</a:t>
            </a:fld>
            <a:endParaRPr lang="fr-F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E0CDB132-85AB-45D3-BEF8-8F64F3447958}" type="slidenum">
              <a:rPr lang="fr-FR" smtClean="0"/>
              <a:pPr/>
              <a:t>31</a:t>
            </a:fld>
            <a:endParaRPr lang="fr-F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15" name="Rectangle à coins arrondis 14"/>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Rectangle à coins arrondis 9"/>
          <p:cNvSpPr/>
          <p:nvPr/>
        </p:nvSpPr>
        <p:spPr>
          <a:xfrm>
            <a:off x="418596" y="434162"/>
            <a:ext cx="8306809" cy="3108960"/>
          </a:xfrm>
          <a:prstGeom prst="roundRect">
            <a:avLst>
              <a:gd name="adj" fmla="val 4578"/>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Titre 4"/>
          <p:cNvSpPr>
            <a:spLocks noGrp="1"/>
          </p:cNvSpPr>
          <p:nvPr>
            <p:ph type="ctrTitle"/>
          </p:nvPr>
        </p:nvSpPr>
        <p:spPr>
          <a:xfrm>
            <a:off x="722376" y="1820206"/>
            <a:ext cx="7772400" cy="1828800"/>
          </a:xfrm>
        </p:spPr>
        <p:txBody>
          <a:bodyPr lIns="45720" rIns="45720" bIns="45720"/>
          <a:lstStyle>
            <a:lvl1pPr algn="r">
              <a:defRPr sz="4500" b="1">
                <a:solidFill>
                  <a:schemeClr val="accent1">
                    <a:tint val="88000"/>
                    <a:satMod val="150000"/>
                  </a:schemeClr>
                </a:solidFill>
                <a:effectLst>
                  <a:outerShdw blurRad="53975" dist="22860" dir="5400000" algn="tl" rotWithShape="0">
                    <a:srgbClr val="000000">
                      <a:alpha val="55000"/>
                    </a:srgbClr>
                  </a:outerShdw>
                </a:effectLst>
              </a:defRPr>
            </a:lvl1pPr>
            <a:extLst/>
          </a:lstStyle>
          <a:p>
            <a:r>
              <a:rPr kumimoji="0" lang="fr-FR" smtClean="0"/>
              <a:t>Cliquez pour modifier le style du titre</a:t>
            </a:r>
            <a:endParaRPr kumimoji="0" lang="en-US"/>
          </a:p>
        </p:txBody>
      </p:sp>
      <p:sp>
        <p:nvSpPr>
          <p:cNvPr id="20" name="Sous-titre 19"/>
          <p:cNvSpPr>
            <a:spLocks noGrp="1"/>
          </p:cNvSpPr>
          <p:nvPr>
            <p:ph type="subTitle" idx="1"/>
          </p:nvPr>
        </p:nvSpPr>
        <p:spPr>
          <a:xfrm>
            <a:off x="722376" y="3685032"/>
            <a:ext cx="7772400" cy="914400"/>
          </a:xfrm>
        </p:spPr>
        <p:txBody>
          <a:bodyPr lIns="182880" tIns="0"/>
          <a:lstStyle>
            <a:lvl1pPr marL="36576" indent="0" algn="r">
              <a:spcBef>
                <a:spcPts val="0"/>
              </a:spcBef>
              <a:buNone/>
              <a:defRPr sz="2000">
                <a:solidFill>
                  <a:schemeClr val="bg2">
                    <a:shade val="2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fr-FR" smtClean="0"/>
              <a:t>Cliquez pour modifier le style des sous-titres du masque</a:t>
            </a:r>
            <a:endParaRPr kumimoji="0" lang="en-US"/>
          </a:p>
        </p:txBody>
      </p:sp>
      <p:sp>
        <p:nvSpPr>
          <p:cNvPr id="19" name="Espace réservé de la date 18"/>
          <p:cNvSpPr>
            <a:spLocks noGrp="1"/>
          </p:cNvSpPr>
          <p:nvPr>
            <p:ph type="dt" sz="half" idx="10"/>
          </p:nvPr>
        </p:nvSpPr>
        <p:spPr/>
        <p:txBody>
          <a:bodyPr/>
          <a:lstStyle>
            <a:extLst/>
          </a:lstStyle>
          <a:p>
            <a:fld id="{2FD7B586-E4C4-4A50-AF77-B8718D0DB4F3}" type="datetimeFigureOut">
              <a:rPr lang="fr-FR" smtClean="0"/>
              <a:pPr/>
              <a:t>09/06/2013</a:t>
            </a:fld>
            <a:endParaRPr lang="fr-FR" dirty="0"/>
          </a:p>
        </p:txBody>
      </p:sp>
      <p:sp>
        <p:nvSpPr>
          <p:cNvPr id="8" name="Espace réservé du pied de page 7"/>
          <p:cNvSpPr>
            <a:spLocks noGrp="1"/>
          </p:cNvSpPr>
          <p:nvPr>
            <p:ph type="ftr" sz="quarter" idx="11"/>
          </p:nvPr>
        </p:nvSpPr>
        <p:spPr/>
        <p:txBody>
          <a:bodyPr/>
          <a:lstStyle>
            <a:extLst/>
          </a:lstStyle>
          <a:p>
            <a:endParaRPr lang="fr-FR" dirty="0"/>
          </a:p>
        </p:txBody>
      </p:sp>
      <p:sp>
        <p:nvSpPr>
          <p:cNvPr id="11" name="Espace réservé du numéro de diapositive 10"/>
          <p:cNvSpPr>
            <a:spLocks noGrp="1"/>
          </p:cNvSpPr>
          <p:nvPr>
            <p:ph type="sldNum" sz="quarter" idx="12"/>
          </p:nvPr>
        </p:nvSpPr>
        <p:spPr/>
        <p:txBody>
          <a:bodyPr/>
          <a:lstStyle>
            <a:extLst/>
          </a:lstStyle>
          <a:p>
            <a:fld id="{AEA0BF19-0B40-4275-9757-8ACD3EE6875A}" type="slidenum">
              <a:rPr lang="fr-FR" smtClean="0"/>
              <a:pPr/>
              <a:t>‹N°›</a:t>
            </a:fld>
            <a:endParaRPr lang="fr-FR"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a:xfrm>
            <a:off x="502920" y="4983480"/>
            <a:ext cx="8183880" cy="1051560"/>
          </a:xfrm>
        </p:spPr>
        <p:txBody>
          <a:bodyPr/>
          <a:lstStyle>
            <a:extLst/>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a:xfrm>
            <a:off x="502920" y="530352"/>
            <a:ext cx="8183880" cy="4187952"/>
          </a:xfrm>
        </p:spPr>
        <p:txBody>
          <a:bodyPr vert="eaVert"/>
          <a:lstStyle>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extLst/>
          </a:lstStyle>
          <a:p>
            <a:fld id="{2FD7B586-E4C4-4A50-AF77-B8718D0DB4F3}" type="datetimeFigureOut">
              <a:rPr lang="fr-FR" smtClean="0"/>
              <a:pPr/>
              <a:t>09/06/2013</a:t>
            </a:fld>
            <a:endParaRPr lang="fr-FR" dirty="0"/>
          </a:p>
        </p:txBody>
      </p:sp>
      <p:sp>
        <p:nvSpPr>
          <p:cNvPr id="5" name="Espace réservé du pied de page 4"/>
          <p:cNvSpPr>
            <a:spLocks noGrp="1"/>
          </p:cNvSpPr>
          <p:nvPr>
            <p:ph type="ftr" sz="quarter" idx="11"/>
          </p:nvPr>
        </p:nvSpPr>
        <p:spPr/>
        <p:txBody>
          <a:bodyPr/>
          <a:lstStyle>
            <a:extLst/>
          </a:lstStyle>
          <a:p>
            <a:endParaRPr lang="fr-FR" dirty="0"/>
          </a:p>
        </p:txBody>
      </p:sp>
      <p:sp>
        <p:nvSpPr>
          <p:cNvPr id="6" name="Espace réservé du numéro de diapositive 5"/>
          <p:cNvSpPr>
            <a:spLocks noGrp="1"/>
          </p:cNvSpPr>
          <p:nvPr>
            <p:ph type="sldNum" sz="quarter" idx="12"/>
          </p:nvPr>
        </p:nvSpPr>
        <p:spPr/>
        <p:txBody>
          <a:bodyPr/>
          <a:lstStyle>
            <a:extLst/>
          </a:lstStyle>
          <a:p>
            <a:fld id="{AEA0BF19-0B40-4275-9757-8ACD3EE6875A}" type="slidenum">
              <a:rPr lang="fr-FR" smtClean="0"/>
              <a:pPr/>
              <a:t>‹N°›</a:t>
            </a:fld>
            <a:endParaRPr lang="fr-F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533404"/>
            <a:ext cx="1981200" cy="5257799"/>
          </a:xfrm>
        </p:spPr>
        <p:txBody>
          <a:bodyPr vert="eaVert"/>
          <a:lstStyle>
            <a:extLst/>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a:xfrm>
            <a:off x="533400" y="533402"/>
            <a:ext cx="5943600" cy="5257801"/>
          </a:xfrm>
        </p:spPr>
        <p:txBody>
          <a:bodyPr vert="eaVert"/>
          <a:lstStyle>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extLst/>
          </a:lstStyle>
          <a:p>
            <a:fld id="{2FD7B586-E4C4-4A50-AF77-B8718D0DB4F3}" type="datetimeFigureOut">
              <a:rPr lang="fr-FR" smtClean="0"/>
              <a:pPr/>
              <a:t>09/06/2013</a:t>
            </a:fld>
            <a:endParaRPr lang="fr-FR" dirty="0"/>
          </a:p>
        </p:txBody>
      </p:sp>
      <p:sp>
        <p:nvSpPr>
          <p:cNvPr id="5" name="Espace réservé du pied de page 4"/>
          <p:cNvSpPr>
            <a:spLocks noGrp="1"/>
          </p:cNvSpPr>
          <p:nvPr>
            <p:ph type="ftr" sz="quarter" idx="11"/>
          </p:nvPr>
        </p:nvSpPr>
        <p:spPr/>
        <p:txBody>
          <a:bodyPr/>
          <a:lstStyle>
            <a:extLst/>
          </a:lstStyle>
          <a:p>
            <a:endParaRPr lang="fr-FR" dirty="0"/>
          </a:p>
        </p:txBody>
      </p:sp>
      <p:sp>
        <p:nvSpPr>
          <p:cNvPr id="6" name="Espace réservé du numéro de diapositive 5"/>
          <p:cNvSpPr>
            <a:spLocks noGrp="1"/>
          </p:cNvSpPr>
          <p:nvPr>
            <p:ph type="sldNum" sz="quarter" idx="12"/>
          </p:nvPr>
        </p:nvSpPr>
        <p:spPr/>
        <p:txBody>
          <a:bodyPr/>
          <a:lstStyle>
            <a:extLst/>
          </a:lstStyle>
          <a:p>
            <a:fld id="{AEA0BF19-0B40-4275-9757-8ACD3EE6875A}" type="slidenum">
              <a:rPr lang="fr-FR" smtClean="0"/>
              <a:pPr/>
              <a:t>‹N°›</a:t>
            </a:fld>
            <a:endParaRPr lang="fr-F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502920" y="4983480"/>
            <a:ext cx="8183880" cy="1051560"/>
          </a:xfrm>
        </p:spPr>
        <p:txBody>
          <a:bodyPr/>
          <a:lstStyle>
            <a:extLst/>
          </a:lstStyle>
          <a:p>
            <a:r>
              <a:rPr kumimoji="0" lang="fr-FR" smtClean="0"/>
              <a:t>Cliquez pour modifier le style du titre</a:t>
            </a:r>
            <a:endParaRPr kumimoji="0" lang="en-US"/>
          </a:p>
        </p:txBody>
      </p:sp>
      <p:sp>
        <p:nvSpPr>
          <p:cNvPr id="3" name="Espace réservé du contenu 2"/>
          <p:cNvSpPr>
            <a:spLocks noGrp="1"/>
          </p:cNvSpPr>
          <p:nvPr>
            <p:ph idx="1"/>
          </p:nvPr>
        </p:nvSpPr>
        <p:spPr>
          <a:xfrm>
            <a:off x="502920" y="530352"/>
            <a:ext cx="8183880" cy="4187952"/>
          </a:xfrm>
        </p:spPr>
        <p:txBody>
          <a:bodyPr/>
          <a:lstStyle>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extLst/>
          </a:lstStyle>
          <a:p>
            <a:fld id="{2FD7B586-E4C4-4A50-AF77-B8718D0DB4F3}" type="datetimeFigureOut">
              <a:rPr lang="fr-FR" smtClean="0"/>
              <a:pPr/>
              <a:t>09/06/2013</a:t>
            </a:fld>
            <a:endParaRPr lang="fr-FR" dirty="0"/>
          </a:p>
        </p:txBody>
      </p:sp>
      <p:sp>
        <p:nvSpPr>
          <p:cNvPr id="5" name="Espace réservé du pied de page 4"/>
          <p:cNvSpPr>
            <a:spLocks noGrp="1"/>
          </p:cNvSpPr>
          <p:nvPr>
            <p:ph type="ftr" sz="quarter" idx="11"/>
          </p:nvPr>
        </p:nvSpPr>
        <p:spPr/>
        <p:txBody>
          <a:bodyPr/>
          <a:lstStyle>
            <a:extLst/>
          </a:lstStyle>
          <a:p>
            <a:endParaRPr lang="fr-FR" dirty="0"/>
          </a:p>
        </p:txBody>
      </p:sp>
      <p:sp>
        <p:nvSpPr>
          <p:cNvPr id="6" name="Espace réservé du numéro de diapositive 5"/>
          <p:cNvSpPr>
            <a:spLocks noGrp="1"/>
          </p:cNvSpPr>
          <p:nvPr>
            <p:ph type="sldNum" sz="quarter" idx="12"/>
          </p:nvPr>
        </p:nvSpPr>
        <p:spPr/>
        <p:txBody>
          <a:bodyPr/>
          <a:lstStyle>
            <a:extLst/>
          </a:lstStyle>
          <a:p>
            <a:fld id="{AEA0BF19-0B40-4275-9757-8ACD3EE6875A}" type="slidenum">
              <a:rPr lang="fr-FR" smtClean="0"/>
              <a:pPr/>
              <a:t>‹N°›</a:t>
            </a:fld>
            <a:endParaRPr lang="fr-F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Titre de section">
    <p:spTree>
      <p:nvGrpSpPr>
        <p:cNvPr id="1" name=""/>
        <p:cNvGrpSpPr/>
        <p:nvPr/>
      </p:nvGrpSpPr>
      <p:grpSpPr>
        <a:xfrm>
          <a:off x="0" y="0"/>
          <a:ext cx="0" cy="0"/>
          <a:chOff x="0" y="0"/>
          <a:chExt cx="0" cy="0"/>
        </a:xfrm>
      </p:grpSpPr>
      <p:sp>
        <p:nvSpPr>
          <p:cNvPr id="14" name="Rectangle à coins arrondis 13"/>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ectangle à coins arrondis 10"/>
          <p:cNvSpPr/>
          <p:nvPr/>
        </p:nvSpPr>
        <p:spPr>
          <a:xfrm>
            <a:off x="418596" y="434162"/>
            <a:ext cx="8306809" cy="4341329"/>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re 1"/>
          <p:cNvSpPr>
            <a:spLocks noGrp="1"/>
          </p:cNvSpPr>
          <p:nvPr>
            <p:ph type="title"/>
          </p:nvPr>
        </p:nvSpPr>
        <p:spPr>
          <a:xfrm>
            <a:off x="468344" y="4928616"/>
            <a:ext cx="8183880" cy="676656"/>
          </a:xfrm>
        </p:spPr>
        <p:txBody>
          <a:bodyPr lIns="91440" bIns="0" anchor="b"/>
          <a:lstStyle>
            <a:lvl1pPr algn="l">
              <a:buNone/>
              <a:defRPr sz="3600" b="0" cap="none" baseline="0">
                <a:solidFill>
                  <a:schemeClr val="bg2">
                    <a:shade val="25000"/>
                  </a:schemeClr>
                </a:solidFill>
                <a:effectLst/>
              </a:defRPr>
            </a:lvl1pPr>
            <a:extLst/>
          </a:lstStyle>
          <a:p>
            <a:r>
              <a:rPr kumimoji="0" lang="fr-FR" smtClean="0"/>
              <a:t>Cliquez pour modifier le style du titre</a:t>
            </a:r>
            <a:endParaRPr kumimoji="0" lang="en-US"/>
          </a:p>
        </p:txBody>
      </p:sp>
      <p:sp>
        <p:nvSpPr>
          <p:cNvPr id="3" name="Espace réservé du texte 2"/>
          <p:cNvSpPr>
            <a:spLocks noGrp="1"/>
          </p:cNvSpPr>
          <p:nvPr>
            <p:ph type="body" idx="1"/>
          </p:nvPr>
        </p:nvSpPr>
        <p:spPr>
          <a:xfrm>
            <a:off x="468344" y="5624484"/>
            <a:ext cx="8183880" cy="420624"/>
          </a:xfrm>
        </p:spPr>
        <p:txBody>
          <a:bodyPr lIns="118872" tIns="0" anchor="t"/>
          <a:lstStyle>
            <a:lvl1pPr marL="0" marR="36576" indent="0" algn="l">
              <a:spcBef>
                <a:spcPts val="0"/>
              </a:spcBef>
              <a:spcAft>
                <a:spcPts val="0"/>
              </a:spcAft>
              <a:buNone/>
              <a:defRPr sz="1800" b="0">
                <a:solidFill>
                  <a:schemeClr val="accent1">
                    <a:shade val="50000"/>
                    <a:satMod val="110000"/>
                  </a:schemeClr>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fr-FR" smtClean="0"/>
              <a:t>Cliquez pour modifier les styles du texte du masque</a:t>
            </a:r>
          </a:p>
        </p:txBody>
      </p:sp>
      <p:sp>
        <p:nvSpPr>
          <p:cNvPr id="4" name="Espace réservé de la date 3"/>
          <p:cNvSpPr>
            <a:spLocks noGrp="1"/>
          </p:cNvSpPr>
          <p:nvPr>
            <p:ph type="dt" sz="half" idx="10"/>
          </p:nvPr>
        </p:nvSpPr>
        <p:spPr/>
        <p:txBody>
          <a:bodyPr/>
          <a:lstStyle>
            <a:extLst/>
          </a:lstStyle>
          <a:p>
            <a:fld id="{2FD7B586-E4C4-4A50-AF77-B8718D0DB4F3}" type="datetimeFigureOut">
              <a:rPr lang="fr-FR" smtClean="0"/>
              <a:pPr/>
              <a:t>09/06/2013</a:t>
            </a:fld>
            <a:endParaRPr lang="fr-FR" dirty="0"/>
          </a:p>
        </p:txBody>
      </p:sp>
      <p:sp>
        <p:nvSpPr>
          <p:cNvPr id="5" name="Espace réservé du pied de page 4"/>
          <p:cNvSpPr>
            <a:spLocks noGrp="1"/>
          </p:cNvSpPr>
          <p:nvPr>
            <p:ph type="ftr" sz="quarter" idx="11"/>
          </p:nvPr>
        </p:nvSpPr>
        <p:spPr/>
        <p:txBody>
          <a:bodyPr/>
          <a:lstStyle>
            <a:extLst/>
          </a:lstStyle>
          <a:p>
            <a:endParaRPr lang="fr-FR" dirty="0"/>
          </a:p>
        </p:txBody>
      </p:sp>
      <p:sp>
        <p:nvSpPr>
          <p:cNvPr id="6" name="Espace réservé du numéro de diapositive 5"/>
          <p:cNvSpPr>
            <a:spLocks noGrp="1"/>
          </p:cNvSpPr>
          <p:nvPr>
            <p:ph type="sldNum" sz="quarter" idx="12"/>
          </p:nvPr>
        </p:nvSpPr>
        <p:spPr/>
        <p:txBody>
          <a:bodyPr/>
          <a:lstStyle>
            <a:extLst/>
          </a:lstStyle>
          <a:p>
            <a:fld id="{AEA0BF19-0B40-4275-9757-8ACD3EE6875A}" type="slidenum">
              <a:rPr lang="fr-FR" smtClean="0"/>
              <a:pPr/>
              <a:t>‹N°›</a:t>
            </a:fld>
            <a:endParaRPr lang="fr-F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extLst/>
          </a:lstStyle>
          <a:p>
            <a:r>
              <a:rPr kumimoji="0" lang="fr-FR" smtClean="0"/>
              <a:t>Cliquez pour modifier le style du titre</a:t>
            </a:r>
            <a:endParaRPr kumimoji="0" lang="en-US"/>
          </a:p>
        </p:txBody>
      </p:sp>
      <p:sp>
        <p:nvSpPr>
          <p:cNvPr id="3" name="Espace réservé du contenu 2"/>
          <p:cNvSpPr>
            <a:spLocks noGrp="1"/>
          </p:cNvSpPr>
          <p:nvPr>
            <p:ph sz="half" idx="1"/>
          </p:nvPr>
        </p:nvSpPr>
        <p:spPr>
          <a:xfrm>
            <a:off x="514352"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u contenu 3"/>
          <p:cNvSpPr>
            <a:spLocks noGrp="1"/>
          </p:cNvSpPr>
          <p:nvPr>
            <p:ph sz="half" idx="2"/>
          </p:nvPr>
        </p:nvSpPr>
        <p:spPr>
          <a:xfrm>
            <a:off x="4755360"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p:txBody>
          <a:bodyPr/>
          <a:lstStyle>
            <a:extLst/>
          </a:lstStyle>
          <a:p>
            <a:fld id="{2FD7B586-E4C4-4A50-AF77-B8718D0DB4F3}" type="datetimeFigureOut">
              <a:rPr lang="fr-FR" smtClean="0"/>
              <a:pPr/>
              <a:t>09/06/2013</a:t>
            </a:fld>
            <a:endParaRPr lang="fr-FR" dirty="0"/>
          </a:p>
        </p:txBody>
      </p:sp>
      <p:sp>
        <p:nvSpPr>
          <p:cNvPr id="6" name="Espace réservé du pied de page 5"/>
          <p:cNvSpPr>
            <a:spLocks noGrp="1"/>
          </p:cNvSpPr>
          <p:nvPr>
            <p:ph type="ftr" sz="quarter" idx="11"/>
          </p:nvPr>
        </p:nvSpPr>
        <p:spPr/>
        <p:txBody>
          <a:bodyPr/>
          <a:lstStyle>
            <a:extLst/>
          </a:lstStyle>
          <a:p>
            <a:endParaRPr lang="fr-FR" dirty="0"/>
          </a:p>
        </p:txBody>
      </p:sp>
      <p:sp>
        <p:nvSpPr>
          <p:cNvPr id="7" name="Espace réservé du numéro de diapositive 6"/>
          <p:cNvSpPr>
            <a:spLocks noGrp="1"/>
          </p:cNvSpPr>
          <p:nvPr>
            <p:ph type="sldNum" sz="quarter" idx="12"/>
          </p:nvPr>
        </p:nvSpPr>
        <p:spPr/>
        <p:txBody>
          <a:bodyPr/>
          <a:lstStyle>
            <a:extLst/>
          </a:lstStyle>
          <a:p>
            <a:fld id="{AEA0BF19-0B40-4275-9757-8ACD3EE6875A}" type="slidenum">
              <a:rPr lang="fr-FR" smtClean="0"/>
              <a:pPr/>
              <a:t>‹N°›</a:t>
            </a:fld>
            <a:endParaRPr lang="fr-F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502920" y="4983480"/>
            <a:ext cx="8183880" cy="1051560"/>
          </a:xfrm>
        </p:spPr>
        <p:txBody>
          <a:bodyPr anchor="b"/>
          <a:lstStyle>
            <a:lvl1pPr>
              <a:defRPr b="1"/>
            </a:lvl1pPr>
            <a:extLst/>
          </a:lstStyle>
          <a:p>
            <a:r>
              <a:rPr kumimoji="0" lang="fr-FR" smtClean="0"/>
              <a:t>Cliquez pour modifier le style du titre</a:t>
            </a:r>
            <a:endParaRPr kumimoji="0" lang="en-US"/>
          </a:p>
        </p:txBody>
      </p:sp>
      <p:sp>
        <p:nvSpPr>
          <p:cNvPr id="3" name="Espace réservé du texte 2"/>
          <p:cNvSpPr>
            <a:spLocks noGrp="1"/>
          </p:cNvSpPr>
          <p:nvPr>
            <p:ph type="body" idx="1"/>
          </p:nvPr>
        </p:nvSpPr>
        <p:spPr>
          <a:xfrm>
            <a:off x="607224" y="579438"/>
            <a:ext cx="3931920" cy="792162"/>
          </a:xfrm>
        </p:spPr>
        <p:txBody>
          <a:bodyPr lIns="146304"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fr-FR" smtClean="0"/>
              <a:t>Cliquez pour modifier les styles du texte du masque</a:t>
            </a:r>
          </a:p>
        </p:txBody>
      </p:sp>
      <p:sp>
        <p:nvSpPr>
          <p:cNvPr id="4" name="Espace réservé du texte 3"/>
          <p:cNvSpPr>
            <a:spLocks noGrp="1"/>
          </p:cNvSpPr>
          <p:nvPr>
            <p:ph type="body" sz="half" idx="3"/>
          </p:nvPr>
        </p:nvSpPr>
        <p:spPr>
          <a:xfrm>
            <a:off x="4652169" y="579438"/>
            <a:ext cx="3931920" cy="792162"/>
          </a:xfrm>
        </p:spPr>
        <p:txBody>
          <a:bodyPr lIns="137160"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fr-FR" smtClean="0"/>
              <a:t>Cliquez pour modifier les styles du texte du masque</a:t>
            </a:r>
          </a:p>
        </p:txBody>
      </p:sp>
      <p:sp>
        <p:nvSpPr>
          <p:cNvPr id="5" name="Espace réservé du contenu 4"/>
          <p:cNvSpPr>
            <a:spLocks noGrp="1"/>
          </p:cNvSpPr>
          <p:nvPr>
            <p:ph sz="quarter" idx="2"/>
          </p:nvPr>
        </p:nvSpPr>
        <p:spPr>
          <a:xfrm>
            <a:off x="607224"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6" name="Espace réservé du contenu 5"/>
          <p:cNvSpPr>
            <a:spLocks noGrp="1"/>
          </p:cNvSpPr>
          <p:nvPr>
            <p:ph sz="quarter" idx="4"/>
          </p:nvPr>
        </p:nvSpPr>
        <p:spPr>
          <a:xfrm>
            <a:off x="4652169"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7" name="Espace réservé de la date 6"/>
          <p:cNvSpPr>
            <a:spLocks noGrp="1"/>
          </p:cNvSpPr>
          <p:nvPr>
            <p:ph type="dt" sz="half" idx="10"/>
          </p:nvPr>
        </p:nvSpPr>
        <p:spPr/>
        <p:txBody>
          <a:bodyPr/>
          <a:lstStyle>
            <a:extLst/>
          </a:lstStyle>
          <a:p>
            <a:fld id="{2FD7B586-E4C4-4A50-AF77-B8718D0DB4F3}" type="datetimeFigureOut">
              <a:rPr lang="fr-FR" smtClean="0"/>
              <a:pPr/>
              <a:t>09/06/2013</a:t>
            </a:fld>
            <a:endParaRPr lang="fr-FR" dirty="0"/>
          </a:p>
        </p:txBody>
      </p:sp>
      <p:sp>
        <p:nvSpPr>
          <p:cNvPr id="8" name="Espace réservé du pied de page 7"/>
          <p:cNvSpPr>
            <a:spLocks noGrp="1"/>
          </p:cNvSpPr>
          <p:nvPr>
            <p:ph type="ftr" sz="quarter" idx="11"/>
          </p:nvPr>
        </p:nvSpPr>
        <p:spPr/>
        <p:txBody>
          <a:bodyPr/>
          <a:lstStyle>
            <a:extLst/>
          </a:lstStyle>
          <a:p>
            <a:endParaRPr lang="fr-FR" dirty="0"/>
          </a:p>
        </p:txBody>
      </p:sp>
      <p:sp>
        <p:nvSpPr>
          <p:cNvPr id="9" name="Espace réservé du numéro de diapositive 8"/>
          <p:cNvSpPr>
            <a:spLocks noGrp="1"/>
          </p:cNvSpPr>
          <p:nvPr>
            <p:ph type="sldNum" sz="quarter" idx="12"/>
          </p:nvPr>
        </p:nvSpPr>
        <p:spPr/>
        <p:txBody>
          <a:bodyPr/>
          <a:lstStyle>
            <a:extLst/>
          </a:lstStyle>
          <a:p>
            <a:fld id="{AEA0BF19-0B40-4275-9757-8ACD3EE6875A}" type="slidenum">
              <a:rPr lang="fr-FR" smtClean="0"/>
              <a:pPr/>
              <a:t>‹N°›</a:t>
            </a:fld>
            <a:endParaRPr lang="fr-FR"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extLst/>
          </a:lstStyle>
          <a:p>
            <a:r>
              <a:rPr kumimoji="0" lang="fr-FR" smtClean="0"/>
              <a:t>Cliquez pour modifier le style du titre</a:t>
            </a:r>
            <a:endParaRPr kumimoji="0" lang="en-US"/>
          </a:p>
        </p:txBody>
      </p:sp>
      <p:sp>
        <p:nvSpPr>
          <p:cNvPr id="3" name="Espace réservé de la date 2"/>
          <p:cNvSpPr>
            <a:spLocks noGrp="1"/>
          </p:cNvSpPr>
          <p:nvPr>
            <p:ph type="dt" sz="half" idx="10"/>
          </p:nvPr>
        </p:nvSpPr>
        <p:spPr/>
        <p:txBody>
          <a:bodyPr/>
          <a:lstStyle>
            <a:extLst/>
          </a:lstStyle>
          <a:p>
            <a:fld id="{2FD7B586-E4C4-4A50-AF77-B8718D0DB4F3}" type="datetimeFigureOut">
              <a:rPr lang="fr-FR" smtClean="0"/>
              <a:pPr/>
              <a:t>09/06/2013</a:t>
            </a:fld>
            <a:endParaRPr lang="fr-FR" dirty="0"/>
          </a:p>
        </p:txBody>
      </p:sp>
      <p:sp>
        <p:nvSpPr>
          <p:cNvPr id="4" name="Espace réservé du pied de page 3"/>
          <p:cNvSpPr>
            <a:spLocks noGrp="1"/>
          </p:cNvSpPr>
          <p:nvPr>
            <p:ph type="ftr" sz="quarter" idx="11"/>
          </p:nvPr>
        </p:nvSpPr>
        <p:spPr/>
        <p:txBody>
          <a:bodyPr/>
          <a:lstStyle>
            <a:extLst/>
          </a:lstStyle>
          <a:p>
            <a:endParaRPr lang="fr-FR" dirty="0"/>
          </a:p>
        </p:txBody>
      </p:sp>
      <p:sp>
        <p:nvSpPr>
          <p:cNvPr id="5" name="Espace réservé du numéro de diapositive 4"/>
          <p:cNvSpPr>
            <a:spLocks noGrp="1"/>
          </p:cNvSpPr>
          <p:nvPr>
            <p:ph type="sldNum" sz="quarter" idx="12"/>
          </p:nvPr>
        </p:nvSpPr>
        <p:spPr/>
        <p:txBody>
          <a:bodyPr/>
          <a:lstStyle>
            <a:extLst/>
          </a:lstStyle>
          <a:p>
            <a:fld id="{AEA0BF19-0B40-4275-9757-8ACD3EE6875A}" type="slidenum">
              <a:rPr lang="fr-FR" smtClean="0"/>
              <a:pPr/>
              <a:t>‹N°›</a:t>
            </a:fld>
            <a:endParaRPr lang="fr-F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Vide">
    <p:spTree>
      <p:nvGrpSpPr>
        <p:cNvPr id="1" name=""/>
        <p:cNvGrpSpPr/>
        <p:nvPr/>
      </p:nvGrpSpPr>
      <p:grpSpPr>
        <a:xfrm>
          <a:off x="0" y="0"/>
          <a:ext cx="0" cy="0"/>
          <a:chOff x="0" y="0"/>
          <a:chExt cx="0" cy="0"/>
        </a:xfrm>
      </p:grpSpPr>
      <p:sp>
        <p:nvSpPr>
          <p:cNvPr id="7" name="Rectangle à coins arrondis 6"/>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Espace réservé de la date 1"/>
          <p:cNvSpPr>
            <a:spLocks noGrp="1"/>
          </p:cNvSpPr>
          <p:nvPr>
            <p:ph type="dt" sz="half" idx="10"/>
          </p:nvPr>
        </p:nvSpPr>
        <p:spPr/>
        <p:txBody>
          <a:bodyPr/>
          <a:lstStyle>
            <a:extLst/>
          </a:lstStyle>
          <a:p>
            <a:fld id="{2FD7B586-E4C4-4A50-AF77-B8718D0DB4F3}" type="datetimeFigureOut">
              <a:rPr lang="fr-FR" smtClean="0"/>
              <a:pPr/>
              <a:t>09/06/2013</a:t>
            </a:fld>
            <a:endParaRPr lang="fr-FR" dirty="0"/>
          </a:p>
        </p:txBody>
      </p:sp>
      <p:sp>
        <p:nvSpPr>
          <p:cNvPr id="3" name="Espace réservé du pied de page 2"/>
          <p:cNvSpPr>
            <a:spLocks noGrp="1"/>
          </p:cNvSpPr>
          <p:nvPr>
            <p:ph type="ftr" sz="quarter" idx="11"/>
          </p:nvPr>
        </p:nvSpPr>
        <p:spPr/>
        <p:txBody>
          <a:bodyPr/>
          <a:lstStyle>
            <a:extLst/>
          </a:lstStyle>
          <a:p>
            <a:endParaRPr lang="fr-FR" dirty="0"/>
          </a:p>
        </p:txBody>
      </p:sp>
      <p:sp>
        <p:nvSpPr>
          <p:cNvPr id="4" name="Espace réservé du numéro de diapositive 3"/>
          <p:cNvSpPr>
            <a:spLocks noGrp="1"/>
          </p:cNvSpPr>
          <p:nvPr>
            <p:ph type="sldNum" sz="quarter" idx="12"/>
          </p:nvPr>
        </p:nvSpPr>
        <p:spPr/>
        <p:txBody>
          <a:bodyPr/>
          <a:lstStyle>
            <a:extLst/>
          </a:lstStyle>
          <a:p>
            <a:fld id="{AEA0BF19-0B40-4275-9757-8ACD3EE6875A}" type="slidenum">
              <a:rPr lang="fr-FR" smtClean="0"/>
              <a:pPr/>
              <a:t>‹N°›</a:t>
            </a:fld>
            <a:endParaRPr lang="fr-FR"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5538784" y="533400"/>
            <a:ext cx="2971800" cy="914400"/>
          </a:xfrm>
        </p:spPr>
        <p:txBody>
          <a:bodyPr anchor="b"/>
          <a:lstStyle>
            <a:lvl1pPr algn="l">
              <a:buNone/>
              <a:defRPr sz="2200" b="1">
                <a:solidFill>
                  <a:schemeClr val="accent1"/>
                </a:solidFill>
              </a:defRPr>
            </a:lvl1pPr>
            <a:extLst/>
          </a:lstStyle>
          <a:p>
            <a:r>
              <a:rPr kumimoji="0" lang="fr-FR" smtClean="0"/>
              <a:t>Cliquez pour modifier le style du titre</a:t>
            </a:r>
            <a:endParaRPr kumimoji="0" lang="en-US"/>
          </a:p>
        </p:txBody>
      </p:sp>
      <p:sp>
        <p:nvSpPr>
          <p:cNvPr id="3" name="Espace réservé du texte 2"/>
          <p:cNvSpPr>
            <a:spLocks noGrp="1"/>
          </p:cNvSpPr>
          <p:nvPr>
            <p:ph type="body" idx="2"/>
          </p:nvPr>
        </p:nvSpPr>
        <p:spPr>
          <a:xfrm>
            <a:off x="5538847" y="1447802"/>
            <a:ext cx="2971800" cy="4206112"/>
          </a:xfrm>
        </p:spPr>
        <p:txBody>
          <a:bodyPr lIns="91440"/>
          <a:lstStyle>
            <a:lvl1pPr marL="18288" marR="18288" indent="0">
              <a:spcBef>
                <a:spcPts val="0"/>
              </a:spcBef>
              <a:buNone/>
              <a:defRPr sz="1400">
                <a:solidFill>
                  <a:schemeClr val="tx1"/>
                </a:solidFill>
              </a:defRPr>
            </a:lvl1pPr>
            <a:lvl2pPr>
              <a:buNone/>
              <a:defRPr sz="1200">
                <a:solidFill>
                  <a:schemeClr val="tx1"/>
                </a:solidFill>
              </a:defRPr>
            </a:lvl2pPr>
            <a:lvl3pPr>
              <a:buNone/>
              <a:defRPr sz="1000">
                <a:solidFill>
                  <a:schemeClr val="tx1"/>
                </a:solidFill>
              </a:defRPr>
            </a:lvl3pPr>
            <a:lvl4pPr>
              <a:buNone/>
              <a:defRPr sz="900">
                <a:solidFill>
                  <a:schemeClr val="tx1"/>
                </a:solidFill>
              </a:defRPr>
            </a:lvl4pPr>
            <a:lvl5pPr>
              <a:buNone/>
              <a:defRPr sz="900">
                <a:solidFill>
                  <a:schemeClr val="tx1"/>
                </a:solidFill>
              </a:defRPr>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u contenu 3"/>
          <p:cNvSpPr>
            <a:spLocks noGrp="1"/>
          </p:cNvSpPr>
          <p:nvPr>
            <p:ph sz="half" idx="1"/>
          </p:nvPr>
        </p:nvSpPr>
        <p:spPr>
          <a:xfrm>
            <a:off x="761372" y="930144"/>
            <a:ext cx="4626159" cy="4724402"/>
          </a:xfrm>
        </p:spPr>
        <p:txBody>
          <a:bodyPr/>
          <a:lstStyle>
            <a:lvl1pPr>
              <a:defRPr sz="2800">
                <a:solidFill>
                  <a:schemeClr val="tx1"/>
                </a:solidFill>
              </a:defRPr>
            </a:lvl1pPr>
            <a:lvl2pPr>
              <a:defRPr sz="2600">
                <a:solidFill>
                  <a:schemeClr val="tx1"/>
                </a:solidFill>
              </a:defRPr>
            </a:lvl2pPr>
            <a:lvl3pPr>
              <a:defRPr sz="2400">
                <a:solidFill>
                  <a:schemeClr val="tx1"/>
                </a:solidFill>
              </a:defRPr>
            </a:lvl3pPr>
            <a:lvl4pPr>
              <a:defRPr sz="2000">
                <a:solidFill>
                  <a:schemeClr val="tx1"/>
                </a:solidFill>
              </a:defRPr>
            </a:lvl4pPr>
            <a:lvl5pPr>
              <a:defRPr sz="2000">
                <a:solidFill>
                  <a:schemeClr val="tx1"/>
                </a:solidFill>
              </a:defRPr>
            </a:lvl5pPr>
            <a:lvl6pPr>
              <a:buNone/>
              <a:defRPr/>
            </a:lvl6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p:txBody>
          <a:bodyPr/>
          <a:lstStyle>
            <a:extLst/>
          </a:lstStyle>
          <a:p>
            <a:fld id="{2FD7B586-E4C4-4A50-AF77-B8718D0DB4F3}" type="datetimeFigureOut">
              <a:rPr lang="fr-FR" smtClean="0"/>
              <a:pPr/>
              <a:t>09/06/2013</a:t>
            </a:fld>
            <a:endParaRPr lang="fr-FR" dirty="0"/>
          </a:p>
        </p:txBody>
      </p:sp>
      <p:sp>
        <p:nvSpPr>
          <p:cNvPr id="6" name="Espace réservé du pied de page 5"/>
          <p:cNvSpPr>
            <a:spLocks noGrp="1"/>
          </p:cNvSpPr>
          <p:nvPr>
            <p:ph type="ftr" sz="quarter" idx="11"/>
          </p:nvPr>
        </p:nvSpPr>
        <p:spPr/>
        <p:txBody>
          <a:bodyPr/>
          <a:lstStyle>
            <a:extLst/>
          </a:lstStyle>
          <a:p>
            <a:endParaRPr lang="fr-FR" dirty="0"/>
          </a:p>
        </p:txBody>
      </p:sp>
      <p:sp>
        <p:nvSpPr>
          <p:cNvPr id="7" name="Espace réservé du numéro de diapositive 6"/>
          <p:cNvSpPr>
            <a:spLocks noGrp="1"/>
          </p:cNvSpPr>
          <p:nvPr>
            <p:ph type="sldNum" sz="quarter" idx="12"/>
          </p:nvPr>
        </p:nvSpPr>
        <p:spPr/>
        <p:txBody>
          <a:bodyPr/>
          <a:lstStyle>
            <a:extLst/>
          </a:lstStyle>
          <a:p>
            <a:fld id="{AEA0BF19-0B40-4275-9757-8ACD3EE6875A}" type="slidenum">
              <a:rPr lang="fr-FR" smtClean="0"/>
              <a:pPr/>
              <a:t>‹N°›</a:t>
            </a:fld>
            <a:endParaRPr lang="fr-FR"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15" name="Rectangle à coins arrondis 14"/>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Arrondir un rectangle à un seul coin 10"/>
          <p:cNvSpPr/>
          <p:nvPr/>
        </p:nvSpPr>
        <p:spPr>
          <a:xfrm>
            <a:off x="6400800" y="434162"/>
            <a:ext cx="2324605" cy="4343400"/>
          </a:xfrm>
          <a:prstGeom prst="round1Rect">
            <a:avLst>
              <a:gd name="adj" fmla="val 2748"/>
            </a:avLst>
          </a:prstGeom>
          <a:solidFill>
            <a:srgbClr val="1C1C1C"/>
          </a:soli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re 1"/>
          <p:cNvSpPr>
            <a:spLocks noGrp="1"/>
          </p:cNvSpPr>
          <p:nvPr>
            <p:ph type="title"/>
          </p:nvPr>
        </p:nvSpPr>
        <p:spPr>
          <a:xfrm>
            <a:off x="457200" y="5012056"/>
            <a:ext cx="8229600" cy="1051560"/>
          </a:xfrm>
        </p:spPr>
        <p:txBody>
          <a:bodyPr anchor="t"/>
          <a:lstStyle>
            <a:lvl1pPr algn="l">
              <a:buNone/>
              <a:defRPr sz="3600" b="0">
                <a:solidFill>
                  <a:schemeClr val="bg2">
                    <a:shade val="25000"/>
                  </a:schemeClr>
                </a:solidFill>
                <a:effectLst/>
              </a:defRPr>
            </a:lvl1pPr>
            <a:extLst/>
          </a:lstStyle>
          <a:p>
            <a:r>
              <a:rPr kumimoji="0" lang="fr-FR" smtClean="0"/>
              <a:t>Cliquez pour modifier le style du titre</a:t>
            </a:r>
            <a:endParaRPr kumimoji="0" lang="en-US"/>
          </a:p>
        </p:txBody>
      </p:sp>
      <p:sp>
        <p:nvSpPr>
          <p:cNvPr id="4" name="Espace réservé du texte 3"/>
          <p:cNvSpPr>
            <a:spLocks noGrp="1"/>
          </p:cNvSpPr>
          <p:nvPr>
            <p:ph type="body" sz="half" idx="2"/>
          </p:nvPr>
        </p:nvSpPr>
        <p:spPr bwMode="grayWhite">
          <a:xfrm>
            <a:off x="6462712" y="533400"/>
            <a:ext cx="2240280" cy="4211480"/>
          </a:xfrm>
        </p:spPr>
        <p:txBody>
          <a:bodyPr lIns="91440"/>
          <a:lstStyle>
            <a:lvl1pPr marL="45720" indent="0" algn="l">
              <a:spcBef>
                <a:spcPts val="0"/>
              </a:spcBef>
              <a:buNone/>
              <a:defRPr sz="1400">
                <a:solidFill>
                  <a:srgbClr val="FFFFFF"/>
                </a:solidFill>
              </a:defRPr>
            </a:lvl1pPr>
            <a:lvl2pPr>
              <a:defRPr sz="1200">
                <a:solidFill>
                  <a:srgbClr val="FFFFFF"/>
                </a:solidFill>
              </a:defRPr>
            </a:lvl2pPr>
            <a:lvl3pPr>
              <a:defRPr sz="1000">
                <a:solidFill>
                  <a:srgbClr val="FFFFFF"/>
                </a:solidFill>
              </a:defRPr>
            </a:lvl3pPr>
            <a:lvl4pPr>
              <a:defRPr sz="900">
                <a:solidFill>
                  <a:srgbClr val="FFFFFF"/>
                </a:solidFill>
              </a:defRPr>
            </a:lvl4pPr>
            <a:lvl5pPr>
              <a:defRPr sz="900">
                <a:solidFill>
                  <a:srgbClr val="FFFFFF"/>
                </a:solidFill>
              </a:defRPr>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p:txBody>
          <a:bodyPr/>
          <a:lstStyle>
            <a:extLst/>
          </a:lstStyle>
          <a:p>
            <a:fld id="{2FD7B586-E4C4-4A50-AF77-B8718D0DB4F3}" type="datetimeFigureOut">
              <a:rPr lang="fr-FR" smtClean="0"/>
              <a:pPr/>
              <a:t>09/06/2013</a:t>
            </a:fld>
            <a:endParaRPr lang="fr-FR" dirty="0"/>
          </a:p>
        </p:txBody>
      </p:sp>
      <p:sp>
        <p:nvSpPr>
          <p:cNvPr id="6" name="Espace réservé du pied de page 5"/>
          <p:cNvSpPr>
            <a:spLocks noGrp="1"/>
          </p:cNvSpPr>
          <p:nvPr>
            <p:ph type="ftr" sz="quarter" idx="11"/>
          </p:nvPr>
        </p:nvSpPr>
        <p:spPr/>
        <p:txBody>
          <a:bodyPr/>
          <a:lstStyle>
            <a:extLst/>
          </a:lstStyle>
          <a:p>
            <a:endParaRPr lang="fr-FR" dirty="0"/>
          </a:p>
        </p:txBody>
      </p:sp>
      <p:sp>
        <p:nvSpPr>
          <p:cNvPr id="7" name="Espace réservé du numéro de diapositive 6"/>
          <p:cNvSpPr>
            <a:spLocks noGrp="1"/>
          </p:cNvSpPr>
          <p:nvPr>
            <p:ph type="sldNum" sz="quarter" idx="12"/>
          </p:nvPr>
        </p:nvSpPr>
        <p:spPr/>
        <p:txBody>
          <a:bodyPr/>
          <a:lstStyle>
            <a:extLst/>
          </a:lstStyle>
          <a:p>
            <a:fld id="{AEA0BF19-0B40-4275-9757-8ACD3EE6875A}" type="slidenum">
              <a:rPr lang="fr-FR" smtClean="0"/>
              <a:pPr/>
              <a:t>‹N°›</a:t>
            </a:fld>
            <a:endParaRPr lang="fr-FR" dirty="0"/>
          </a:p>
        </p:txBody>
      </p:sp>
      <p:sp>
        <p:nvSpPr>
          <p:cNvPr id="3" name="Espace réservé pour une image  2"/>
          <p:cNvSpPr>
            <a:spLocks noGrp="1"/>
          </p:cNvSpPr>
          <p:nvPr>
            <p:ph type="pic" idx="1"/>
          </p:nvPr>
        </p:nvSpPr>
        <p:spPr>
          <a:xfrm>
            <a:off x="421480" y="435768"/>
            <a:ext cx="5925312" cy="4343400"/>
          </a:xfrm>
          <a:prstGeom prst="snipRoundRect">
            <a:avLst>
              <a:gd name="adj1" fmla="val 1040"/>
              <a:gd name="adj2" fmla="val 0"/>
            </a:avLst>
          </a:prstGeom>
          <a:solidFill>
            <a:schemeClr val="bg2">
              <a:shade val="10000"/>
            </a:schemeClr>
          </a:solidFill>
        </p:spPr>
        <p:txBody>
          <a:bodyPr/>
          <a:lstStyle>
            <a:lvl1pPr marL="0" indent="0">
              <a:buNone/>
              <a:defRPr sz="3200"/>
            </a:lvl1pPr>
            <a:extLst/>
          </a:lstStyle>
          <a:p>
            <a:r>
              <a:rPr kumimoji="0" lang="fr-FR" smtClean="0"/>
              <a:t>Cliquez sur l'icône pour ajouter une image</a:t>
            </a:r>
            <a:endParaRPr kumimoji="0"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Rectangle à coins arrondis 6"/>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Rectangle à coins arrondis 8"/>
          <p:cNvSpPr/>
          <p:nvPr/>
        </p:nvSpPr>
        <p:spPr>
          <a:xfrm>
            <a:off x="418596" y="434162"/>
            <a:ext cx="8306809" cy="5486400"/>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3" name="Espace réservé du titre 12"/>
          <p:cNvSpPr>
            <a:spLocks noGrp="1"/>
          </p:cNvSpPr>
          <p:nvPr>
            <p:ph type="title"/>
          </p:nvPr>
        </p:nvSpPr>
        <p:spPr>
          <a:xfrm>
            <a:off x="502920" y="4985590"/>
            <a:ext cx="8183880" cy="1051560"/>
          </a:xfrm>
          <a:prstGeom prst="rect">
            <a:avLst/>
          </a:prstGeom>
        </p:spPr>
        <p:txBody>
          <a:bodyPr vert="horz" anchor="b">
            <a:normAutofit/>
          </a:bodyPr>
          <a:lstStyle>
            <a:extLst/>
          </a:lstStyle>
          <a:p>
            <a:r>
              <a:rPr kumimoji="0" lang="fr-FR" smtClean="0"/>
              <a:t>Cliquez pour modifier le style du titre</a:t>
            </a:r>
            <a:endParaRPr kumimoji="0" lang="en-US"/>
          </a:p>
        </p:txBody>
      </p:sp>
      <p:sp>
        <p:nvSpPr>
          <p:cNvPr id="4" name="Espace réservé du texte 3"/>
          <p:cNvSpPr>
            <a:spLocks noGrp="1"/>
          </p:cNvSpPr>
          <p:nvPr>
            <p:ph type="body" idx="1"/>
          </p:nvPr>
        </p:nvSpPr>
        <p:spPr>
          <a:xfrm>
            <a:off x="502920" y="530352"/>
            <a:ext cx="8183880" cy="4187952"/>
          </a:xfrm>
          <a:prstGeom prst="rect">
            <a:avLst/>
          </a:prstGeom>
        </p:spPr>
        <p:txBody>
          <a:bodyPr vert="horz" lIns="182880" tIns="91440">
            <a:normAutofit/>
          </a:bodyPr>
          <a:lstStyle>
            <a:extLst/>
          </a:lstStyle>
          <a:p>
            <a:pPr lvl="0" eaLnBrk="1" latinLnBrk="0" hangingPunct="1"/>
            <a:r>
              <a:rPr kumimoji="0" lang="fr-FR" smtClean="0"/>
              <a:t>Cliquez pour modifier les styles du texte du masque</a:t>
            </a:r>
          </a:p>
          <a:p>
            <a:pPr lvl="1" eaLnBrk="1" latinLnBrk="0" hangingPunct="1"/>
            <a:r>
              <a:rPr kumimoji="0" lang="fr-FR" smtClean="0"/>
              <a:t>Deuxième niveau</a:t>
            </a:r>
          </a:p>
          <a:p>
            <a:pPr lvl="2" eaLnBrk="1" latinLnBrk="0" hangingPunct="1"/>
            <a:r>
              <a:rPr kumimoji="0" lang="fr-FR" smtClean="0"/>
              <a:t>Troisième niveau</a:t>
            </a:r>
          </a:p>
          <a:p>
            <a:pPr lvl="3" eaLnBrk="1" latinLnBrk="0" hangingPunct="1"/>
            <a:r>
              <a:rPr kumimoji="0" lang="fr-FR" smtClean="0"/>
              <a:t>Quatrième niveau</a:t>
            </a:r>
          </a:p>
          <a:p>
            <a:pPr lvl="4" eaLnBrk="1" latinLnBrk="0" hangingPunct="1"/>
            <a:r>
              <a:rPr kumimoji="0" lang="fr-FR" smtClean="0"/>
              <a:t>Cinquième niveau</a:t>
            </a:r>
            <a:endParaRPr kumimoji="0" lang="en-US"/>
          </a:p>
        </p:txBody>
      </p:sp>
      <p:sp>
        <p:nvSpPr>
          <p:cNvPr id="25" name="Espace réservé de la date 24"/>
          <p:cNvSpPr>
            <a:spLocks noGrp="1"/>
          </p:cNvSpPr>
          <p:nvPr>
            <p:ph type="dt" sz="half" idx="2"/>
          </p:nvPr>
        </p:nvSpPr>
        <p:spPr>
          <a:xfrm>
            <a:off x="3776328" y="6111875"/>
            <a:ext cx="22860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2FD7B586-E4C4-4A50-AF77-B8718D0DB4F3}" type="datetimeFigureOut">
              <a:rPr lang="fr-FR" smtClean="0"/>
              <a:pPr/>
              <a:t>09/06/2013</a:t>
            </a:fld>
            <a:endParaRPr lang="fr-FR" dirty="0"/>
          </a:p>
        </p:txBody>
      </p:sp>
      <p:sp>
        <p:nvSpPr>
          <p:cNvPr id="18" name="Espace réservé du pied de page 17"/>
          <p:cNvSpPr>
            <a:spLocks noGrp="1"/>
          </p:cNvSpPr>
          <p:nvPr>
            <p:ph type="ftr" sz="quarter" idx="3"/>
          </p:nvPr>
        </p:nvSpPr>
        <p:spPr>
          <a:xfrm>
            <a:off x="6062328" y="6111875"/>
            <a:ext cx="2286000" cy="365125"/>
          </a:xfrm>
          <a:prstGeom prst="rect">
            <a:avLst/>
          </a:prstGeom>
        </p:spPr>
        <p:txBody>
          <a:bodyPr vert="horz" anchor="b"/>
          <a:lstStyle>
            <a:lvl1pPr algn="l" eaLnBrk="1" latinLnBrk="0" hangingPunct="1">
              <a:defRPr kumimoji="0" sz="1000">
                <a:solidFill>
                  <a:schemeClr val="bg2">
                    <a:shade val="50000"/>
                  </a:schemeClr>
                </a:solidFill>
              </a:defRPr>
            </a:lvl1pPr>
            <a:extLst/>
          </a:lstStyle>
          <a:p>
            <a:endParaRPr lang="fr-FR" dirty="0"/>
          </a:p>
        </p:txBody>
      </p:sp>
      <p:sp>
        <p:nvSpPr>
          <p:cNvPr id="5" name="Espace réservé du numéro de diapositive 4"/>
          <p:cNvSpPr>
            <a:spLocks noGrp="1"/>
          </p:cNvSpPr>
          <p:nvPr>
            <p:ph type="sldNum" sz="quarter" idx="4"/>
          </p:nvPr>
        </p:nvSpPr>
        <p:spPr>
          <a:xfrm>
            <a:off x="8348328" y="6111875"/>
            <a:ext cx="4572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AEA0BF19-0B40-4275-9757-8ACD3EE6875A}" type="slidenum">
              <a:rPr lang="fr-FR" smtClean="0"/>
              <a:pPr/>
              <a:t>‹N°›</a:t>
            </a:fld>
            <a:endParaRPr lang="fr-FR" dirty="0"/>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3600" b="1" kern="1200">
          <a:solidFill>
            <a:schemeClr val="accent1">
              <a:tint val="88000"/>
              <a:satMod val="150000"/>
            </a:schemeClr>
          </a:solidFill>
          <a:effectLst>
            <a:outerShdw blurRad="53975" dist="22860" dir="5400000" algn="tl" rotWithShape="0">
              <a:srgbClr val="000000">
                <a:alpha val="55000"/>
              </a:srgbClr>
            </a:outerShdw>
          </a:effectLst>
          <a:latin typeface="+mj-lt"/>
          <a:ea typeface="+mj-ea"/>
          <a:cs typeface="+mj-cs"/>
        </a:defRPr>
      </a:lvl1pPr>
      <a:extLst/>
    </p:titleStyle>
    <p:bodyStyle>
      <a:lvl1pPr marL="265176" indent="-265176" algn="l" rtl="0" eaLnBrk="1" latinLnBrk="0" hangingPunct="1">
        <a:spcBef>
          <a:spcPts val="250"/>
        </a:spcBef>
        <a:buClr>
          <a:schemeClr val="accent1"/>
        </a:buClr>
        <a:buSzPct val="80000"/>
        <a:buFont typeface="Wingdings 2"/>
        <a:buChar char=""/>
        <a:defRPr kumimoji="0" sz="2800" kern="1200">
          <a:solidFill>
            <a:schemeClr val="tx1"/>
          </a:solidFill>
          <a:effectLst/>
          <a:latin typeface="+mn-lt"/>
          <a:ea typeface="+mn-ea"/>
          <a:cs typeface="+mn-cs"/>
        </a:defRPr>
      </a:lvl1pPr>
      <a:lvl2pPr marL="548640" indent="-201168" algn="l" rtl="0" eaLnBrk="1" latinLnBrk="0" hangingPunct="1">
        <a:spcBef>
          <a:spcPts val="250"/>
        </a:spcBef>
        <a:buClr>
          <a:schemeClr val="accent1"/>
        </a:buClr>
        <a:buSzPct val="100000"/>
        <a:buFont typeface="Verdana"/>
        <a:buChar char="◦"/>
        <a:defRPr kumimoji="0" sz="2400" kern="1200">
          <a:solidFill>
            <a:schemeClr val="tx1"/>
          </a:solidFill>
          <a:latin typeface="+mn-lt"/>
          <a:ea typeface="+mn-ea"/>
          <a:cs typeface="+mn-cs"/>
        </a:defRPr>
      </a:lvl2pPr>
      <a:lvl3pPr marL="786384" indent="-182880" algn="l" rtl="0" eaLnBrk="1" latinLnBrk="0" hangingPunct="1">
        <a:spcBef>
          <a:spcPts val="250"/>
        </a:spcBef>
        <a:buClr>
          <a:schemeClr val="accent2">
            <a:tint val="85000"/>
            <a:satMod val="285000"/>
          </a:schemeClr>
        </a:buClr>
        <a:buSzPct val="100000"/>
        <a:buFont typeface="Wingdings 2"/>
        <a:buChar char=""/>
        <a:defRPr kumimoji="0" sz="2200" kern="1200">
          <a:solidFill>
            <a:schemeClr val="tx1"/>
          </a:solidFill>
          <a:latin typeface="+mn-lt"/>
          <a:ea typeface="+mn-ea"/>
          <a:cs typeface="+mn-cs"/>
        </a:defRPr>
      </a:lvl3pPr>
      <a:lvl4pPr marL="1024128" indent="-182880" algn="l" rtl="0" eaLnBrk="1" latinLnBrk="0" hangingPunct="1">
        <a:spcBef>
          <a:spcPts val="230"/>
        </a:spcBef>
        <a:buClr>
          <a:schemeClr val="accent2">
            <a:tint val="85000"/>
            <a:satMod val="285000"/>
          </a:schemeClr>
        </a:buClr>
        <a:buSzPct val="112000"/>
        <a:buFont typeface="Verdana"/>
        <a:buChar char="◦"/>
        <a:defRPr kumimoji="0" sz="1900" kern="1200">
          <a:solidFill>
            <a:schemeClr val="tx1"/>
          </a:solidFill>
          <a:latin typeface="+mn-lt"/>
          <a:ea typeface="+mn-ea"/>
          <a:cs typeface="+mn-cs"/>
        </a:defRPr>
      </a:lvl4pPr>
      <a:lvl5pPr marL="1280160" indent="-182880" algn="l" rtl="0" eaLnBrk="1" latinLnBrk="0" hangingPunct="1">
        <a:spcBef>
          <a:spcPts val="250"/>
        </a:spcBef>
        <a:buClr>
          <a:schemeClr val="accent3">
            <a:tint val="85000"/>
            <a:satMod val="275000"/>
          </a:schemeClr>
        </a:buClr>
        <a:buSzPct val="100000"/>
        <a:buFont typeface="Wingdings 2"/>
        <a:buChar char=""/>
        <a:defRPr kumimoji="0" sz="1800" kern="1200">
          <a:solidFill>
            <a:schemeClr val="tx1"/>
          </a:solidFill>
          <a:latin typeface="+mn-lt"/>
          <a:ea typeface="+mn-ea"/>
          <a:cs typeface="+mn-cs"/>
        </a:defRPr>
      </a:lvl5pPr>
      <a:lvl6pPr marL="1490472" indent="-182880" algn="l" rtl="0" eaLnBrk="1" latinLnBrk="0" hangingPunct="1">
        <a:spcBef>
          <a:spcPts val="250"/>
        </a:spcBef>
        <a:buClr>
          <a:schemeClr val="accent3">
            <a:tint val="85000"/>
            <a:satMod val="275000"/>
          </a:schemeClr>
        </a:buClr>
        <a:buSzPct val="100000"/>
        <a:buFont typeface="Verdana"/>
        <a:buChar char="◦"/>
        <a:defRPr kumimoji="0" sz="1700" kern="1200" baseline="0">
          <a:solidFill>
            <a:schemeClr val="tx1"/>
          </a:solidFill>
          <a:latin typeface="+mn-lt"/>
          <a:ea typeface="+mn-ea"/>
          <a:cs typeface="+mn-cs"/>
        </a:defRPr>
      </a:lvl6pPr>
      <a:lvl7pPr marL="1700784"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7pPr>
      <a:lvl8pPr marL="1920240" indent="-182880" algn="l" rtl="0" eaLnBrk="1" latinLnBrk="0" hangingPunct="1">
        <a:spcBef>
          <a:spcPts val="257"/>
        </a:spcBef>
        <a:buClr>
          <a:schemeClr val="accent3">
            <a:tint val="85000"/>
            <a:satMod val="275000"/>
          </a:schemeClr>
        </a:buClr>
        <a:buSzPct val="100000"/>
        <a:buFont typeface="Verdana"/>
        <a:buChar char="◦"/>
        <a:defRPr kumimoji="0" sz="1500" kern="1200" baseline="0">
          <a:solidFill>
            <a:schemeClr val="tx1"/>
          </a:solidFill>
          <a:latin typeface="+mn-lt"/>
          <a:ea typeface="+mn-ea"/>
          <a:cs typeface="+mn-cs"/>
        </a:defRPr>
      </a:lvl8pPr>
      <a:lvl9pPr marL="2148840"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5" Type="http://schemas.openxmlformats.org/officeDocument/2006/relationships/image" Target="../media/image4.emf"/><Relationship Id="rId4" Type="http://schemas.openxmlformats.org/officeDocument/2006/relationships/oleObject" Target="../embeddings/Microsoft_Excel_97-2003_Worksheet1.xls"/></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7.xml"/><Relationship Id="rId1" Type="http://schemas.openxmlformats.org/officeDocument/2006/relationships/vmlDrawing" Target="../drawings/vmlDrawing2.vml"/><Relationship Id="rId5" Type="http://schemas.openxmlformats.org/officeDocument/2006/relationships/image" Target="../media/image5.emf"/><Relationship Id="rId4" Type="http://schemas.openxmlformats.org/officeDocument/2006/relationships/oleObject" Target="../embeddings/Microsoft_Excel_97-2003_Worksheet2.xls"/></Relationships>
</file>

<file path=ppt/slides/_rels/slide14.xml.rels><?xml version="1.0" encoding="UTF-8" standalone="yes"?>
<Relationships xmlns="http://schemas.openxmlformats.org/package/2006/relationships"><Relationship Id="rId8" Type="http://schemas.openxmlformats.org/officeDocument/2006/relationships/image" Target="../media/image7.emf"/><Relationship Id="rId3" Type="http://schemas.openxmlformats.org/officeDocument/2006/relationships/oleObject" Target="../embeddings/oleObject3.bin"/><Relationship Id="rId7" Type="http://schemas.openxmlformats.org/officeDocument/2006/relationships/oleObject" Target="../embeddings/Microsoft_Excel_97-2003_Worksheet4.xls"/><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oleObject" Target="../embeddings/oleObject4.bin"/><Relationship Id="rId5" Type="http://schemas.openxmlformats.org/officeDocument/2006/relationships/image" Target="../media/image6.emf"/><Relationship Id="rId4" Type="http://schemas.openxmlformats.org/officeDocument/2006/relationships/oleObject" Target="../embeddings/Microsoft_Excel_97-2003_Worksheet3.xls"/></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7.xml"/><Relationship Id="rId1" Type="http://schemas.openxmlformats.org/officeDocument/2006/relationships/vmlDrawing" Target="../drawings/vmlDrawing4.vml"/><Relationship Id="rId5" Type="http://schemas.openxmlformats.org/officeDocument/2006/relationships/image" Target="../media/image8.emf"/><Relationship Id="rId4" Type="http://schemas.openxmlformats.org/officeDocument/2006/relationships/oleObject" Target="../embeddings/Microsoft_Excel_97-2003_Worksheet5.xls"/></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7.xml"/><Relationship Id="rId1" Type="http://schemas.openxmlformats.org/officeDocument/2006/relationships/vmlDrawing" Target="../drawings/vmlDrawing5.vml"/><Relationship Id="rId5" Type="http://schemas.openxmlformats.org/officeDocument/2006/relationships/image" Target="../media/image9.emf"/><Relationship Id="rId4" Type="http://schemas.openxmlformats.org/officeDocument/2006/relationships/oleObject" Target="../embeddings/Microsoft_Excel_97-2003_Worksheet6.xls"/></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2.gif"/><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gif"/><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hyperlink" Target="http://fr.wikipedia.org/wiki/Wilaya_de_Boumerd%C3%A8s" TargetMode="External"/><Relationship Id="rId7" Type="http://schemas.openxmlformats.org/officeDocument/2006/relationships/hyperlink" Target="http://fr.wikipedia.org/wiki/2008" TargetMode="External"/><Relationship Id="rId2" Type="http://schemas.openxmlformats.org/officeDocument/2006/relationships/hyperlink" Target="http://fr.wikipedia.org/wiki/Alg%C3%A9rie" TargetMode="External"/><Relationship Id="rId1" Type="http://schemas.openxmlformats.org/officeDocument/2006/relationships/slideLayout" Target="../slideLayouts/slideLayout2.xml"/><Relationship Id="rId6" Type="http://schemas.openxmlformats.org/officeDocument/2006/relationships/hyperlink" Target="http://fr.wikipedia.org/wiki/Djurdjura" TargetMode="External"/><Relationship Id="rId5" Type="http://schemas.openxmlformats.org/officeDocument/2006/relationships/hyperlink" Target="http://fr.wikipedia.org/wiki/Mer_M%C3%A9diterran%C3%A9e" TargetMode="External"/><Relationship Id="rId4" Type="http://schemas.openxmlformats.org/officeDocument/2006/relationships/hyperlink" Target="http://fr.wikipedia.org/wiki/Alger" TargetMode="External"/></Relationships>
</file>

<file path=ppt/slides/_rels/slide50.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7" name="Picture 3"/>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
        <p:nvSpPr>
          <p:cNvPr id="5" name="Text Box 1039"/>
          <p:cNvSpPr txBox="1">
            <a:spLocks noChangeArrowheads="1"/>
          </p:cNvSpPr>
          <p:nvPr/>
        </p:nvSpPr>
        <p:spPr bwMode="auto">
          <a:xfrm>
            <a:off x="323850" y="277813"/>
            <a:ext cx="8064500" cy="665162"/>
          </a:xfrm>
          <a:prstGeom prst="rect">
            <a:avLst/>
          </a:prstGeom>
          <a:noFill/>
          <a:ln w="12700">
            <a:noFill/>
            <a:miter lim="800000"/>
            <a:headEnd type="none" w="sm" len="sm"/>
            <a:tailEnd type="none" w="sm" len="sm"/>
          </a:ln>
        </p:spPr>
        <p:txBody>
          <a:bodyPr lIns="53556" tIns="26778" rIns="53556" bIns="26778">
            <a:spAutoFit/>
          </a:bodyPr>
          <a:lstStyle/>
          <a:p>
            <a:pPr algn="ctr" defTabSz="534988" eaLnBrk="0" hangingPunct="0">
              <a:spcBef>
                <a:spcPct val="50000"/>
              </a:spcBef>
            </a:pPr>
            <a:r>
              <a:rPr lang="fr-FR" sz="1600" b="1" dirty="0">
                <a:latin typeface="Times New Roman" pitchFamily="18" charset="0"/>
              </a:rPr>
              <a:t>République Algérienne Démocratique et populaire </a:t>
            </a:r>
          </a:p>
          <a:p>
            <a:pPr algn="ctr" defTabSz="534988" eaLnBrk="0" hangingPunct="0">
              <a:spcBef>
                <a:spcPct val="50000"/>
              </a:spcBef>
            </a:pPr>
            <a:r>
              <a:rPr lang="fr-FR" sz="1600" dirty="0">
                <a:latin typeface="Times New Roman" pitchFamily="18" charset="0"/>
              </a:rPr>
              <a:t>       Ministère de l ’Enseignement supérieur et de la recherche scientifique.</a:t>
            </a:r>
          </a:p>
        </p:txBody>
      </p:sp>
      <p:sp>
        <p:nvSpPr>
          <p:cNvPr id="6" name="Text Box 1040"/>
          <p:cNvSpPr txBox="1">
            <a:spLocks noChangeArrowheads="1"/>
          </p:cNvSpPr>
          <p:nvPr/>
        </p:nvSpPr>
        <p:spPr bwMode="auto">
          <a:xfrm>
            <a:off x="-541338" y="1268413"/>
            <a:ext cx="9144001" cy="1154112"/>
          </a:xfrm>
          <a:prstGeom prst="rect">
            <a:avLst/>
          </a:prstGeom>
          <a:noFill/>
          <a:ln w="12700">
            <a:noFill/>
            <a:miter lim="800000"/>
            <a:headEnd type="none" w="sm" len="sm"/>
            <a:tailEnd type="none" w="sm" len="sm"/>
          </a:ln>
        </p:spPr>
        <p:txBody>
          <a:bodyPr lIns="53556" tIns="26778" rIns="53556" bIns="26778">
            <a:spAutoFit/>
          </a:bodyPr>
          <a:lstStyle/>
          <a:p>
            <a:pPr algn="ctr" defTabSz="534988" eaLnBrk="0" hangingPunct="0">
              <a:spcBef>
                <a:spcPct val="50000"/>
              </a:spcBef>
            </a:pPr>
            <a:r>
              <a:rPr lang="fr-FR" dirty="0">
                <a:latin typeface="Times New Roman" pitchFamily="18" charset="0"/>
              </a:rPr>
              <a:t>                     Université MANTOURI  CONSTANTINE</a:t>
            </a:r>
          </a:p>
          <a:p>
            <a:pPr algn="ctr" defTabSz="534988" eaLnBrk="0" hangingPunct="0">
              <a:spcBef>
                <a:spcPct val="50000"/>
              </a:spcBef>
            </a:pPr>
            <a:r>
              <a:rPr lang="fr-FR" dirty="0">
                <a:latin typeface="Times New Roman" pitchFamily="18" charset="0"/>
              </a:rPr>
              <a:t>                    Faculté des sciences de la terre et  de la géographie et de l’aménagement de territoire  </a:t>
            </a:r>
          </a:p>
          <a:p>
            <a:pPr algn="ctr" defTabSz="534988" eaLnBrk="0" hangingPunct="0">
              <a:spcBef>
                <a:spcPct val="50000"/>
              </a:spcBef>
            </a:pPr>
            <a:r>
              <a:rPr lang="fr-FR" dirty="0">
                <a:latin typeface="Times New Roman" pitchFamily="18" charset="0"/>
              </a:rPr>
              <a:t>                    Département GTU</a:t>
            </a:r>
          </a:p>
        </p:txBody>
      </p:sp>
      <p:sp>
        <p:nvSpPr>
          <p:cNvPr id="7" name="WordArt 1046"/>
          <p:cNvSpPr>
            <a:spLocks noChangeArrowheads="1" noChangeShapeType="1" noTextEdit="1"/>
          </p:cNvSpPr>
          <p:nvPr/>
        </p:nvSpPr>
        <p:spPr bwMode="auto">
          <a:xfrm>
            <a:off x="785786" y="2713039"/>
            <a:ext cx="7858180" cy="1501779"/>
          </a:xfrm>
          <a:prstGeom prst="rect">
            <a:avLst/>
          </a:prstGeom>
        </p:spPr>
        <p:txBody>
          <a:bodyPr wrap="none" fromWordArt="1">
            <a:prstTxWarp prst="textPlain">
              <a:avLst>
                <a:gd name="adj" fmla="val 47976"/>
              </a:avLst>
            </a:prstTxWarp>
          </a:bodyPr>
          <a:lstStyle/>
          <a:p>
            <a:pPr algn="ctr"/>
            <a:r>
              <a:rPr lang="fr-FR" sz="6000" kern="10" dirty="0" smtClean="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Arial Black"/>
              </a:rPr>
              <a:t>PDAU DE BOUMERDES (BILAN ET ETAT DU FAIT)</a:t>
            </a:r>
            <a:endParaRPr lang="fr-FR" sz="6000" kern="10" dirty="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Arial Black"/>
            </a:endParaRPr>
          </a:p>
        </p:txBody>
      </p:sp>
      <p:sp>
        <p:nvSpPr>
          <p:cNvPr id="9" name="ZoneTexte 8"/>
          <p:cNvSpPr txBox="1"/>
          <p:nvPr/>
        </p:nvSpPr>
        <p:spPr>
          <a:xfrm>
            <a:off x="785786" y="4572008"/>
            <a:ext cx="2571768" cy="1477328"/>
          </a:xfrm>
          <a:prstGeom prst="rect">
            <a:avLst/>
          </a:prstGeom>
          <a:noFill/>
        </p:spPr>
        <p:txBody>
          <a:bodyPr wrap="square" rtlCol="0">
            <a:spAutoFit/>
          </a:bodyPr>
          <a:lstStyle/>
          <a:p>
            <a:r>
              <a:rPr lang="fr-FR" dirty="0" smtClean="0"/>
              <a:t>FAIT PAR :</a:t>
            </a:r>
          </a:p>
          <a:p>
            <a:pPr>
              <a:buFont typeface="Wingdings" pitchFamily="2" charset="2"/>
              <a:buChar char="Ø"/>
            </a:pPr>
            <a:r>
              <a:rPr lang="fr-FR" dirty="0" smtClean="0"/>
              <a:t>HAMDI RIAD</a:t>
            </a:r>
          </a:p>
          <a:p>
            <a:pPr>
              <a:buFont typeface="Wingdings" pitchFamily="2" charset="2"/>
              <a:buChar char="Ø"/>
            </a:pPr>
            <a:r>
              <a:rPr lang="fr-FR" dirty="0" smtClean="0"/>
              <a:t>BECHEKIR IMAD</a:t>
            </a:r>
          </a:p>
          <a:p>
            <a:pPr>
              <a:buFont typeface="Wingdings" pitchFamily="2" charset="2"/>
              <a:buChar char="Ø"/>
            </a:pPr>
            <a:r>
              <a:rPr lang="fr-FR" dirty="0" smtClean="0"/>
              <a:t>ANDJOUH LOUNES</a:t>
            </a:r>
          </a:p>
          <a:p>
            <a:pPr>
              <a:buFont typeface="Wingdings" pitchFamily="2" charset="2"/>
              <a:buChar char="Ø"/>
            </a:pPr>
            <a:endParaRPr lang="fr-FR" dirty="0"/>
          </a:p>
        </p:txBody>
      </p:sp>
      <p:sp>
        <p:nvSpPr>
          <p:cNvPr id="10" name="ZoneTexte 9"/>
          <p:cNvSpPr txBox="1"/>
          <p:nvPr/>
        </p:nvSpPr>
        <p:spPr>
          <a:xfrm>
            <a:off x="2857488" y="6215082"/>
            <a:ext cx="3493072" cy="369332"/>
          </a:xfrm>
          <a:prstGeom prst="rect">
            <a:avLst/>
          </a:prstGeom>
          <a:noFill/>
        </p:spPr>
        <p:txBody>
          <a:bodyPr wrap="none" rtlCol="0">
            <a:spAutoFit/>
          </a:bodyPr>
          <a:lstStyle/>
          <a:p>
            <a:r>
              <a:rPr lang="fr-FR" dirty="0" smtClean="0"/>
              <a:t>ANNEE UNIVERSITAIRE : 2009/2010</a:t>
            </a:r>
            <a:endParaRPr lang="fr-FR"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1285884" y="71414"/>
            <a:ext cx="5929322" cy="1508105"/>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342900" algn="l" defTabSz="914400" rtl="0" eaLnBrk="1" fontAlgn="base" latinLnBrk="0" hangingPunct="1">
              <a:lnSpc>
                <a:spcPct val="100000"/>
              </a:lnSpc>
              <a:spcBef>
                <a:spcPct val="0"/>
              </a:spcBef>
              <a:spcAft>
                <a:spcPct val="0"/>
              </a:spcAft>
              <a:buClrTx/>
              <a:buSzTx/>
              <a:buFontTx/>
              <a:buNone/>
              <a:tabLst/>
            </a:pPr>
            <a:r>
              <a:rPr kumimoji="0" lang="fr-FR" sz="2000" b="1" i="0" u="sng" strike="noStrike" cap="none" normalizeH="0" baseline="0" dirty="0" smtClean="0">
                <a:ln>
                  <a:noFill/>
                </a:ln>
                <a:solidFill>
                  <a:srgbClr val="FF0000"/>
                </a:solidFill>
                <a:effectLst/>
                <a:latin typeface="Times New Roman" pitchFamily="18" charset="0"/>
                <a:ea typeface="Calibri" pitchFamily="34" charset="0"/>
                <a:cs typeface="Times New Roman" pitchFamily="18" charset="0"/>
              </a:rPr>
              <a:t>L</a:t>
            </a:r>
            <a:r>
              <a:rPr kumimoji="0" lang="fr-FR" sz="2000" b="1" i="0" u="sng" strike="noStrike" cap="none" normalizeH="0" baseline="0" dirty="0" smtClean="0">
                <a:ln>
                  <a:noFill/>
                </a:ln>
                <a:solidFill>
                  <a:srgbClr val="FF0000"/>
                </a:solidFill>
                <a:effectLst/>
                <a:latin typeface="Calibri"/>
                <a:ea typeface="Calibri" pitchFamily="34" charset="0"/>
                <a:cs typeface="Times New Roman" pitchFamily="18" charset="0"/>
              </a:rPr>
              <a:t>’</a:t>
            </a:r>
            <a:r>
              <a:rPr kumimoji="0" lang="fr-FR" sz="2000" b="1" i="0" u="sng" strike="noStrike" cap="none" normalizeH="0" baseline="0" dirty="0" smtClean="0">
                <a:ln>
                  <a:noFill/>
                </a:ln>
                <a:solidFill>
                  <a:srgbClr val="FF0000"/>
                </a:solidFill>
                <a:effectLst/>
                <a:latin typeface="Times New Roman" pitchFamily="18" charset="0"/>
                <a:ea typeface="Calibri" pitchFamily="34" charset="0"/>
                <a:cs typeface="Times New Roman" pitchFamily="18" charset="0"/>
              </a:rPr>
              <a:t>agriculture</a:t>
            </a:r>
            <a:r>
              <a:rPr kumimoji="0" lang="fr-FR" sz="2000" b="1" i="0" u="sng" strike="noStrike" cap="none" normalizeH="0" baseline="0" dirty="0" smtClean="0">
                <a:ln>
                  <a:noFill/>
                </a:ln>
                <a:solidFill>
                  <a:srgbClr val="FF0000"/>
                </a:solidFill>
                <a:effectLst/>
                <a:latin typeface="Calibri"/>
                <a:ea typeface="Calibri" pitchFamily="34" charset="0"/>
                <a:cs typeface="Times New Roman" pitchFamily="18" charset="0"/>
              </a:rPr>
              <a:t> </a:t>
            </a:r>
            <a:r>
              <a:rPr kumimoji="0" lang="fr-FR" b="1" i="0" u="sng"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endParaRPr kumimoji="0" lang="fr-FR" b="0" i="0" u="none" strike="noStrike" cap="none" normalizeH="0" baseline="0" dirty="0" smtClean="0">
              <a:ln>
                <a:noFill/>
              </a:ln>
              <a:solidFill>
                <a:schemeClr val="tx1"/>
              </a:solidFill>
              <a:effectLst/>
              <a:latin typeface="Arial" pitchFamily="34" charset="0"/>
              <a:cs typeface="Arial" pitchFamily="34" charset="0"/>
            </a:endParaRPr>
          </a:p>
          <a:p>
            <a:pPr marL="0" marR="0" lvl="0" indent="342900" algn="l" defTabSz="914400" rtl="0" eaLnBrk="0" fontAlgn="base" latinLnBrk="0" hangingPunct="0">
              <a:lnSpc>
                <a:spcPct val="100000"/>
              </a:lnSpc>
              <a:spcBef>
                <a:spcPct val="0"/>
              </a:spcBef>
              <a:spcAft>
                <a:spcPct val="0"/>
              </a:spcAft>
              <a:buClrTx/>
              <a:buSzTx/>
              <a:buFontTx/>
              <a:buNone/>
              <a:tabLst/>
            </a:pPr>
            <a:r>
              <a:rPr kumimoji="0" lang="fr-FR"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Boumerdès présente d’importantes potentialités agricoles du fait qu’elle recouvre l’extrémité orientale de la Mitidja, ce qui justifie le fait que son plus grand fond foncier est agricole.</a:t>
            </a:r>
            <a:endParaRPr kumimoji="0" lang="fr-FR" b="0" i="0" u="none" strike="noStrike" cap="none" normalizeH="0" baseline="0" dirty="0" smtClean="0">
              <a:ln>
                <a:noFill/>
              </a:ln>
              <a:solidFill>
                <a:schemeClr val="tx1"/>
              </a:solidFill>
              <a:effectLst/>
              <a:latin typeface="Arial" pitchFamily="34" charset="0"/>
              <a:cs typeface="Arial" pitchFamily="34" charset="0"/>
            </a:endParaRPr>
          </a:p>
        </p:txBody>
      </p:sp>
      <p:sp>
        <p:nvSpPr>
          <p:cNvPr id="22530" name="Rectangle 2"/>
          <p:cNvSpPr>
            <a:spLocks noChangeArrowheads="1"/>
          </p:cNvSpPr>
          <p:nvPr/>
        </p:nvSpPr>
        <p:spPr bwMode="auto">
          <a:xfrm>
            <a:off x="357190" y="1549587"/>
            <a:ext cx="1714480"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2000" b="1" i="0" u="sng" strike="noStrike" cap="none" normalizeH="0" baseline="0" dirty="0" smtClean="0">
                <a:ln>
                  <a:noFill/>
                </a:ln>
                <a:solidFill>
                  <a:schemeClr val="tx1"/>
                </a:solidFill>
                <a:effectLst/>
                <a:latin typeface="Calibri" pitchFamily="34" charset="0"/>
                <a:ea typeface="Calibri" pitchFamily="34" charset="0"/>
                <a:cs typeface="Arial" pitchFamily="34" charset="0"/>
              </a:rPr>
              <a:t>Les cultures :</a:t>
            </a:r>
            <a:endParaRPr kumimoji="0" lang="fr-FR" sz="2000" b="1" i="0" u="none"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10" name="Graphique 9"/>
          <p:cNvGraphicFramePr/>
          <p:nvPr/>
        </p:nvGraphicFramePr>
        <p:xfrm>
          <a:off x="1000100" y="2071678"/>
          <a:ext cx="7215238" cy="4572032"/>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1"/>
          <p:cNvSpPr>
            <a:spLocks noChangeArrowheads="1"/>
          </p:cNvSpPr>
          <p:nvPr/>
        </p:nvSpPr>
        <p:spPr bwMode="auto">
          <a:xfrm>
            <a:off x="785786" y="1888988"/>
            <a:ext cx="7286644" cy="1938992"/>
          </a:xfrm>
          <a:prstGeom prst="rect">
            <a:avLst/>
          </a:prstGeom>
          <a:ln>
            <a:headEnd/>
            <a:tailEn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342900" algn="l" defTabSz="914400" rtl="0" eaLnBrk="1" fontAlgn="base" latinLnBrk="0" hangingPunct="1">
              <a:lnSpc>
                <a:spcPct val="100000"/>
              </a:lnSpc>
              <a:spcBef>
                <a:spcPct val="0"/>
              </a:spcBef>
              <a:spcAft>
                <a:spcPct val="0"/>
              </a:spcAft>
              <a:buClrTx/>
              <a:buSzTx/>
              <a:buFontTx/>
              <a:buNone/>
              <a:tabLst/>
            </a:pPr>
            <a:r>
              <a:rPr kumimoji="0" lang="fr-FR" b="0" i="0" u="none" strike="noStrike" cap="none" normalizeH="0" baseline="0" dirty="0" smtClean="0">
                <a:ln>
                  <a:noFill/>
                </a:ln>
                <a:solidFill>
                  <a:schemeClr val="tx1"/>
                </a:solidFill>
                <a:effectLst/>
                <a:latin typeface="Arial" pitchFamily="34" charset="0"/>
                <a:ea typeface="Calibri" pitchFamily="34" charset="0"/>
                <a:cs typeface="Arial" pitchFamily="34" charset="0"/>
              </a:rPr>
              <a:t>  </a:t>
            </a:r>
            <a:r>
              <a:rPr kumimoji="0" lang="fr-FR"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L’occupation des sols par les différentes spéculations agricoles fait ressortir une </a:t>
            </a:r>
            <a:r>
              <a:rPr kumimoji="0" lang="fr-FR" sz="20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nette dominance du côté est</a:t>
            </a:r>
            <a:r>
              <a:rPr kumimoji="0" lang="fr-FR"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avec les cultures maraîchères et les fourrages avec 460.49 Ha, soit </a:t>
            </a:r>
            <a:r>
              <a:rPr kumimoji="0" lang="fr-FR" sz="20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66% des terres agricoles utile</a:t>
            </a:r>
            <a:r>
              <a:rPr kumimoji="0" lang="fr-FR"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s.  </a:t>
            </a: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342900" algn="l" defTabSz="914400" rtl="0" eaLnBrk="0" fontAlgn="base" latinLnBrk="0" hangingPunct="0">
              <a:lnSpc>
                <a:spcPct val="100000"/>
              </a:lnSpc>
              <a:spcBef>
                <a:spcPct val="0"/>
              </a:spcBef>
              <a:spcAft>
                <a:spcPct val="0"/>
              </a:spcAft>
              <a:buClrTx/>
              <a:buSzTx/>
              <a:buFontTx/>
              <a:buNone/>
              <a:tabLst/>
            </a:pPr>
            <a:r>
              <a:rPr kumimoji="0" lang="fr-FR"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La </a:t>
            </a:r>
            <a:r>
              <a:rPr kumimoji="0" lang="fr-FR" sz="20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superficie </a:t>
            </a:r>
            <a:r>
              <a:rPr kumimoji="0" lang="fr-FR"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agricole utile de Boumerdès est de </a:t>
            </a:r>
            <a:r>
              <a:rPr kumimoji="0" lang="fr-FR" sz="2000"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694.70 Ha </a:t>
            </a:r>
            <a:r>
              <a:rPr kumimoji="0" lang="fr-FR"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dont </a:t>
            </a:r>
            <a:r>
              <a:rPr kumimoji="0" lang="fr-FR" sz="2000" b="0" i="0" u="none" strike="noStrike" cap="none" normalizeH="0" baseline="0" dirty="0" smtClean="0">
                <a:ln>
                  <a:noFill/>
                </a:ln>
                <a:solidFill>
                  <a:schemeClr val="tx2">
                    <a:lumMod val="60000"/>
                    <a:lumOff val="40000"/>
                  </a:schemeClr>
                </a:solidFill>
                <a:effectLst/>
                <a:latin typeface="Arial" pitchFamily="34" charset="0"/>
                <a:ea typeface="Times New Roman" pitchFamily="18" charset="0"/>
                <a:cs typeface="Arial" pitchFamily="34" charset="0"/>
              </a:rPr>
              <a:t>44.92 Ha      </a:t>
            </a:r>
            <a:r>
              <a:rPr kumimoji="0" lang="fr-FR"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seulement sont </a:t>
            </a:r>
            <a:r>
              <a:rPr kumimoji="0" lang="fr-FR" sz="2000" b="0" i="0" u="none" strike="noStrike" cap="none" normalizeH="0" baseline="0" dirty="0" smtClean="0">
                <a:ln>
                  <a:noFill/>
                </a:ln>
                <a:solidFill>
                  <a:schemeClr val="tx2">
                    <a:lumMod val="60000"/>
                    <a:lumOff val="40000"/>
                  </a:schemeClr>
                </a:solidFill>
                <a:effectLst/>
                <a:latin typeface="Arial" pitchFamily="34" charset="0"/>
                <a:ea typeface="Times New Roman" pitchFamily="18" charset="0"/>
                <a:cs typeface="Arial" pitchFamily="34" charset="0"/>
              </a:rPr>
              <a:t>irrigués</a:t>
            </a:r>
            <a:r>
              <a:rPr kumimoji="0" lang="fr-FR"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t>
            </a: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1"/>
          <p:cNvSpPr>
            <a:spLocks noChangeArrowheads="1"/>
          </p:cNvSpPr>
          <p:nvPr/>
        </p:nvSpPr>
        <p:spPr bwMode="auto">
          <a:xfrm>
            <a:off x="142876" y="142852"/>
            <a:ext cx="3143240" cy="36933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42900" algn="l" defTabSz="914400" rtl="0" eaLnBrk="1" fontAlgn="base" latinLnBrk="0" hangingPunct="1">
              <a:lnSpc>
                <a:spcPct val="100000"/>
              </a:lnSpc>
              <a:spcBef>
                <a:spcPct val="0"/>
              </a:spcBef>
              <a:spcAft>
                <a:spcPct val="0"/>
              </a:spcAft>
              <a:buClrTx/>
              <a:buSzTx/>
              <a:buFontTx/>
              <a:buNone/>
              <a:tabLst/>
            </a:pPr>
            <a:r>
              <a:rPr kumimoji="0" lang="fr-FR"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parc de logement : </a:t>
            </a:r>
            <a:endParaRPr kumimoji="0" lang="fr-FR" b="1" i="0" u="none" strike="noStrike" cap="none" normalizeH="0" baseline="0" dirty="0" smtClean="0">
              <a:ln>
                <a:noFill/>
              </a:ln>
              <a:solidFill>
                <a:schemeClr val="tx1"/>
              </a:solidFill>
              <a:effectLst/>
              <a:latin typeface="Arial" pitchFamily="34" charset="0"/>
              <a:cs typeface="Arial" pitchFamily="34" charset="0"/>
            </a:endParaRPr>
          </a:p>
        </p:txBody>
      </p:sp>
      <p:sp>
        <p:nvSpPr>
          <p:cNvPr id="24579" name="Rectangle 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r-FR"/>
          </a:p>
        </p:txBody>
      </p:sp>
      <p:graphicFrame>
        <p:nvGraphicFramePr>
          <p:cNvPr id="24578" name="Object 2"/>
          <p:cNvGraphicFramePr>
            <a:graphicFrameLocks noChangeAspect="1"/>
          </p:cNvGraphicFramePr>
          <p:nvPr/>
        </p:nvGraphicFramePr>
        <p:xfrm>
          <a:off x="1363663" y="785813"/>
          <a:ext cx="5565775" cy="2085975"/>
        </p:xfrm>
        <a:graphic>
          <a:graphicData uri="http://schemas.openxmlformats.org/presentationml/2006/ole">
            <mc:AlternateContent xmlns:mc="http://schemas.openxmlformats.org/markup-compatibility/2006">
              <mc:Choice xmlns:v="urn:schemas-microsoft-com:vml" Requires="v">
                <p:oleObj spid="_x0000_s24579" name="Worksheet" r:id="rId4" imgW="3600602" imgH="1352702" progId="Excel.Sheet.8">
                  <p:embed/>
                </p:oleObj>
              </mc:Choice>
              <mc:Fallback>
                <p:oleObj name="Worksheet" r:id="rId4" imgW="3600602" imgH="1352702" progId="Excel.Sheet.8">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63663" y="785813"/>
                        <a:ext cx="5565775" cy="2085975"/>
                      </a:xfrm>
                      <a:prstGeom prst="rect">
                        <a:avLst/>
                      </a:prstGeom>
                      <a:solidFill>
                        <a:srgbClr val="FFFFFF"/>
                      </a:solidFill>
                    </p:spPr>
                  </p:pic>
                </p:oleObj>
              </mc:Fallback>
            </mc:AlternateContent>
          </a:graphicData>
        </a:graphic>
      </p:graphicFrame>
      <p:sp>
        <p:nvSpPr>
          <p:cNvPr id="24580" name="Rectangle 4"/>
          <p:cNvSpPr>
            <a:spLocks noChangeArrowheads="1"/>
          </p:cNvSpPr>
          <p:nvPr/>
        </p:nvSpPr>
        <p:spPr bwMode="auto">
          <a:xfrm>
            <a:off x="500034" y="3071810"/>
            <a:ext cx="7429520" cy="2308324"/>
          </a:xfrm>
          <a:prstGeom prst="rect">
            <a:avLst/>
          </a:prstGeom>
          <a:ln w="38100">
            <a:solidFill>
              <a:schemeClr val="tx1"/>
            </a:solidFill>
            <a:miter lim="800000"/>
            <a:headEnd/>
            <a:tailEnd/>
          </a:ln>
          <a:effectLst/>
        </p:spPr>
        <p:style>
          <a:lnRef idx="0">
            <a:scrgbClr r="0" g="0" b="0"/>
          </a:lnRef>
          <a:fillRef idx="1003">
            <a:schemeClr val="lt2"/>
          </a:fillRef>
          <a:effectRef idx="0">
            <a:scrgbClr r="0" g="0" b="0"/>
          </a:effectRef>
          <a:fontRef idx="major"/>
        </p:style>
        <p:txBody>
          <a:bodyPr vert="horz" wrap="square" lIns="91440" tIns="45720" rIns="91440" bIns="45720" numCol="1" anchor="ctr" anchorCtr="0" compatLnSpc="1">
            <a:prstTxWarp prst="textNoShape">
              <a:avLst/>
            </a:prstTxWarp>
            <a:spAutoFit/>
          </a:bodyPr>
          <a:lstStyle/>
          <a:p>
            <a:pPr marL="0" marR="0" lvl="0" indent="342900" algn="l" defTabSz="914400" rtl="0" eaLnBrk="1" fontAlgn="base" latinLnBrk="0" hangingPunct="1">
              <a:lnSpc>
                <a:spcPct val="100000"/>
              </a:lnSpc>
              <a:spcBef>
                <a:spcPct val="0"/>
              </a:spcBef>
              <a:spcAft>
                <a:spcPct val="0"/>
              </a:spcAft>
              <a:buClrTx/>
              <a:buSzTx/>
              <a:buFontTx/>
              <a:buNone/>
              <a:tabLst/>
            </a:pPr>
            <a:r>
              <a:rPr kumimoji="0" lang="fr-FR"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Le parc logement de la commune de Boumerdès a doublé durant une période de 15 ans (1987 – </a:t>
            </a:r>
            <a:r>
              <a:rPr kumimoji="0" lang="fr-FR"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2002)</a:t>
            </a:r>
            <a:r>
              <a:rPr kumimoji="0" lang="fr-FR"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ce qui a permis d’enregistrer un </a:t>
            </a:r>
            <a:r>
              <a:rPr kumimoji="0" lang="fr-FR"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T.O.L</a:t>
            </a:r>
            <a:r>
              <a:rPr kumimoji="0" lang="fr-FR"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de </a:t>
            </a:r>
            <a:r>
              <a:rPr kumimoji="0" lang="fr-FR" b="0"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4.75</a:t>
            </a:r>
            <a:r>
              <a:rPr kumimoji="0" lang="fr-FR"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au 31/12/2002, ce T.O.L est </a:t>
            </a:r>
            <a:r>
              <a:rPr kumimoji="0" lang="fr-FR" b="0" i="0" u="none" strike="noStrike" cap="none" normalizeH="0" baseline="0" dirty="0" smtClean="0">
                <a:ln>
                  <a:noFill/>
                </a:ln>
                <a:solidFill>
                  <a:srgbClr val="00B050"/>
                </a:solidFill>
                <a:effectLst/>
                <a:latin typeface="Arial" pitchFamily="34" charset="0"/>
                <a:ea typeface="Times New Roman" pitchFamily="18" charset="0"/>
                <a:cs typeface="Arial" pitchFamily="34" charset="0"/>
              </a:rPr>
              <a:t>inférieur</a:t>
            </a:r>
            <a:r>
              <a:rPr kumimoji="0" lang="fr-FR"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au </a:t>
            </a:r>
            <a:r>
              <a:rPr kumimoji="0" lang="fr-FR" b="0" i="0" u="none" strike="noStrike" cap="none" normalizeH="0" baseline="0" dirty="0" smtClean="0">
                <a:ln>
                  <a:noFill/>
                </a:ln>
                <a:solidFill>
                  <a:srgbClr val="00B050"/>
                </a:solidFill>
                <a:effectLst/>
                <a:latin typeface="Arial" pitchFamily="34" charset="0"/>
                <a:ea typeface="Times New Roman" pitchFamily="18" charset="0"/>
                <a:cs typeface="Arial" pitchFamily="34" charset="0"/>
              </a:rPr>
              <a:t>T.O.L</a:t>
            </a:r>
            <a:r>
              <a:rPr kumimoji="0" lang="fr-FR"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de la </a:t>
            </a:r>
            <a:r>
              <a:rPr kumimoji="0" lang="fr-FR" b="0" i="0" u="none" strike="noStrike" cap="none" normalizeH="0" baseline="0" dirty="0" smtClean="0">
                <a:ln>
                  <a:noFill/>
                </a:ln>
                <a:solidFill>
                  <a:srgbClr val="00B050"/>
                </a:solidFill>
                <a:effectLst/>
                <a:latin typeface="Arial" pitchFamily="34" charset="0"/>
                <a:ea typeface="Times New Roman" pitchFamily="18" charset="0"/>
                <a:cs typeface="Arial" pitchFamily="34" charset="0"/>
              </a:rPr>
              <a:t>wilaya</a:t>
            </a:r>
            <a:r>
              <a:rPr kumimoji="0" lang="fr-FR"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enregistré en </a:t>
            </a:r>
            <a:r>
              <a:rPr kumimoji="0" lang="fr-FR" b="0" i="0" u="none" strike="noStrike" cap="none" normalizeH="0" baseline="0" dirty="0" smtClean="0">
                <a:ln>
                  <a:noFill/>
                </a:ln>
                <a:solidFill>
                  <a:srgbClr val="00B050"/>
                </a:solidFill>
                <a:effectLst/>
                <a:latin typeface="Arial" pitchFamily="34" charset="0"/>
                <a:ea typeface="Times New Roman" pitchFamily="18" charset="0"/>
                <a:cs typeface="Arial" pitchFamily="34" charset="0"/>
              </a:rPr>
              <a:t>1998 </a:t>
            </a:r>
            <a:r>
              <a:rPr kumimoji="0" lang="fr-FR"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qui est de  </a:t>
            </a:r>
            <a:r>
              <a:rPr kumimoji="0" lang="fr-FR" b="0" i="0" u="none" strike="noStrike" cap="none" normalizeH="0" baseline="0" dirty="0" smtClean="0">
                <a:ln>
                  <a:noFill/>
                </a:ln>
                <a:solidFill>
                  <a:srgbClr val="00B050"/>
                </a:solidFill>
                <a:effectLst/>
                <a:latin typeface="Arial" pitchFamily="34" charset="0"/>
                <a:ea typeface="Times New Roman" pitchFamily="18" charset="0"/>
                <a:cs typeface="Arial" pitchFamily="34" charset="0"/>
              </a:rPr>
              <a:t>7.73</a:t>
            </a:r>
            <a:r>
              <a:rPr kumimoji="0" lang="fr-FR"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t>
            </a:r>
            <a:endParaRPr kumimoji="0" lang="fr-FR" b="0" i="0" u="none" strike="noStrike" cap="none" normalizeH="0" baseline="0" dirty="0" smtClean="0">
              <a:ln>
                <a:noFill/>
              </a:ln>
              <a:solidFill>
                <a:schemeClr val="tx1"/>
              </a:solidFill>
              <a:effectLst/>
              <a:latin typeface="Arial" pitchFamily="34" charset="0"/>
              <a:cs typeface="Arial" pitchFamily="34" charset="0"/>
            </a:endParaRPr>
          </a:p>
          <a:p>
            <a:pPr marL="0" marR="0" lvl="0" indent="342900" algn="l" defTabSz="914400" rtl="0" eaLnBrk="0" fontAlgn="base" latinLnBrk="0" hangingPunct="0">
              <a:lnSpc>
                <a:spcPct val="100000"/>
              </a:lnSpc>
              <a:spcBef>
                <a:spcPct val="0"/>
              </a:spcBef>
              <a:spcAft>
                <a:spcPct val="0"/>
              </a:spcAft>
              <a:buClrTx/>
              <a:buSzTx/>
              <a:buFontTx/>
              <a:buNone/>
              <a:tabLst/>
            </a:pPr>
            <a:r>
              <a:rPr kumimoji="0" lang="fr-FR"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Durant la période 2002 – 2003 la situation du parc logement a connue une régression causée par les pertes enregistrées suite au séisme du 21 mai 2003 évaluées à 1184 logement, soit 14.40 % de la totalité du parc. Et delà, le T.O.L. est passé à 5.38.</a:t>
            </a:r>
            <a:endParaRPr kumimoji="0" lang="fr-FR"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1"/>
          <p:cNvSpPr>
            <a:spLocks noChangeArrowheads="1"/>
          </p:cNvSpPr>
          <p:nvPr/>
        </p:nvSpPr>
        <p:spPr bwMode="auto">
          <a:xfrm>
            <a:off x="285720" y="214290"/>
            <a:ext cx="2123530" cy="400110"/>
          </a:xfrm>
          <a:prstGeom prst="rect">
            <a:avLst/>
          </a:prstGeom>
          <a:solidFill>
            <a:schemeClr val="accent2"/>
          </a:solid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20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les équipements : </a:t>
            </a: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p:txBody>
      </p:sp>
      <p:sp>
        <p:nvSpPr>
          <p:cNvPr id="25603" name="Rectangle 3"/>
          <p:cNvSpPr>
            <a:spLocks noChangeArrowheads="1"/>
          </p:cNvSpPr>
          <p:nvPr/>
        </p:nvSpPr>
        <p:spPr bwMode="auto">
          <a:xfrm>
            <a:off x="214314" y="785794"/>
            <a:ext cx="8001024" cy="1477328"/>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342900" algn="l" defTabSz="914400" rtl="0" eaLnBrk="1" fontAlgn="base" latinLnBrk="0" hangingPunct="1">
              <a:lnSpc>
                <a:spcPct val="100000"/>
              </a:lnSpc>
              <a:spcBef>
                <a:spcPct val="0"/>
              </a:spcBef>
              <a:spcAft>
                <a:spcPct val="0"/>
              </a:spcAft>
              <a:buClrTx/>
              <a:buSzTx/>
              <a:buFontTx/>
              <a:buNone/>
              <a:tabLst/>
            </a:pPr>
            <a:r>
              <a:rPr kumimoji="0" lang="fr-FR" b="1" i="0" u="sng"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Scolarit</a:t>
            </a:r>
            <a:r>
              <a:rPr kumimoji="0" lang="fr-FR" b="1" i="0" u="sng" strike="noStrike" cap="none" normalizeH="0" baseline="0" dirty="0" smtClean="0">
                <a:ln>
                  <a:noFill/>
                </a:ln>
                <a:solidFill>
                  <a:schemeClr val="tx1"/>
                </a:solidFill>
                <a:effectLst/>
                <a:latin typeface="Calibri"/>
                <a:ea typeface="Calibri" pitchFamily="34" charset="0"/>
                <a:cs typeface="Times New Roman" pitchFamily="18" charset="0"/>
              </a:rPr>
              <a:t>é </a:t>
            </a:r>
            <a:r>
              <a:rPr kumimoji="0" lang="fr-FR" b="1" i="0" u="sng"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t>
            </a:r>
            <a:endParaRPr kumimoji="0" lang="fr-FR" b="0" i="0" u="none" strike="noStrike" cap="none" normalizeH="0" baseline="0" dirty="0" smtClean="0">
              <a:ln>
                <a:noFill/>
              </a:ln>
              <a:solidFill>
                <a:schemeClr val="tx1"/>
              </a:solidFill>
              <a:effectLst/>
              <a:latin typeface="Arial" pitchFamily="34" charset="0"/>
              <a:cs typeface="Arial" pitchFamily="34" charset="0"/>
            </a:endParaRPr>
          </a:p>
          <a:p>
            <a:pPr marL="0" marR="0" lvl="0" indent="342900" algn="l" defTabSz="914400" rtl="0" eaLnBrk="0" fontAlgn="base" latinLnBrk="0" hangingPunct="0">
              <a:lnSpc>
                <a:spcPct val="100000"/>
              </a:lnSpc>
              <a:spcBef>
                <a:spcPct val="0"/>
              </a:spcBef>
              <a:spcAft>
                <a:spcPct val="0"/>
              </a:spcAft>
              <a:buClrTx/>
              <a:buSzTx/>
              <a:buFontTx/>
              <a:buNone/>
              <a:tabLst/>
            </a:pPr>
            <a:r>
              <a:rPr kumimoji="0" lang="fr-FR"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Pour la rentrée scolaire </a:t>
            </a:r>
            <a:r>
              <a:rPr kumimoji="0" lang="fr-FR" b="1"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2002-2003</a:t>
            </a:r>
            <a:r>
              <a:rPr kumimoji="0" lang="fr-FR"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il a été enregistré </a:t>
            </a:r>
            <a:r>
              <a:rPr kumimoji="0" lang="fr-FR" b="1"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un taux</a:t>
            </a:r>
            <a:r>
              <a:rPr kumimoji="0" lang="fr-FR"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de scolarisation de </a:t>
            </a:r>
            <a:r>
              <a:rPr kumimoji="0" lang="fr-FR" b="1"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90.08% </a:t>
            </a:r>
            <a:r>
              <a:rPr kumimoji="0" lang="fr-FR"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pour le </a:t>
            </a:r>
            <a:r>
              <a:rPr kumimoji="0" lang="fr-FR" b="1" i="0" u="none" strike="noStrike" cap="none" normalizeH="0" baseline="0" dirty="0" smtClean="0">
                <a:ln>
                  <a:noFill/>
                </a:ln>
                <a:solidFill>
                  <a:srgbClr val="00B0F0"/>
                </a:solidFill>
                <a:effectLst/>
                <a:latin typeface="Times New Roman" pitchFamily="18" charset="0"/>
                <a:ea typeface="Times New Roman" pitchFamily="18" charset="0"/>
                <a:cs typeface="Times New Roman" pitchFamily="18" charset="0"/>
              </a:rPr>
              <a:t>1</a:t>
            </a:r>
            <a:r>
              <a:rPr kumimoji="0" lang="fr-FR"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er </a:t>
            </a:r>
            <a:r>
              <a:rPr kumimoji="0" lang="fr-FR" b="1" i="0" u="none" strike="noStrike" cap="none" normalizeH="0" baseline="0" dirty="0" smtClean="0">
                <a:ln>
                  <a:noFill/>
                </a:ln>
                <a:solidFill>
                  <a:srgbClr val="00B0F0"/>
                </a:solidFill>
                <a:effectLst/>
                <a:latin typeface="Times New Roman" pitchFamily="18" charset="0"/>
                <a:ea typeface="Times New Roman" pitchFamily="18" charset="0"/>
                <a:cs typeface="Times New Roman" pitchFamily="18" charset="0"/>
              </a:rPr>
              <a:t>2</a:t>
            </a:r>
            <a:r>
              <a:rPr kumimoji="0" lang="fr-FR"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ème et </a:t>
            </a:r>
            <a:r>
              <a:rPr kumimoji="0" lang="fr-FR" b="1" i="0" u="none" strike="noStrike" cap="none" normalizeH="0" baseline="0" dirty="0" smtClean="0">
                <a:ln>
                  <a:noFill/>
                </a:ln>
                <a:solidFill>
                  <a:srgbClr val="00B0F0"/>
                </a:solidFill>
                <a:effectLst/>
                <a:latin typeface="Times New Roman" pitchFamily="18" charset="0"/>
                <a:ea typeface="Times New Roman" pitchFamily="18" charset="0"/>
                <a:cs typeface="Times New Roman" pitchFamily="18" charset="0"/>
              </a:rPr>
              <a:t>3</a:t>
            </a:r>
            <a:r>
              <a:rPr kumimoji="0" lang="fr-FR"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ème cycle, et </a:t>
            </a:r>
            <a:r>
              <a:rPr kumimoji="0" lang="fr-FR" b="1" i="0" u="none" strike="noStrike" cap="none" normalizeH="0" baseline="0" dirty="0" smtClean="0">
                <a:ln>
                  <a:noFill/>
                </a:ln>
                <a:solidFill>
                  <a:srgbClr val="00B0F0"/>
                </a:solidFill>
                <a:effectLst/>
                <a:latin typeface="Times New Roman" pitchFamily="18" charset="0"/>
                <a:ea typeface="Times New Roman" pitchFamily="18" charset="0"/>
                <a:cs typeface="Times New Roman" pitchFamily="18" charset="0"/>
              </a:rPr>
              <a:t>45.15% </a:t>
            </a:r>
            <a:r>
              <a:rPr kumimoji="0" lang="fr-FR"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pour </a:t>
            </a:r>
            <a:r>
              <a:rPr kumimoji="0" lang="fr-FR" b="0" i="0" u="none" strike="noStrike" cap="none" normalizeH="0" baseline="0" dirty="0" smtClean="0">
                <a:ln>
                  <a:noFill/>
                </a:ln>
                <a:solidFill>
                  <a:srgbClr val="00B0F0"/>
                </a:solidFill>
                <a:effectLst/>
                <a:latin typeface="Times New Roman" pitchFamily="18" charset="0"/>
                <a:ea typeface="Times New Roman" pitchFamily="18" charset="0"/>
                <a:cs typeface="Times New Roman" pitchFamily="18" charset="0"/>
              </a:rPr>
              <a:t>l’enseignement secondai</a:t>
            </a:r>
            <a:r>
              <a:rPr kumimoji="0" lang="fr-FR"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re.      </a:t>
            </a:r>
            <a:endParaRPr kumimoji="0" lang="fr-FR" b="0" i="0" u="none" strike="noStrike" cap="none" normalizeH="0" baseline="0" dirty="0" smtClean="0">
              <a:ln>
                <a:noFill/>
              </a:ln>
              <a:solidFill>
                <a:schemeClr val="tx1"/>
              </a:solidFill>
              <a:effectLst/>
              <a:latin typeface="Arial" pitchFamily="34" charset="0"/>
              <a:cs typeface="Arial" pitchFamily="34" charset="0"/>
            </a:endParaRPr>
          </a:p>
          <a:p>
            <a:pPr marL="0" marR="0" lvl="0" indent="342900" algn="l" defTabSz="914400" rtl="0" eaLnBrk="0" fontAlgn="base" latinLnBrk="0" hangingPunct="0">
              <a:lnSpc>
                <a:spcPct val="100000"/>
              </a:lnSpc>
              <a:spcBef>
                <a:spcPct val="0"/>
              </a:spcBef>
              <a:spcAft>
                <a:spcPct val="0"/>
              </a:spcAft>
              <a:buClrTx/>
              <a:buSzTx/>
              <a:buFontTx/>
              <a:buNone/>
              <a:tabLst/>
            </a:pPr>
            <a:r>
              <a:rPr kumimoji="0" lang="fr-FR"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Ces taux se traduisent par les chiffres suivants :</a:t>
            </a:r>
            <a:endParaRPr kumimoji="0" lang="fr-FR" b="0" i="0" u="none" strike="noStrike" cap="none" normalizeH="0" baseline="0" dirty="0" smtClean="0">
              <a:ln>
                <a:noFill/>
              </a:ln>
              <a:solidFill>
                <a:schemeClr val="tx1"/>
              </a:solidFill>
              <a:effectLst/>
              <a:latin typeface="Arial" pitchFamily="34" charset="0"/>
              <a:cs typeface="Arial" pitchFamily="34" charset="0"/>
            </a:endParaRPr>
          </a:p>
          <a:p>
            <a:pPr marL="0" marR="0" lvl="0" indent="342900" algn="l" defTabSz="914400" rtl="0" eaLnBrk="0" fontAlgn="base" latinLnBrk="0" hangingPunct="0">
              <a:lnSpc>
                <a:spcPct val="100000"/>
              </a:lnSpc>
              <a:spcBef>
                <a:spcPct val="0"/>
              </a:spcBef>
              <a:spcAft>
                <a:spcPct val="0"/>
              </a:spcAft>
              <a:buClrTx/>
              <a:buSzTx/>
              <a:buFontTx/>
              <a:buNone/>
              <a:tabLst/>
            </a:pPr>
            <a:endParaRPr kumimoji="0" lang="fr-FR" b="0" i="0" u="none"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25602" name="Object 2"/>
          <p:cNvGraphicFramePr>
            <a:graphicFrameLocks noChangeAspect="1"/>
          </p:cNvGraphicFramePr>
          <p:nvPr/>
        </p:nvGraphicFramePr>
        <p:xfrm>
          <a:off x="857256" y="2428868"/>
          <a:ext cx="7358082" cy="2462407"/>
        </p:xfrm>
        <a:graphic>
          <a:graphicData uri="http://schemas.openxmlformats.org/presentationml/2006/ole">
            <mc:AlternateContent xmlns:mc="http://schemas.openxmlformats.org/markup-compatibility/2006">
              <mc:Choice xmlns:v="urn:schemas-microsoft-com:vml" Requires="v">
                <p:oleObj spid="_x0000_s25603" name="Worksheet" r:id="rId4" imgW="4581449" imgH="1638300" progId="Excel.Sheet.8">
                  <p:embed/>
                </p:oleObj>
              </mc:Choice>
              <mc:Fallback>
                <p:oleObj name="Worksheet" r:id="rId4" imgW="4581449" imgH="1638300" progId="Excel.Sheet.8">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57256" y="2428868"/>
                        <a:ext cx="7358082" cy="2462407"/>
                      </a:xfrm>
                      <a:prstGeom prst="rect">
                        <a:avLst/>
                      </a:prstGeom>
                      <a:solidFill>
                        <a:srgbClr val="FFFFFF"/>
                      </a:solidFill>
                    </p:spPr>
                  </p:pic>
                </p:oleObj>
              </mc:Fallback>
            </mc:AlternateContent>
          </a:graphicData>
        </a:graphic>
      </p:graphicFrame>
      <p:sp>
        <p:nvSpPr>
          <p:cNvPr id="25604" name="Rectangle 4"/>
          <p:cNvSpPr>
            <a:spLocks noChangeArrowheads="1"/>
          </p:cNvSpPr>
          <p:nvPr/>
        </p:nvSpPr>
        <p:spPr bwMode="auto">
          <a:xfrm>
            <a:off x="714348" y="5214950"/>
            <a:ext cx="7858148" cy="646331"/>
          </a:xfrm>
          <a:prstGeom prst="rect">
            <a:avLst/>
          </a:prstGeom>
          <a:ln>
            <a:headEnd/>
            <a:tailEnd/>
          </a:ln>
        </p:spPr>
        <p:style>
          <a:lnRef idx="3">
            <a:schemeClr val="lt1"/>
          </a:lnRef>
          <a:fillRef idx="1">
            <a:schemeClr val="accent4"/>
          </a:fillRef>
          <a:effectRef idx="1">
            <a:schemeClr val="accent4"/>
          </a:effectRef>
          <a:fontRef idx="minor">
            <a:schemeClr val="lt1"/>
          </a:fontRef>
        </p:style>
        <p:txBody>
          <a:bodyPr vert="horz" wrap="square" lIns="91440" tIns="45720" rIns="91440" bIns="45720" numCol="1" anchor="ctr" anchorCtr="0" compatLnSpc="1">
            <a:prstTxWarp prst="textNoShape">
              <a:avLst/>
            </a:prstTxWarp>
            <a:spAutoFit/>
          </a:bodyPr>
          <a:lstStyle/>
          <a:p>
            <a:pPr marL="0" marR="0" lvl="0" indent="342900" algn="l" defTabSz="914400" rtl="0" eaLnBrk="1" fontAlgn="base" latinLnBrk="0" hangingPunct="1">
              <a:lnSpc>
                <a:spcPct val="100000"/>
              </a:lnSpc>
              <a:spcBef>
                <a:spcPct val="0"/>
              </a:spcBef>
              <a:spcAft>
                <a:spcPct val="0"/>
              </a:spcAft>
              <a:buClrTx/>
              <a:buSzTx/>
              <a:buFontTx/>
              <a:buNone/>
              <a:tabLst/>
            </a:pPr>
            <a:r>
              <a:rPr kumimoji="0" lang="fr-FR"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Le tableau ci-dessus nous montre que le </a:t>
            </a:r>
            <a:r>
              <a:rPr kumimoji="0" lang="fr-FR" b="1" i="0" u="none" strike="noStrike" cap="none" normalizeH="0" baseline="0" dirty="0" smtClean="0">
                <a:ln>
                  <a:noFill/>
                </a:ln>
                <a:solidFill>
                  <a:schemeClr val="tx2">
                    <a:lumMod val="60000"/>
                    <a:lumOff val="40000"/>
                  </a:schemeClr>
                </a:solidFill>
                <a:effectLst/>
                <a:latin typeface="Times New Roman" pitchFamily="18" charset="0"/>
                <a:ea typeface="Times New Roman" pitchFamily="18" charset="0"/>
                <a:cs typeface="Times New Roman" pitchFamily="18" charset="0"/>
              </a:rPr>
              <a:t>T.O.C</a:t>
            </a:r>
            <a:r>
              <a:rPr kumimoji="0" lang="fr-FR"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est assez </a:t>
            </a:r>
            <a:r>
              <a:rPr kumimoji="0" lang="fr-FR" b="0"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bon</a:t>
            </a:r>
            <a:r>
              <a:rPr kumimoji="0" lang="fr-FR"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au </a:t>
            </a:r>
            <a:r>
              <a:rPr kumimoji="0" lang="fr-FR" b="1"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primaire</a:t>
            </a:r>
            <a:r>
              <a:rPr kumimoji="0" lang="fr-FR"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et au </a:t>
            </a:r>
            <a:r>
              <a:rPr kumimoji="0" lang="fr-FR" b="1"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moyen</a:t>
            </a:r>
            <a:r>
              <a:rPr kumimoji="0" lang="fr-FR"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par contre au </a:t>
            </a:r>
            <a:r>
              <a:rPr kumimoji="0" lang="fr-FR" b="1" i="0" u="none" strike="noStrike" cap="none" normalizeH="0" baseline="0" dirty="0" smtClean="0">
                <a:ln>
                  <a:noFill/>
                </a:ln>
                <a:solidFill>
                  <a:srgbClr val="92D050"/>
                </a:solidFill>
                <a:effectLst/>
                <a:latin typeface="Times New Roman" pitchFamily="18" charset="0"/>
                <a:ea typeface="Times New Roman" pitchFamily="18" charset="0"/>
                <a:cs typeface="Times New Roman" pitchFamily="18" charset="0"/>
              </a:rPr>
              <a:t>secondaire</a:t>
            </a:r>
            <a:r>
              <a:rPr kumimoji="0" lang="fr-FR"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il est </a:t>
            </a:r>
            <a:r>
              <a:rPr kumimoji="0" lang="fr-FR" b="1" i="0" u="none" strike="noStrike" cap="none" normalizeH="0" baseline="0" dirty="0" smtClean="0">
                <a:ln>
                  <a:noFill/>
                </a:ln>
                <a:solidFill>
                  <a:srgbClr val="92D050"/>
                </a:solidFill>
                <a:effectLst/>
                <a:latin typeface="Times New Roman" pitchFamily="18" charset="0"/>
                <a:ea typeface="Times New Roman" pitchFamily="18" charset="0"/>
                <a:cs typeface="Times New Roman" pitchFamily="18" charset="0"/>
              </a:rPr>
              <a:t>très élevé</a:t>
            </a:r>
            <a:r>
              <a:rPr kumimoji="0" lang="fr-FR"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vu le nombre de classes existant.</a:t>
            </a:r>
            <a:endParaRPr kumimoji="0" lang="fr-FR"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6625" name="Object 1"/>
          <p:cNvGraphicFramePr>
            <a:graphicFrameLocks noChangeAspect="1"/>
          </p:cNvGraphicFramePr>
          <p:nvPr/>
        </p:nvGraphicFramePr>
        <p:xfrm>
          <a:off x="928662" y="3429000"/>
          <a:ext cx="6429389" cy="1652589"/>
        </p:xfrm>
        <a:graphic>
          <a:graphicData uri="http://schemas.openxmlformats.org/presentationml/2006/ole">
            <mc:AlternateContent xmlns:mc="http://schemas.openxmlformats.org/markup-compatibility/2006">
              <mc:Choice xmlns:v="urn:schemas-microsoft-com:vml" Requires="v">
                <p:oleObj spid="_x0000_s26627" name="Worksheet" r:id="rId4" imgW="3714636" imgH="1152487" progId="Excel.Sheet.8">
                  <p:embed/>
                </p:oleObj>
              </mc:Choice>
              <mc:Fallback>
                <p:oleObj name="Worksheet" r:id="rId4" imgW="3714636" imgH="1152487" progId="Excel.Sheet.8">
                  <p:embed/>
                  <p:pic>
                    <p:nvPicPr>
                      <p:cNvPr id="0" name="Picture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28662" y="3429000"/>
                        <a:ext cx="6429389" cy="1652589"/>
                      </a:xfrm>
                      <a:prstGeom prst="rect">
                        <a:avLst/>
                      </a:prstGeom>
                      <a:solidFill>
                        <a:srgbClr val="FFFFFF"/>
                      </a:solidFill>
                    </p:spPr>
                  </p:pic>
                </p:oleObj>
              </mc:Fallback>
            </mc:AlternateContent>
          </a:graphicData>
        </a:graphic>
      </p:graphicFrame>
      <p:sp>
        <p:nvSpPr>
          <p:cNvPr id="26627" name="Rectangle 3"/>
          <p:cNvSpPr>
            <a:spLocks noChangeArrowheads="1"/>
          </p:cNvSpPr>
          <p:nvPr/>
        </p:nvSpPr>
        <p:spPr bwMode="auto">
          <a:xfrm>
            <a:off x="0" y="1"/>
            <a:ext cx="8715404" cy="1200329"/>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342900" algn="l" defTabSz="914400" rtl="0" eaLnBrk="1" fontAlgn="base" latinLnBrk="0" hangingPunct="1">
              <a:lnSpc>
                <a:spcPct val="100000"/>
              </a:lnSpc>
              <a:spcBef>
                <a:spcPct val="0"/>
              </a:spcBef>
              <a:spcAft>
                <a:spcPct val="0"/>
              </a:spcAft>
              <a:buClrTx/>
              <a:buSzTx/>
              <a:buFontTx/>
              <a:buNone/>
              <a:tabLst/>
            </a:pPr>
            <a:r>
              <a:rPr kumimoji="0" lang="fr-FR" b="1" i="0" u="sng"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Universit</a:t>
            </a:r>
            <a:r>
              <a:rPr kumimoji="0" lang="fr-FR" b="1" i="0" u="sng" strike="noStrike" cap="none" normalizeH="0" baseline="0" dirty="0" smtClean="0">
                <a:ln>
                  <a:noFill/>
                </a:ln>
                <a:solidFill>
                  <a:schemeClr val="tx1"/>
                </a:solidFill>
                <a:effectLst/>
                <a:latin typeface="Calibri"/>
                <a:ea typeface="Calibri" pitchFamily="34" charset="0"/>
                <a:cs typeface="Times New Roman" pitchFamily="18" charset="0"/>
              </a:rPr>
              <a:t>é </a:t>
            </a:r>
            <a:r>
              <a:rPr kumimoji="0" lang="fr-FR" b="1" i="0" u="sng"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endParaRPr kumimoji="0" lang="fr-FR" b="0" i="0" u="none" strike="noStrike" cap="none" normalizeH="0" baseline="0" dirty="0" smtClean="0">
              <a:ln>
                <a:noFill/>
              </a:ln>
              <a:solidFill>
                <a:schemeClr val="tx1"/>
              </a:solidFill>
              <a:effectLst/>
              <a:latin typeface="Arial" pitchFamily="34" charset="0"/>
              <a:cs typeface="Arial" pitchFamily="34" charset="0"/>
            </a:endParaRPr>
          </a:p>
          <a:p>
            <a:pPr marL="0" marR="0" lvl="0" indent="342900" algn="l" defTabSz="914400" rtl="0" eaLnBrk="0" fontAlgn="base" latinLnBrk="0" hangingPunct="0">
              <a:lnSpc>
                <a:spcPct val="100000"/>
              </a:lnSpc>
              <a:spcBef>
                <a:spcPct val="0"/>
              </a:spcBef>
              <a:spcAft>
                <a:spcPct val="0"/>
              </a:spcAft>
              <a:buClrTx/>
              <a:buSzTx/>
              <a:buFontTx/>
              <a:buNone/>
              <a:tabLst/>
            </a:pPr>
            <a:r>
              <a:rPr kumimoji="0" lang="fr-FR"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La capacité pédagogique de l’ensemble des facultés de Boumerdès enregistrée le 31/12/2004 est de :</a:t>
            </a:r>
            <a:endParaRPr kumimoji="0" lang="fr-FR" b="0" i="0" u="none" strike="noStrike" cap="none" normalizeH="0" baseline="0" dirty="0" smtClean="0">
              <a:ln>
                <a:noFill/>
              </a:ln>
              <a:solidFill>
                <a:schemeClr val="tx1"/>
              </a:solidFill>
              <a:effectLst/>
              <a:latin typeface="Arial" pitchFamily="34" charset="0"/>
              <a:cs typeface="Arial" pitchFamily="34" charset="0"/>
            </a:endParaRPr>
          </a:p>
          <a:p>
            <a:pPr marL="0" marR="0" lvl="0" indent="342900" algn="l" defTabSz="914400" rtl="0" eaLnBrk="0" fontAlgn="base" latinLnBrk="0" hangingPunct="0">
              <a:lnSpc>
                <a:spcPct val="100000"/>
              </a:lnSpc>
              <a:spcBef>
                <a:spcPct val="0"/>
              </a:spcBef>
              <a:spcAft>
                <a:spcPct val="0"/>
              </a:spcAft>
              <a:buClrTx/>
              <a:buSzTx/>
              <a:buFontTx/>
              <a:buNone/>
              <a:tabLst/>
            </a:pPr>
            <a:endParaRPr kumimoji="0" lang="fr-FR" b="0" i="0" u="none" strike="noStrike" cap="none" normalizeH="0" baseline="0" dirty="0" smtClean="0">
              <a:ln>
                <a:noFill/>
              </a:ln>
              <a:solidFill>
                <a:schemeClr val="tx1"/>
              </a:solidFill>
              <a:effectLst/>
              <a:latin typeface="Arial" pitchFamily="34" charset="0"/>
              <a:cs typeface="Arial" pitchFamily="34" charset="0"/>
            </a:endParaRPr>
          </a:p>
        </p:txBody>
      </p:sp>
      <p:sp>
        <p:nvSpPr>
          <p:cNvPr id="26628" name="Rectangle 4"/>
          <p:cNvSpPr>
            <a:spLocks noChangeArrowheads="1"/>
          </p:cNvSpPr>
          <p:nvPr/>
        </p:nvSpPr>
        <p:spPr bwMode="auto">
          <a:xfrm>
            <a:off x="142876" y="2434232"/>
            <a:ext cx="7858148" cy="923330"/>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342900" algn="l" defTabSz="914400" rtl="0" eaLnBrk="1" fontAlgn="base" latinLnBrk="0" hangingPunct="1">
              <a:lnSpc>
                <a:spcPct val="100000"/>
              </a:lnSpc>
              <a:spcBef>
                <a:spcPct val="0"/>
              </a:spcBef>
              <a:spcAft>
                <a:spcPct val="0"/>
              </a:spcAft>
              <a:buClrTx/>
              <a:buSzTx/>
              <a:buFontTx/>
              <a:buNone/>
              <a:tabLst/>
            </a:pPr>
            <a:r>
              <a:rPr kumimoji="0" lang="fr-FR" b="0"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 </a:t>
            </a:r>
            <a:r>
              <a:rPr kumimoji="0" lang="fr-FR"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L’effectif enregistré durant l’année universitaire 2004/2005 est de  15 501 étudiants, dont 409 étudiants en post graduation  et 125 étudiants en cycle de doctorat.</a:t>
            </a:r>
            <a:endParaRPr kumimoji="0" lang="fr-FR" b="0" i="0" u="none" strike="noStrike" cap="none" normalizeH="0" baseline="0" dirty="0" smtClean="0">
              <a:ln>
                <a:noFill/>
              </a:ln>
              <a:solidFill>
                <a:schemeClr val="tx1"/>
              </a:solidFill>
              <a:effectLst/>
              <a:latin typeface="Arial" pitchFamily="34" charset="0"/>
              <a:cs typeface="Arial" pitchFamily="34" charset="0"/>
            </a:endParaRPr>
          </a:p>
        </p:txBody>
      </p:sp>
      <p:sp>
        <p:nvSpPr>
          <p:cNvPr id="26629" name="Rectangle 5"/>
          <p:cNvSpPr>
            <a:spLocks noChangeArrowheads="1"/>
          </p:cNvSpPr>
          <p:nvPr/>
        </p:nvSpPr>
        <p:spPr bwMode="auto">
          <a:xfrm>
            <a:off x="571504" y="5237820"/>
            <a:ext cx="7786710" cy="1477328"/>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342900" algn="l" defTabSz="914400" rtl="0" eaLnBrk="1" fontAlgn="base" latinLnBrk="0" hangingPunct="1">
              <a:lnSpc>
                <a:spcPct val="100000"/>
              </a:lnSpc>
              <a:spcBef>
                <a:spcPct val="0"/>
              </a:spcBef>
              <a:spcAft>
                <a:spcPct val="0"/>
              </a:spcAft>
              <a:buClrTx/>
              <a:buSzTx/>
              <a:buFontTx/>
              <a:buNone/>
              <a:tabLst/>
            </a:pPr>
            <a:r>
              <a:rPr kumimoji="0" lang="fr-FR"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En ce qui concerne la </a:t>
            </a:r>
            <a:r>
              <a:rPr kumimoji="0" lang="fr-FR" b="1"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structure d’hébergement</a:t>
            </a:r>
            <a:r>
              <a:rPr kumimoji="0" lang="fr-FR"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Boumerdès met à la disposition de ses étudiants trois (</a:t>
            </a:r>
            <a:r>
              <a:rPr kumimoji="0" lang="fr-FR" b="1"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03) résidence</a:t>
            </a:r>
            <a:r>
              <a:rPr kumimoji="0" lang="fr-FR"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s au sein du </a:t>
            </a:r>
            <a:r>
              <a:rPr kumimoji="0" lang="fr-FR" b="1"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chef lieu de commune </a:t>
            </a:r>
            <a:r>
              <a:rPr kumimoji="0" lang="fr-FR"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d’une capacité </a:t>
            </a:r>
            <a:r>
              <a:rPr kumimoji="0" lang="fr-FR" b="0"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totale</a:t>
            </a:r>
            <a:r>
              <a:rPr kumimoji="0" lang="fr-FR"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de </a:t>
            </a:r>
            <a:r>
              <a:rPr kumimoji="0" lang="fr-FR" b="0" i="0" u="sng"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7 177</a:t>
            </a:r>
            <a:r>
              <a:rPr kumimoji="0" lang="fr-FR" b="0"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 lits</a:t>
            </a:r>
            <a:r>
              <a:rPr kumimoji="0" lang="fr-FR"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et cinq </a:t>
            </a:r>
            <a:r>
              <a:rPr kumimoji="0" lang="fr-FR" b="0" i="0" u="none" strike="noStrike" cap="none" normalizeH="0" baseline="0" dirty="0" smtClean="0">
                <a:ln>
                  <a:noFill/>
                </a:ln>
                <a:solidFill>
                  <a:srgbClr val="00B050"/>
                </a:solidFill>
                <a:effectLst/>
                <a:latin typeface="Times New Roman" pitchFamily="18" charset="0"/>
                <a:ea typeface="Times New Roman" pitchFamily="18" charset="0"/>
                <a:cs typeface="Times New Roman" pitchFamily="18" charset="0"/>
              </a:rPr>
              <a:t>(05) </a:t>
            </a:r>
            <a:r>
              <a:rPr kumimoji="0" lang="fr-FR"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en </a:t>
            </a:r>
            <a:r>
              <a:rPr kumimoji="0" lang="fr-FR" b="0" i="0" u="none" strike="noStrike" cap="none" normalizeH="0" baseline="0" dirty="0" smtClean="0">
                <a:ln>
                  <a:noFill/>
                </a:ln>
                <a:solidFill>
                  <a:srgbClr val="00B050"/>
                </a:solidFill>
                <a:effectLst/>
                <a:latin typeface="Times New Roman" pitchFamily="18" charset="0"/>
                <a:ea typeface="Times New Roman" pitchFamily="18" charset="0"/>
                <a:cs typeface="Times New Roman" pitchFamily="18" charset="0"/>
              </a:rPr>
              <a:t>dehor</a:t>
            </a:r>
            <a:r>
              <a:rPr kumimoji="0" lang="fr-FR"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s de la commune avec </a:t>
            </a:r>
            <a:r>
              <a:rPr kumimoji="0" lang="fr-FR" b="0" i="0" u="sng" strike="noStrike" cap="none" normalizeH="0" baseline="0" dirty="0" smtClean="0">
                <a:ln>
                  <a:noFill/>
                </a:ln>
                <a:solidFill>
                  <a:srgbClr val="00B050"/>
                </a:solidFill>
                <a:effectLst/>
                <a:latin typeface="Times New Roman" pitchFamily="18" charset="0"/>
                <a:ea typeface="Times New Roman" pitchFamily="18" charset="0"/>
                <a:cs typeface="Times New Roman" pitchFamily="18" charset="0"/>
              </a:rPr>
              <a:t>4 912</a:t>
            </a:r>
            <a:r>
              <a:rPr kumimoji="0" lang="fr-FR" b="0" i="0" u="none" strike="noStrike" cap="none" normalizeH="0" baseline="0" dirty="0" smtClean="0">
                <a:ln>
                  <a:noFill/>
                </a:ln>
                <a:solidFill>
                  <a:srgbClr val="00B050"/>
                </a:solidFill>
                <a:effectLst/>
                <a:latin typeface="Times New Roman" pitchFamily="18" charset="0"/>
                <a:ea typeface="Times New Roman" pitchFamily="18" charset="0"/>
                <a:cs typeface="Times New Roman" pitchFamily="18" charset="0"/>
              </a:rPr>
              <a:t> lits, </a:t>
            </a:r>
            <a:r>
              <a:rPr kumimoji="0" lang="fr-FR"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ce qui fait un </a:t>
            </a:r>
            <a:r>
              <a:rPr kumimoji="0" lang="fr-FR" b="0" i="0" u="none" strike="noStrike" cap="none" normalizeH="0" baseline="0" dirty="0" smtClean="0">
                <a:ln>
                  <a:noFill/>
                </a:ln>
                <a:solidFill>
                  <a:srgbClr val="00B050"/>
                </a:solidFill>
                <a:effectLst/>
                <a:latin typeface="Times New Roman" pitchFamily="18" charset="0"/>
                <a:ea typeface="Times New Roman" pitchFamily="18" charset="0"/>
                <a:cs typeface="Times New Roman" pitchFamily="18" charset="0"/>
              </a:rPr>
              <a:t>total </a:t>
            </a:r>
            <a:r>
              <a:rPr kumimoji="0" lang="fr-FR"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de </a:t>
            </a:r>
            <a:r>
              <a:rPr kumimoji="0" lang="fr-FR" b="0" i="0" u="sng" strike="noStrike" cap="none" normalizeH="0" baseline="0" dirty="0" smtClean="0">
                <a:ln>
                  <a:noFill/>
                </a:ln>
                <a:solidFill>
                  <a:srgbClr val="00B050"/>
                </a:solidFill>
                <a:effectLst/>
                <a:latin typeface="Times New Roman" pitchFamily="18" charset="0"/>
                <a:ea typeface="Times New Roman" pitchFamily="18" charset="0"/>
                <a:cs typeface="Times New Roman" pitchFamily="18" charset="0"/>
              </a:rPr>
              <a:t>12 089</a:t>
            </a:r>
            <a:r>
              <a:rPr kumimoji="0" lang="fr-FR" b="0" i="0" u="none" strike="noStrike" cap="none" normalizeH="0" baseline="0" dirty="0" smtClean="0">
                <a:ln>
                  <a:noFill/>
                </a:ln>
                <a:solidFill>
                  <a:srgbClr val="00B050"/>
                </a:solidFill>
                <a:effectLst/>
                <a:latin typeface="Times New Roman" pitchFamily="18" charset="0"/>
                <a:ea typeface="Times New Roman" pitchFamily="18" charset="0"/>
                <a:cs typeface="Times New Roman" pitchFamily="18" charset="0"/>
              </a:rPr>
              <a:t> lits</a:t>
            </a:r>
            <a:r>
              <a:rPr kumimoji="0" lang="fr-FR"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Durant l’année universitaire 2004/2005, il a été enregistré 13 193 étudiants hébergés.</a:t>
            </a:r>
            <a:endParaRPr kumimoji="0" lang="fr-FR" b="0" i="0" u="none"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26626" name="Object 2"/>
          <p:cNvGraphicFramePr>
            <a:graphicFrameLocks noChangeAspect="1"/>
          </p:cNvGraphicFramePr>
          <p:nvPr/>
        </p:nvGraphicFramePr>
        <p:xfrm>
          <a:off x="2143140" y="857232"/>
          <a:ext cx="4286248" cy="1518326"/>
        </p:xfrm>
        <a:graphic>
          <a:graphicData uri="http://schemas.openxmlformats.org/presentationml/2006/ole">
            <mc:AlternateContent xmlns:mc="http://schemas.openxmlformats.org/markup-compatibility/2006">
              <mc:Choice xmlns:v="urn:schemas-microsoft-com:vml" Requires="v">
                <p:oleObj spid="_x0000_s26628" name="Worksheet" r:id="rId7" imgW="2895448" imgH="1085964" progId="Excel.Sheet.8">
                  <p:embed/>
                </p:oleObj>
              </mc:Choice>
              <mc:Fallback>
                <p:oleObj name="Worksheet" r:id="rId7" imgW="2895448" imgH="1085964" progId="Excel.Sheet.8">
                  <p:embed/>
                  <p:pic>
                    <p:nvPicPr>
                      <p:cNvPr id="0"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143140" y="857232"/>
                        <a:ext cx="4286248" cy="1518326"/>
                      </a:xfrm>
                      <a:prstGeom prst="rect">
                        <a:avLst/>
                      </a:prstGeom>
                      <a:solidFill>
                        <a:srgbClr val="FFFFFF"/>
                      </a:solidFill>
                    </p:spPr>
                  </p:pic>
                </p:oleObj>
              </mc:Fallback>
            </mc:AlternateContent>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1"/>
          <p:cNvSpPr>
            <a:spLocks noChangeArrowheads="1"/>
          </p:cNvSpPr>
          <p:nvPr/>
        </p:nvSpPr>
        <p:spPr bwMode="auto">
          <a:xfrm>
            <a:off x="2997597" y="71414"/>
            <a:ext cx="2717411" cy="461665"/>
          </a:xfrm>
          <a:prstGeom prst="rect">
            <a:avLst/>
          </a:prstGeom>
          <a:ln>
            <a:headEnd/>
            <a:tailEnd/>
          </a:ln>
        </p:spPr>
        <p:style>
          <a:lnRef idx="3">
            <a:schemeClr val="lt1"/>
          </a:lnRef>
          <a:fillRef idx="1">
            <a:schemeClr val="accent2"/>
          </a:fillRef>
          <a:effectRef idx="1">
            <a:schemeClr val="accent2"/>
          </a:effectRef>
          <a:fontRef idx="minor">
            <a:schemeClr val="lt1"/>
          </a:fontRef>
        </p:style>
        <p:txBody>
          <a:bodyPr vert="horz" wrap="none" lIns="91440" tIns="45720" rIns="91440" bIns="45720" numCol="1" anchor="ctr" anchorCtr="0" compatLnSpc="1">
            <a:prstTxWarp prst="textNoShape">
              <a:avLst/>
            </a:prstTxWarp>
            <a:spAutoFit/>
          </a:bodyPr>
          <a:lstStyle/>
          <a:p>
            <a:pPr marL="0" marR="0" lvl="0" indent="342900" algn="l" defTabSz="914400" rtl="0" eaLnBrk="1" fontAlgn="base" latinLnBrk="0" hangingPunct="1">
              <a:lnSpc>
                <a:spcPct val="100000"/>
              </a:lnSpc>
              <a:spcBef>
                <a:spcPct val="0"/>
              </a:spcBef>
              <a:spcAft>
                <a:spcPct val="0"/>
              </a:spcAft>
              <a:buClrTx/>
              <a:buSzTx/>
              <a:buFontTx/>
              <a:buNone/>
              <a:tabLst/>
            </a:pPr>
            <a:r>
              <a:rPr kumimoji="0" lang="fr-FR" sz="2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Bilan d’activité :</a:t>
            </a:r>
            <a:endParaRPr kumimoji="0" lang="fr-FR" sz="2400" b="0" i="0" u="none" strike="noStrike" cap="none" normalizeH="0" baseline="0" dirty="0" smtClean="0">
              <a:ln>
                <a:noFill/>
              </a:ln>
              <a:solidFill>
                <a:schemeClr val="tx1"/>
              </a:solidFill>
              <a:effectLst/>
              <a:latin typeface="Arial" pitchFamily="34" charset="0"/>
              <a:cs typeface="Arial" pitchFamily="34" charset="0"/>
            </a:endParaRPr>
          </a:p>
        </p:txBody>
      </p:sp>
      <p:sp>
        <p:nvSpPr>
          <p:cNvPr id="27650" name="Rectangle 2"/>
          <p:cNvSpPr>
            <a:spLocks noChangeArrowheads="1"/>
          </p:cNvSpPr>
          <p:nvPr/>
        </p:nvSpPr>
        <p:spPr bwMode="auto">
          <a:xfrm>
            <a:off x="686873" y="714356"/>
            <a:ext cx="7028399" cy="369332"/>
          </a:xfrm>
          <a:prstGeom prst="rect">
            <a:avLst/>
          </a:prstGeom>
          <a:ln>
            <a:headEnd/>
            <a:tailEnd/>
          </a:ln>
        </p:spPr>
        <p:style>
          <a:lnRef idx="2">
            <a:schemeClr val="accent3">
              <a:shade val="50000"/>
            </a:schemeClr>
          </a:lnRef>
          <a:fillRef idx="1">
            <a:schemeClr val="accent3"/>
          </a:fillRef>
          <a:effectRef idx="0">
            <a:schemeClr val="accent3"/>
          </a:effectRef>
          <a:fontRef idx="minor">
            <a:schemeClr val="lt1"/>
          </a:fontRef>
        </p:style>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1143000" algn="l"/>
              </a:tabLst>
            </a:pPr>
            <a:r>
              <a:rPr kumimoji="0" lang="fr-FR" b="1" i="0" u="sng" strike="noStrike" cap="none" normalizeH="0" baseline="0" dirty="0" smtClean="0">
                <a:ln>
                  <a:noFill/>
                </a:ln>
                <a:solidFill>
                  <a:schemeClr val="tx1"/>
                </a:solidFill>
                <a:effectLst/>
                <a:latin typeface="Calibri" pitchFamily="34" charset="0"/>
                <a:ea typeface="Calibri" pitchFamily="34" charset="0"/>
                <a:cs typeface="Arial" pitchFamily="34" charset="0"/>
              </a:rPr>
              <a:t>La répartition de la population occupée par branches d’activités (2003) :</a:t>
            </a:r>
            <a:endParaRPr kumimoji="0" lang="fr-FR" b="0" i="0" u="none" strike="noStrike" cap="none" normalizeH="0" baseline="0" dirty="0" smtClean="0">
              <a:ln>
                <a:noFill/>
              </a:ln>
              <a:solidFill>
                <a:schemeClr val="tx1"/>
              </a:solidFill>
              <a:effectLst/>
              <a:latin typeface="Arial" pitchFamily="34" charset="0"/>
              <a:cs typeface="Arial" pitchFamily="34" charset="0"/>
            </a:endParaRPr>
          </a:p>
        </p:txBody>
      </p:sp>
      <p:sp>
        <p:nvSpPr>
          <p:cNvPr id="2765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r-FR"/>
          </a:p>
        </p:txBody>
      </p:sp>
      <p:graphicFrame>
        <p:nvGraphicFramePr>
          <p:cNvPr id="27651" name="Object 3"/>
          <p:cNvGraphicFramePr>
            <a:graphicFrameLocks noChangeAspect="1"/>
          </p:cNvGraphicFramePr>
          <p:nvPr/>
        </p:nvGraphicFramePr>
        <p:xfrm>
          <a:off x="717550" y="1354138"/>
          <a:ext cx="7477125" cy="4664075"/>
        </p:xfrm>
        <a:graphic>
          <a:graphicData uri="http://schemas.openxmlformats.org/presentationml/2006/ole">
            <mc:AlternateContent xmlns:mc="http://schemas.openxmlformats.org/markup-compatibility/2006">
              <mc:Choice xmlns:v="urn:schemas-microsoft-com:vml" Requires="v">
                <p:oleObj spid="_x0000_s27652" name="Worksheet" r:id="rId4" imgW="5353202" imgH="3362249" progId="Excel.Sheet.8">
                  <p:embed/>
                </p:oleObj>
              </mc:Choice>
              <mc:Fallback>
                <p:oleObj name="Worksheet" r:id="rId4" imgW="5353202" imgH="3362249" progId="Excel.Sheet.8">
                  <p:embed/>
                  <p:pic>
                    <p:nvPicPr>
                      <p:cNvPr id="0"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7550" y="1354138"/>
                        <a:ext cx="7477125" cy="4664075"/>
                      </a:xfrm>
                      <a:prstGeom prst="rect">
                        <a:avLst/>
                      </a:prstGeom>
                      <a:solidFill>
                        <a:srgbClr val="FFFFFF"/>
                      </a:solidFill>
                    </p:spPr>
                  </p:pic>
                </p:oleObj>
              </mc:Fallback>
            </mc:AlternateContent>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1"/>
          <p:cNvSpPr>
            <a:spLocks noChangeArrowheads="1"/>
          </p:cNvSpPr>
          <p:nvPr/>
        </p:nvSpPr>
        <p:spPr bwMode="auto">
          <a:xfrm>
            <a:off x="106113" y="71414"/>
            <a:ext cx="4037259" cy="400110"/>
          </a:xfrm>
          <a:prstGeom prst="rect">
            <a:avLst/>
          </a:prstGeom>
          <a:ln>
            <a:headEnd/>
            <a:tailEnd/>
          </a:ln>
        </p:spPr>
        <p:style>
          <a:lnRef idx="3">
            <a:schemeClr val="lt1"/>
          </a:lnRef>
          <a:fillRef idx="1">
            <a:schemeClr val="accent3"/>
          </a:fillRef>
          <a:effectRef idx="1">
            <a:schemeClr val="accent3"/>
          </a:effectRef>
          <a:fontRef idx="minor">
            <a:schemeClr val="lt1"/>
          </a:fontRef>
        </p:style>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Char char="•"/>
              <a:tabLst>
                <a:tab pos="1143000" algn="l"/>
              </a:tabLst>
            </a:pPr>
            <a:r>
              <a:rPr kumimoji="0" lang="fr-FR" sz="2000" b="1" i="0" u="sng" strike="noStrike" cap="none" normalizeH="0" baseline="0" dirty="0" smtClean="0">
                <a:ln>
                  <a:noFill/>
                </a:ln>
                <a:solidFill>
                  <a:schemeClr val="tx1"/>
                </a:solidFill>
                <a:effectLst/>
                <a:latin typeface="Calibri" pitchFamily="34" charset="0"/>
                <a:ea typeface="Calibri" pitchFamily="34" charset="0"/>
                <a:cs typeface="Arial" pitchFamily="34" charset="0"/>
              </a:rPr>
              <a:t>Taux de chômage ou d’occupation :</a:t>
            </a: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p:txBody>
      </p:sp>
      <p:sp>
        <p:nvSpPr>
          <p:cNvPr id="29699" name="Rectangle 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r-FR"/>
          </a:p>
        </p:txBody>
      </p:sp>
      <p:graphicFrame>
        <p:nvGraphicFramePr>
          <p:cNvPr id="29698" name="Object 2"/>
          <p:cNvGraphicFramePr>
            <a:graphicFrameLocks noChangeAspect="1"/>
          </p:cNvGraphicFramePr>
          <p:nvPr/>
        </p:nvGraphicFramePr>
        <p:xfrm>
          <a:off x="285720" y="1142984"/>
          <a:ext cx="8673925" cy="4286280"/>
        </p:xfrm>
        <a:graphic>
          <a:graphicData uri="http://schemas.openxmlformats.org/presentationml/2006/ole">
            <mc:AlternateContent xmlns:mc="http://schemas.openxmlformats.org/markup-compatibility/2006">
              <mc:Choice xmlns:v="urn:schemas-microsoft-com:vml" Requires="v">
                <p:oleObj spid="_x0000_s29699" name="Worksheet" r:id="rId4" imgW="5429136" imgH="2876588" progId="Excel.Sheet.8">
                  <p:embed/>
                </p:oleObj>
              </mc:Choice>
              <mc:Fallback>
                <p:oleObj name="Worksheet" r:id="rId4" imgW="5429136" imgH="2876588" progId="Excel.Sheet.8">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5720" y="1142984"/>
                        <a:ext cx="8673925" cy="4286280"/>
                      </a:xfrm>
                      <a:prstGeom prst="rect">
                        <a:avLst/>
                      </a:prstGeom>
                      <a:solidFill>
                        <a:srgbClr val="FFFFFF"/>
                      </a:solidFill>
                    </p:spPr>
                  </p:pic>
                </p:oleObj>
              </mc:Fallback>
            </mc:AlternateContent>
          </a:graphicData>
        </a:graphic>
      </p:graphicFrame>
      <p:sp>
        <p:nvSpPr>
          <p:cNvPr id="29700" name="Rectangle 4"/>
          <p:cNvSpPr>
            <a:spLocks noChangeArrowheads="1"/>
          </p:cNvSpPr>
          <p:nvPr/>
        </p:nvSpPr>
        <p:spPr bwMode="auto">
          <a:xfrm>
            <a:off x="184938" y="571480"/>
            <a:ext cx="6387326"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342900" algn="l" defTabSz="914400" rtl="0" eaLnBrk="1" fontAlgn="base" latinLnBrk="0" hangingPunct="1">
              <a:lnSpc>
                <a:spcPct val="100000"/>
              </a:lnSpc>
              <a:spcBef>
                <a:spcPct val="0"/>
              </a:spcBef>
              <a:spcAft>
                <a:spcPct val="0"/>
              </a:spcAft>
              <a:buClrTx/>
              <a:buSzTx/>
              <a:buFontTx/>
              <a:buNone/>
              <a:tabLst/>
            </a:pPr>
            <a:r>
              <a:rPr kumimoji="0" lang="fr-FR"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C’est un indicateur essentiel des efforts d’investissement.</a:t>
            </a:r>
            <a:endParaRPr kumimoji="0" lang="fr-FR" b="0" i="0" u="none" strike="noStrike" cap="none" normalizeH="0" baseline="0" dirty="0" smtClean="0">
              <a:ln>
                <a:noFill/>
              </a:ln>
              <a:solidFill>
                <a:schemeClr val="tx1"/>
              </a:solidFill>
              <a:effectLst/>
              <a:latin typeface="Arial" pitchFamily="34" charset="0"/>
              <a:cs typeface="Arial" pitchFamily="34" charset="0"/>
            </a:endParaRPr>
          </a:p>
        </p:txBody>
      </p:sp>
      <p:sp>
        <p:nvSpPr>
          <p:cNvPr id="29701" name="Rectangle 5"/>
          <p:cNvSpPr>
            <a:spLocks noChangeArrowheads="1"/>
          </p:cNvSpPr>
          <p:nvPr/>
        </p:nvSpPr>
        <p:spPr bwMode="auto">
          <a:xfrm>
            <a:off x="142876" y="5547856"/>
            <a:ext cx="8143900" cy="1200329"/>
          </a:xfrm>
          <a:prstGeom prst="rect">
            <a:avLst/>
          </a:prstGeom>
          <a:ln w="38100">
            <a:prstDash val="sysDot"/>
            <a:headEnd/>
            <a:tailEn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342900" algn="l" defTabSz="914400" rtl="0" eaLnBrk="1" fontAlgn="base" latinLnBrk="0" hangingPunct="1">
              <a:lnSpc>
                <a:spcPct val="100000"/>
              </a:lnSpc>
              <a:spcBef>
                <a:spcPct val="0"/>
              </a:spcBef>
              <a:spcAft>
                <a:spcPct val="0"/>
              </a:spcAft>
              <a:buClrTx/>
              <a:buSzTx/>
              <a:buFontTx/>
              <a:buNone/>
              <a:tabLst/>
            </a:pPr>
            <a:r>
              <a:rPr kumimoji="0" lang="fr-FR"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Le tableau ci-dessus reflète une situation de l’emploi assez bonne pour un chef lieu de wilaya avec un taux de chômage de 21.26%, et un rapport d’activité de 1/3, rapport  légèrement inférieur au taux de la wilaya enregistré qui est de 23.81%. </a:t>
            </a:r>
            <a:endParaRPr kumimoji="0" lang="fr-FR"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1"/>
          <p:cNvSpPr>
            <a:spLocks noChangeArrowheads="1"/>
          </p:cNvSpPr>
          <p:nvPr/>
        </p:nvSpPr>
        <p:spPr bwMode="auto">
          <a:xfrm>
            <a:off x="2196026" y="142852"/>
            <a:ext cx="4590552" cy="461665"/>
          </a:xfrm>
          <a:prstGeom prst="rect">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1143000" algn="l"/>
              </a:tabLst>
            </a:pPr>
            <a:r>
              <a:rPr kumimoji="0" lang="fr-FR" sz="2400" b="1" i="0" u="sng"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La nature juridique des terrains</a:t>
            </a:r>
            <a:r>
              <a:rPr kumimoji="0" lang="fr-FR" sz="2400" b="1" i="0" u="sng" strike="noStrike" cap="none" normalizeH="0" baseline="0" dirty="0" smtClean="0">
                <a:ln>
                  <a:noFill/>
                </a:ln>
                <a:solidFill>
                  <a:schemeClr val="tx1"/>
                </a:solidFill>
                <a:effectLst/>
                <a:latin typeface="Calibri"/>
                <a:ea typeface="Calibri" pitchFamily="34" charset="0"/>
                <a:cs typeface="Times New Roman" pitchFamily="18" charset="0"/>
              </a:rPr>
              <a:t> </a:t>
            </a:r>
            <a:r>
              <a:rPr kumimoji="0" lang="fr-FR" sz="2400" b="1" i="0" u="sng"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t>
            </a:r>
            <a:endParaRPr kumimoji="0" lang="fr-FR" sz="2400" b="0" i="0" u="none" strike="noStrike" cap="none" normalizeH="0" baseline="0" dirty="0" smtClean="0">
              <a:ln>
                <a:noFill/>
              </a:ln>
              <a:solidFill>
                <a:schemeClr val="tx1"/>
              </a:solidFill>
              <a:effectLst/>
              <a:latin typeface="Arial" pitchFamily="34" charset="0"/>
              <a:cs typeface="Arial" pitchFamily="34" charset="0"/>
            </a:endParaRPr>
          </a:p>
        </p:txBody>
      </p:sp>
      <p:sp>
        <p:nvSpPr>
          <p:cNvPr id="30722" name="Rectangle 2"/>
          <p:cNvSpPr>
            <a:spLocks noChangeArrowheads="1"/>
          </p:cNvSpPr>
          <p:nvPr/>
        </p:nvSpPr>
        <p:spPr bwMode="auto">
          <a:xfrm>
            <a:off x="214314" y="1618766"/>
            <a:ext cx="8643966" cy="1323439"/>
          </a:xfrm>
          <a:prstGeom prst="rect">
            <a:avLst/>
          </a:prstGeom>
          <a:ln w="38100" cap="rnd" cmpd="tri">
            <a:solidFill>
              <a:srgbClr val="FF0000"/>
            </a:solidFill>
            <a:headEnd/>
            <a:tailEnd/>
          </a:ln>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342900" algn="l" defTabSz="914400" rtl="0" eaLnBrk="1" fontAlgn="base" latinLnBrk="0" hangingPunct="1">
              <a:lnSpc>
                <a:spcPct val="100000"/>
              </a:lnSpc>
              <a:spcBef>
                <a:spcPct val="0"/>
              </a:spcBef>
              <a:spcAft>
                <a:spcPct val="0"/>
              </a:spcAft>
              <a:buClrTx/>
              <a:buSzTx/>
              <a:buFontTx/>
              <a:buNone/>
              <a:tabLst/>
            </a:pPr>
            <a:r>
              <a:rPr kumimoji="0" lang="fr-FR"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La nature juridique des terrains de la commune de Boumerdès révèle que dans leurs majorité appartiennent à  la propriété publique, exception faite pour les terres de l’</a:t>
            </a:r>
            <a:r>
              <a:rPr kumimoji="0" lang="fr-FR" sz="20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Alliliguia</a:t>
            </a:r>
            <a:r>
              <a:rPr kumimoji="0" lang="fr-FR"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fr-FR" sz="20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Foés</a:t>
            </a:r>
            <a:r>
              <a:rPr kumimoji="0" lang="fr-FR"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fr-FR" sz="20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Boukaroucha</a:t>
            </a:r>
            <a:r>
              <a:rPr kumimoji="0" lang="fr-FR"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une partie du Sahel de Boumerdès et quelques lotissements privés situer à l’intérieur du chef lieu de commune.</a:t>
            </a: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descr="10-Nature juridique des sols-Model.jpg"/>
          <p:cNvPicPr/>
          <p:nvPr/>
        </p:nvPicPr>
        <p:blipFill>
          <a:blip r:embed="rId2"/>
          <a:stretch>
            <a:fillRect/>
          </a:stretch>
        </p:blipFill>
        <p:spPr>
          <a:xfrm rot="16200000">
            <a:off x="1482329" y="-1125163"/>
            <a:ext cx="6250813" cy="8929717"/>
          </a:xfrm>
          <a:prstGeom prst="rect">
            <a:avLst/>
          </a:prstGeom>
          <a:blipFill>
            <a:blip r:embed="rId3"/>
            <a:tile tx="0" ty="0" sx="100000" sy="100000" flip="none" algn="tl"/>
          </a:blipFill>
          <a:ln w="38100">
            <a:solidFill>
              <a:srgbClr val="FF0000"/>
            </a:solidFill>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1"/>
          <p:cNvSpPr>
            <a:spLocks noChangeArrowheads="1"/>
          </p:cNvSpPr>
          <p:nvPr/>
        </p:nvSpPr>
        <p:spPr bwMode="auto">
          <a:xfrm>
            <a:off x="2766627" y="71414"/>
            <a:ext cx="2305439" cy="461665"/>
          </a:xfrm>
          <a:prstGeom prst="rect">
            <a:avLst/>
          </a:prstGeom>
          <a:ln>
            <a:headEnd/>
            <a:tailEnd/>
          </a:ln>
        </p:spPr>
        <p:style>
          <a:lnRef idx="3">
            <a:schemeClr val="lt1"/>
          </a:lnRef>
          <a:fillRef idx="1">
            <a:schemeClr val="accent3"/>
          </a:fillRef>
          <a:effectRef idx="1">
            <a:schemeClr val="accent3"/>
          </a:effectRef>
          <a:fontRef idx="minor">
            <a:schemeClr val="lt1"/>
          </a:fontRef>
        </p:style>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2400" b="1" i="0" u="sng"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Les servitudes</a:t>
            </a:r>
            <a:r>
              <a:rPr kumimoji="0" lang="fr-FR" sz="2400" b="1" i="0" u="sng" strike="noStrike" cap="none" normalizeH="0" baseline="0" dirty="0" smtClean="0">
                <a:ln>
                  <a:noFill/>
                </a:ln>
                <a:solidFill>
                  <a:schemeClr val="tx1"/>
                </a:solidFill>
                <a:effectLst/>
                <a:latin typeface="Calibri"/>
                <a:ea typeface="Calibri" pitchFamily="34" charset="0"/>
                <a:cs typeface="Times New Roman" pitchFamily="18" charset="0"/>
              </a:rPr>
              <a:t> </a:t>
            </a:r>
            <a:r>
              <a:rPr kumimoji="0" lang="fr-FR" sz="2400" b="1" i="0" u="sng"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t>
            </a:r>
            <a:r>
              <a:rPr kumimoji="0" lang="fr-FR"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endParaRPr kumimoji="0" lang="fr-FR" sz="2400" b="0" i="0" u="none" strike="noStrike" cap="none" normalizeH="0" baseline="0" dirty="0" smtClean="0">
              <a:ln>
                <a:noFill/>
              </a:ln>
              <a:solidFill>
                <a:schemeClr val="tx1"/>
              </a:solidFill>
              <a:effectLst/>
              <a:latin typeface="Arial" pitchFamily="34" charset="0"/>
              <a:cs typeface="Arial" pitchFamily="34" charset="0"/>
            </a:endParaRPr>
          </a:p>
        </p:txBody>
      </p:sp>
      <p:sp>
        <p:nvSpPr>
          <p:cNvPr id="3" name="Rectangle 2"/>
          <p:cNvSpPr/>
          <p:nvPr/>
        </p:nvSpPr>
        <p:spPr>
          <a:xfrm>
            <a:off x="357158" y="1928802"/>
            <a:ext cx="8501122" cy="2585323"/>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r>
              <a:rPr lang="fr-FR" dirty="0" smtClean="0"/>
              <a:t>Boumerdès présente un grand nombre de servitudes: </a:t>
            </a:r>
          </a:p>
          <a:p>
            <a:pPr lvl="1">
              <a:buBlip>
                <a:blip r:embed="rId2"/>
              </a:buBlip>
            </a:pPr>
            <a:r>
              <a:rPr lang="fr-FR" b="1" dirty="0" smtClean="0"/>
              <a:t>Route nationale n°24 …………………………….      35M</a:t>
            </a:r>
          </a:p>
          <a:p>
            <a:pPr lvl="1">
              <a:buBlip>
                <a:blip r:embed="rId2"/>
              </a:buBlip>
            </a:pPr>
            <a:r>
              <a:rPr lang="fr-FR" b="1" dirty="0" smtClean="0"/>
              <a:t>Lignes de haute tension ………………………...      de45 à75</a:t>
            </a:r>
          </a:p>
          <a:p>
            <a:pPr lvl="1">
              <a:buBlip>
                <a:blip r:embed="rId2"/>
              </a:buBlip>
            </a:pPr>
            <a:r>
              <a:rPr lang="fr-FR" b="1" dirty="0" smtClean="0"/>
              <a:t>Lignes de moyenne tension ……………………       15M</a:t>
            </a:r>
          </a:p>
          <a:p>
            <a:pPr lvl="1">
              <a:buBlip>
                <a:blip r:embed="rId2"/>
              </a:buBlip>
            </a:pPr>
            <a:r>
              <a:rPr lang="fr-FR" b="1" dirty="0" smtClean="0"/>
              <a:t>Conduite de gaz à haute pression …………..       75M</a:t>
            </a:r>
          </a:p>
          <a:p>
            <a:pPr lvl="1">
              <a:buBlip>
                <a:blip r:embed="rId2"/>
              </a:buBlip>
            </a:pPr>
            <a:r>
              <a:rPr lang="fr-FR" b="1" dirty="0" smtClean="0"/>
              <a:t>Les oueds ………………………………………………        10M</a:t>
            </a:r>
          </a:p>
          <a:p>
            <a:pPr lvl="1">
              <a:buBlip>
                <a:blip r:embed="rId2"/>
              </a:buBlip>
            </a:pPr>
            <a:r>
              <a:rPr lang="fr-FR" b="1" dirty="0" smtClean="0"/>
              <a:t>Les Z.E.T </a:t>
            </a:r>
          </a:p>
          <a:p>
            <a:pPr lvl="1">
              <a:buBlip>
                <a:blip r:embed="rId2"/>
              </a:buBlip>
            </a:pPr>
            <a:r>
              <a:rPr lang="fr-FR" b="1" dirty="0" smtClean="0"/>
              <a:t>Le littoral </a:t>
            </a:r>
          </a:p>
          <a:p>
            <a:pPr lvl="1">
              <a:buBlip>
                <a:blip r:embed="rId2"/>
              </a:buBlip>
            </a:pPr>
            <a:r>
              <a:rPr lang="fr-FR" b="1" dirty="0" smtClean="0"/>
              <a:t>Forêt et espaces verts </a:t>
            </a:r>
            <a:endParaRPr lang="fr-FR"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WordArt 2"/>
          <p:cNvSpPr>
            <a:spLocks noChangeArrowheads="1" noChangeShapeType="1" noTextEdit="1"/>
          </p:cNvSpPr>
          <p:nvPr/>
        </p:nvSpPr>
        <p:spPr bwMode="auto">
          <a:xfrm>
            <a:off x="1142976" y="642942"/>
            <a:ext cx="3357586" cy="928670"/>
          </a:xfrm>
          <a:prstGeom prst="rect">
            <a:avLst/>
          </a:prstGeom>
        </p:spPr>
        <p:txBody>
          <a:bodyPr wrap="none" fromWordArt="1">
            <a:prstTxWarp prst="textSlantUp">
              <a:avLst>
                <a:gd name="adj" fmla="val 32056"/>
              </a:avLst>
            </a:prstTxWarp>
          </a:bodyPr>
          <a:lstStyle/>
          <a:p>
            <a:pPr algn="ctr" rtl="0"/>
            <a:r>
              <a:rPr lang="fr-FR" sz="3600" kern="10" spc="0" dirty="0" smtClean="0">
                <a:ln w="9525">
                  <a:solidFill>
                    <a:srgbClr val="CC99FF"/>
                  </a:solidFill>
                  <a:round/>
                  <a:headEnd/>
                  <a:tailEnd/>
                </a:ln>
                <a:gradFill rotWithShape="0">
                  <a:gsLst>
                    <a:gs pos="0">
                      <a:srgbClr val="6600CC"/>
                    </a:gs>
                    <a:gs pos="100000">
                      <a:srgbClr val="CC00CC"/>
                    </a:gs>
                  </a:gsLst>
                  <a:lin ang="5400000" scaled="1"/>
                </a:gradFill>
                <a:effectLst>
                  <a:outerShdw dist="53882" dir="2700000" algn="ctr" rotWithShape="0">
                    <a:srgbClr val="9999FF">
                      <a:alpha val="80000"/>
                    </a:srgbClr>
                  </a:outerShdw>
                </a:effectLst>
                <a:latin typeface="Impact"/>
              </a:rPr>
              <a:t>Chapitre N°1</a:t>
            </a:r>
            <a:endParaRPr lang="fr-FR" sz="3600" kern="10" spc="0" dirty="0">
              <a:ln w="9525">
                <a:solidFill>
                  <a:srgbClr val="CC99FF"/>
                </a:solidFill>
                <a:round/>
                <a:headEnd/>
                <a:tailEnd/>
              </a:ln>
              <a:gradFill rotWithShape="0">
                <a:gsLst>
                  <a:gs pos="0">
                    <a:srgbClr val="6600CC"/>
                  </a:gs>
                  <a:gs pos="100000">
                    <a:srgbClr val="CC00CC"/>
                  </a:gs>
                </a:gsLst>
                <a:lin ang="5400000" scaled="1"/>
              </a:gradFill>
              <a:effectLst>
                <a:outerShdw dist="53882" dir="2700000" algn="ctr" rotWithShape="0">
                  <a:srgbClr val="9999FF">
                    <a:alpha val="80000"/>
                  </a:srgbClr>
                </a:outerShdw>
              </a:effectLst>
              <a:latin typeface="Impact"/>
            </a:endParaRPr>
          </a:p>
        </p:txBody>
      </p:sp>
      <p:sp>
        <p:nvSpPr>
          <p:cNvPr id="5" name="Rectangle 3"/>
          <p:cNvSpPr>
            <a:spLocks noChangeArrowheads="1"/>
          </p:cNvSpPr>
          <p:nvPr/>
        </p:nvSpPr>
        <p:spPr bwMode="auto">
          <a:xfrm>
            <a:off x="142844" y="1669309"/>
            <a:ext cx="7643866" cy="830997"/>
          </a:xfrm>
          <a:prstGeom prst="rect">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2400" b="1" i="0" u="none" strike="noStrike" cap="none" normalizeH="0" baseline="0" dirty="0" smtClean="0">
                <a:ln>
                  <a:noFill/>
                </a:ln>
                <a:solidFill>
                  <a:schemeClr val="bg1"/>
                </a:solidFill>
                <a:effectLst>
                  <a:glow rad="228600">
                    <a:schemeClr val="accent5">
                      <a:satMod val="175000"/>
                      <a:alpha val="40000"/>
                    </a:schemeClr>
                  </a:glow>
                </a:effectLst>
                <a:latin typeface="Times New Roman" pitchFamily="18" charset="0"/>
                <a:ea typeface="Calibri" pitchFamily="34" charset="0"/>
                <a:cs typeface="Times New Roman" pitchFamily="18" charset="0"/>
              </a:rPr>
              <a:t>La pr</a:t>
            </a:r>
            <a:r>
              <a:rPr kumimoji="0" lang="fr-FR" sz="2400" b="1" i="0" u="none" strike="noStrike" cap="none" normalizeH="0" baseline="0" dirty="0" smtClean="0">
                <a:ln>
                  <a:noFill/>
                </a:ln>
                <a:solidFill>
                  <a:schemeClr val="bg1"/>
                </a:solidFill>
                <a:effectLst>
                  <a:glow rad="228600">
                    <a:schemeClr val="accent5">
                      <a:satMod val="175000"/>
                      <a:alpha val="40000"/>
                    </a:schemeClr>
                  </a:glow>
                </a:effectLst>
                <a:latin typeface="Calibri"/>
                <a:ea typeface="Calibri" pitchFamily="34" charset="0"/>
                <a:cs typeface="Times New Roman" pitchFamily="18" charset="0"/>
              </a:rPr>
              <a:t>é</a:t>
            </a:r>
            <a:r>
              <a:rPr kumimoji="0" lang="fr-FR" sz="2400" b="1" i="0" u="none" strike="noStrike" cap="none" normalizeH="0" baseline="0" dirty="0" smtClean="0">
                <a:ln>
                  <a:noFill/>
                </a:ln>
                <a:solidFill>
                  <a:schemeClr val="bg1"/>
                </a:solidFill>
                <a:effectLst>
                  <a:glow rad="228600">
                    <a:schemeClr val="accent5">
                      <a:satMod val="175000"/>
                      <a:alpha val="40000"/>
                    </a:schemeClr>
                  </a:glow>
                </a:effectLst>
                <a:latin typeface="Times New Roman" pitchFamily="18" charset="0"/>
                <a:ea typeface="Calibri" pitchFamily="34" charset="0"/>
                <a:cs typeface="Times New Roman" pitchFamily="18" charset="0"/>
              </a:rPr>
              <a:t>sentation de la commune </a:t>
            </a:r>
            <a:r>
              <a:rPr kumimoji="0" lang="fr-FR" sz="2400" b="1" i="0" u="none" strike="noStrike" cap="none" normalizeH="0" baseline="0" dirty="0" smtClean="0">
                <a:ln>
                  <a:noFill/>
                </a:ln>
                <a:solidFill>
                  <a:schemeClr val="bg1"/>
                </a:solidFill>
                <a:effectLst>
                  <a:glow rad="228600">
                    <a:schemeClr val="accent5">
                      <a:satMod val="175000"/>
                      <a:alpha val="40000"/>
                    </a:schemeClr>
                  </a:glow>
                </a:effectLst>
                <a:latin typeface="Calibri"/>
                <a:ea typeface="Calibri" pitchFamily="34" charset="0"/>
                <a:cs typeface="Times New Roman" pitchFamily="18" charset="0"/>
              </a:rPr>
              <a:t>à</a:t>
            </a:r>
            <a:r>
              <a:rPr kumimoji="0" lang="fr-FR" sz="2400" b="1" i="0" u="none" strike="noStrike" cap="none" normalizeH="0" baseline="0" dirty="0" smtClean="0">
                <a:ln>
                  <a:noFill/>
                </a:ln>
                <a:solidFill>
                  <a:schemeClr val="bg1"/>
                </a:solidFill>
                <a:effectLst>
                  <a:glow rad="228600">
                    <a:schemeClr val="accent5">
                      <a:satMod val="175000"/>
                      <a:alpha val="40000"/>
                    </a:schemeClr>
                  </a:glow>
                </a:effectLst>
                <a:latin typeface="Times New Roman" pitchFamily="18" charset="0"/>
                <a:ea typeface="Calibri" pitchFamily="34" charset="0"/>
                <a:cs typeface="Times New Roman" pitchFamily="18" charset="0"/>
              </a:rPr>
              <a:t> travers quelques donn</a:t>
            </a:r>
            <a:r>
              <a:rPr kumimoji="0" lang="fr-FR" sz="2400" b="1" i="0" u="none" strike="noStrike" cap="none" normalizeH="0" baseline="0" dirty="0" smtClean="0">
                <a:ln>
                  <a:noFill/>
                </a:ln>
                <a:solidFill>
                  <a:schemeClr val="bg1"/>
                </a:solidFill>
                <a:effectLst>
                  <a:glow rad="228600">
                    <a:schemeClr val="accent5">
                      <a:satMod val="175000"/>
                      <a:alpha val="40000"/>
                    </a:schemeClr>
                  </a:glow>
                </a:effectLst>
                <a:latin typeface="Calibri"/>
                <a:ea typeface="Calibri" pitchFamily="34" charset="0"/>
                <a:cs typeface="Times New Roman" pitchFamily="18" charset="0"/>
              </a:rPr>
              <a:t>é</a:t>
            </a:r>
            <a:r>
              <a:rPr kumimoji="0" lang="fr-FR" sz="2400" b="1" i="0" u="none" strike="noStrike" cap="none" normalizeH="0" baseline="0" dirty="0" smtClean="0">
                <a:ln>
                  <a:noFill/>
                </a:ln>
                <a:solidFill>
                  <a:schemeClr val="bg1"/>
                </a:solidFill>
                <a:effectLst>
                  <a:glow rad="228600">
                    <a:schemeClr val="accent5">
                      <a:satMod val="175000"/>
                      <a:alpha val="40000"/>
                    </a:schemeClr>
                  </a:glow>
                </a:effectLst>
                <a:latin typeface="Times New Roman" pitchFamily="18" charset="0"/>
                <a:ea typeface="Calibri" pitchFamily="34" charset="0"/>
                <a:cs typeface="Times New Roman" pitchFamily="18" charset="0"/>
              </a:rPr>
              <a:t>es g</a:t>
            </a:r>
            <a:r>
              <a:rPr kumimoji="0" lang="fr-FR" sz="2400" b="1" i="0" u="none" strike="noStrike" cap="none" normalizeH="0" baseline="0" dirty="0" smtClean="0">
                <a:ln>
                  <a:noFill/>
                </a:ln>
                <a:solidFill>
                  <a:schemeClr val="bg1"/>
                </a:solidFill>
                <a:effectLst>
                  <a:glow rad="228600">
                    <a:schemeClr val="accent5">
                      <a:satMod val="175000"/>
                      <a:alpha val="40000"/>
                    </a:schemeClr>
                  </a:glow>
                </a:effectLst>
                <a:latin typeface="Calibri"/>
                <a:ea typeface="Calibri" pitchFamily="34" charset="0"/>
                <a:cs typeface="Times New Roman" pitchFamily="18" charset="0"/>
              </a:rPr>
              <a:t>é</a:t>
            </a:r>
            <a:r>
              <a:rPr kumimoji="0" lang="fr-FR" sz="2400" b="1" i="0" u="none" strike="noStrike" cap="none" normalizeH="0" baseline="0" dirty="0" smtClean="0">
                <a:ln>
                  <a:noFill/>
                </a:ln>
                <a:solidFill>
                  <a:schemeClr val="bg1"/>
                </a:solidFill>
                <a:effectLst>
                  <a:glow rad="228600">
                    <a:schemeClr val="accent5">
                      <a:satMod val="175000"/>
                      <a:alpha val="40000"/>
                    </a:schemeClr>
                  </a:glow>
                </a:effectLst>
                <a:latin typeface="Times New Roman" pitchFamily="18" charset="0"/>
                <a:ea typeface="Calibri" pitchFamily="34" charset="0"/>
                <a:cs typeface="Times New Roman" pitchFamily="18" charset="0"/>
              </a:rPr>
              <a:t>n</a:t>
            </a:r>
            <a:r>
              <a:rPr kumimoji="0" lang="fr-FR" sz="2400" b="1" i="0" u="none" strike="noStrike" cap="none" normalizeH="0" baseline="0" dirty="0" smtClean="0">
                <a:ln>
                  <a:noFill/>
                </a:ln>
                <a:solidFill>
                  <a:schemeClr val="bg1"/>
                </a:solidFill>
                <a:effectLst>
                  <a:glow rad="228600">
                    <a:schemeClr val="accent5">
                      <a:satMod val="175000"/>
                      <a:alpha val="40000"/>
                    </a:schemeClr>
                  </a:glow>
                </a:effectLst>
                <a:latin typeface="Calibri"/>
                <a:ea typeface="Calibri" pitchFamily="34" charset="0"/>
                <a:cs typeface="Times New Roman" pitchFamily="18" charset="0"/>
              </a:rPr>
              <a:t>é</a:t>
            </a:r>
            <a:r>
              <a:rPr kumimoji="0" lang="fr-FR" sz="2400" b="1" i="0" u="none" strike="noStrike" cap="none" normalizeH="0" baseline="0" dirty="0" smtClean="0">
                <a:ln>
                  <a:noFill/>
                </a:ln>
                <a:solidFill>
                  <a:schemeClr val="bg1"/>
                </a:solidFill>
                <a:effectLst>
                  <a:glow rad="228600">
                    <a:schemeClr val="accent5">
                      <a:satMod val="175000"/>
                      <a:alpha val="40000"/>
                    </a:schemeClr>
                  </a:glow>
                </a:effectLst>
                <a:latin typeface="Times New Roman" pitchFamily="18" charset="0"/>
                <a:ea typeface="Calibri" pitchFamily="34" charset="0"/>
                <a:cs typeface="Times New Roman" pitchFamily="18" charset="0"/>
              </a:rPr>
              <a:t>rale.</a:t>
            </a:r>
            <a:endParaRPr kumimoji="0" lang="fr-FR" sz="2400" b="0" i="0" u="none" strike="noStrike" cap="none" normalizeH="0" baseline="0" dirty="0" smtClean="0">
              <a:ln>
                <a:noFill/>
              </a:ln>
              <a:solidFill>
                <a:schemeClr val="bg1"/>
              </a:solidFill>
              <a:effectLst>
                <a:glow rad="228600">
                  <a:schemeClr val="accent5">
                    <a:satMod val="175000"/>
                    <a:alpha val="40000"/>
                  </a:schemeClr>
                </a:glow>
              </a:effectLst>
              <a:latin typeface="Arial" pitchFamily="34" charset="0"/>
              <a:cs typeface="Arial" pitchFamily="34" charset="0"/>
            </a:endParaRPr>
          </a:p>
        </p:txBody>
      </p:sp>
      <p:sp>
        <p:nvSpPr>
          <p:cNvPr id="6" name="WordArt 2"/>
          <p:cNvSpPr>
            <a:spLocks noChangeArrowheads="1" noChangeShapeType="1" noTextEdit="1"/>
          </p:cNvSpPr>
          <p:nvPr/>
        </p:nvSpPr>
        <p:spPr bwMode="auto">
          <a:xfrm>
            <a:off x="1143008" y="2500330"/>
            <a:ext cx="3857620" cy="1142984"/>
          </a:xfrm>
          <a:prstGeom prst="rect">
            <a:avLst/>
          </a:prstGeom>
        </p:spPr>
        <p:txBody>
          <a:bodyPr wrap="none" fromWordArt="1">
            <a:prstTxWarp prst="textSlantUp">
              <a:avLst>
                <a:gd name="adj" fmla="val 32056"/>
              </a:avLst>
            </a:prstTxWarp>
          </a:bodyPr>
          <a:lstStyle/>
          <a:p>
            <a:pPr algn="ctr" rtl="0"/>
            <a:r>
              <a:rPr lang="fr-FR" sz="3600" kern="10" spc="0" dirty="0" smtClean="0">
                <a:ln w="9525">
                  <a:solidFill>
                    <a:srgbClr val="CC99FF"/>
                  </a:solidFill>
                  <a:round/>
                  <a:headEnd/>
                  <a:tailEnd/>
                </a:ln>
                <a:gradFill rotWithShape="0">
                  <a:gsLst>
                    <a:gs pos="0">
                      <a:srgbClr val="6600CC"/>
                    </a:gs>
                    <a:gs pos="100000">
                      <a:srgbClr val="CC00CC"/>
                    </a:gs>
                  </a:gsLst>
                  <a:lin ang="5400000" scaled="1"/>
                </a:gradFill>
                <a:effectLst>
                  <a:outerShdw dist="53882" dir="2700000" algn="ctr" rotWithShape="0">
                    <a:srgbClr val="9999FF">
                      <a:alpha val="80000"/>
                    </a:srgbClr>
                  </a:outerShdw>
                </a:effectLst>
                <a:latin typeface="Impact"/>
              </a:rPr>
              <a:t>Chapitre N°2</a:t>
            </a:r>
            <a:endParaRPr lang="fr-FR" sz="3600" kern="10" spc="0" dirty="0">
              <a:ln w="9525">
                <a:solidFill>
                  <a:srgbClr val="CC99FF"/>
                </a:solidFill>
                <a:round/>
                <a:headEnd/>
                <a:tailEnd/>
              </a:ln>
              <a:gradFill rotWithShape="0">
                <a:gsLst>
                  <a:gs pos="0">
                    <a:srgbClr val="6600CC"/>
                  </a:gs>
                  <a:gs pos="100000">
                    <a:srgbClr val="CC00CC"/>
                  </a:gs>
                </a:gsLst>
                <a:lin ang="5400000" scaled="1"/>
              </a:gradFill>
              <a:effectLst>
                <a:outerShdw dist="53882" dir="2700000" algn="ctr" rotWithShape="0">
                  <a:srgbClr val="9999FF">
                    <a:alpha val="80000"/>
                  </a:srgbClr>
                </a:outerShdw>
              </a:effectLst>
              <a:latin typeface="Impact"/>
            </a:endParaRPr>
          </a:p>
        </p:txBody>
      </p:sp>
      <p:sp>
        <p:nvSpPr>
          <p:cNvPr id="7" name="Rectangle 3"/>
          <p:cNvSpPr>
            <a:spLocks noChangeArrowheads="1"/>
          </p:cNvSpPr>
          <p:nvPr/>
        </p:nvSpPr>
        <p:spPr bwMode="auto">
          <a:xfrm>
            <a:off x="285720" y="4000504"/>
            <a:ext cx="4782078" cy="769441"/>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44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Donn</a:t>
            </a:r>
            <a:r>
              <a:rPr kumimoji="0" lang="fr-FR" sz="4400" b="1" i="0" u="none" strike="noStrike" cap="none" normalizeH="0" baseline="0" dirty="0" smtClean="0">
                <a:ln>
                  <a:noFill/>
                </a:ln>
                <a:solidFill>
                  <a:schemeClr val="tx1"/>
                </a:solidFill>
                <a:effectLst/>
                <a:latin typeface="Calibri"/>
                <a:ea typeface="Calibri" pitchFamily="34" charset="0"/>
                <a:cs typeface="Times New Roman" pitchFamily="18" charset="0"/>
              </a:rPr>
              <a:t>é</a:t>
            </a:r>
            <a:r>
              <a:rPr kumimoji="0" lang="fr-FR" sz="44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es physiques</a:t>
            </a:r>
            <a:endParaRPr kumimoji="0" lang="fr-FR" sz="4400" b="0" i="0" u="none" strike="noStrike" cap="none" normalizeH="0" baseline="0" dirty="0" smtClean="0">
              <a:ln>
                <a:noFill/>
              </a:ln>
              <a:solidFill>
                <a:schemeClr val="tx1"/>
              </a:solidFill>
              <a:effectLst/>
              <a:latin typeface="Arial" pitchFamily="34" charset="0"/>
              <a:cs typeface="Arial" pitchFamily="34" charset="0"/>
            </a:endParaRPr>
          </a:p>
        </p:txBody>
      </p:sp>
      <p:sp>
        <p:nvSpPr>
          <p:cNvPr id="8" name="WordArt 2"/>
          <p:cNvSpPr>
            <a:spLocks noChangeArrowheads="1" noChangeShapeType="1" noTextEdit="1"/>
          </p:cNvSpPr>
          <p:nvPr/>
        </p:nvSpPr>
        <p:spPr bwMode="auto">
          <a:xfrm>
            <a:off x="928694" y="4778721"/>
            <a:ext cx="4572000" cy="1007733"/>
          </a:xfrm>
          <a:prstGeom prst="rect">
            <a:avLst/>
          </a:prstGeom>
        </p:spPr>
        <p:txBody>
          <a:bodyPr wrap="none" fromWordArt="1">
            <a:prstTxWarp prst="textSlantUp">
              <a:avLst>
                <a:gd name="adj" fmla="val 32056"/>
              </a:avLst>
            </a:prstTxWarp>
          </a:bodyPr>
          <a:lstStyle/>
          <a:p>
            <a:pPr algn="ctr" rtl="0"/>
            <a:r>
              <a:rPr lang="fr-FR" sz="2400" kern="10" spc="0" dirty="0" smtClean="0">
                <a:ln w="9525">
                  <a:solidFill>
                    <a:srgbClr val="CC99FF"/>
                  </a:solidFill>
                  <a:round/>
                  <a:headEnd/>
                  <a:tailEnd/>
                </a:ln>
                <a:gradFill rotWithShape="0">
                  <a:gsLst>
                    <a:gs pos="0">
                      <a:srgbClr val="6600CC"/>
                    </a:gs>
                    <a:gs pos="100000">
                      <a:srgbClr val="CC00CC"/>
                    </a:gs>
                  </a:gsLst>
                  <a:lin ang="5400000" scaled="1"/>
                </a:gradFill>
                <a:effectLst>
                  <a:glow rad="139700">
                    <a:schemeClr val="accent2">
                      <a:satMod val="175000"/>
                      <a:alpha val="40000"/>
                    </a:schemeClr>
                  </a:glow>
                  <a:outerShdw dist="53882" dir="2700000" algn="ctr" rotWithShape="0">
                    <a:srgbClr val="9999FF">
                      <a:alpha val="80000"/>
                    </a:srgbClr>
                  </a:outerShdw>
                </a:effectLst>
                <a:latin typeface="Impact"/>
              </a:rPr>
              <a:t>Chapitre N°3</a:t>
            </a:r>
            <a:endParaRPr lang="fr-FR" sz="2400" kern="10" spc="0" dirty="0">
              <a:ln w="9525">
                <a:solidFill>
                  <a:srgbClr val="CC99FF"/>
                </a:solidFill>
                <a:round/>
                <a:headEnd/>
                <a:tailEnd/>
              </a:ln>
              <a:gradFill rotWithShape="0">
                <a:gsLst>
                  <a:gs pos="0">
                    <a:srgbClr val="6600CC"/>
                  </a:gs>
                  <a:gs pos="100000">
                    <a:srgbClr val="CC00CC"/>
                  </a:gs>
                </a:gsLst>
                <a:lin ang="5400000" scaled="1"/>
              </a:gradFill>
              <a:effectLst>
                <a:glow rad="139700">
                  <a:schemeClr val="accent2">
                    <a:satMod val="175000"/>
                    <a:alpha val="40000"/>
                  </a:schemeClr>
                </a:glow>
                <a:outerShdw dist="53882" dir="2700000" algn="ctr" rotWithShape="0">
                  <a:srgbClr val="9999FF">
                    <a:alpha val="80000"/>
                  </a:srgbClr>
                </a:outerShdw>
              </a:effectLst>
              <a:latin typeface="Impact"/>
            </a:endParaRPr>
          </a:p>
        </p:txBody>
      </p:sp>
      <p:sp>
        <p:nvSpPr>
          <p:cNvPr id="9" name="Rectangle 3"/>
          <p:cNvSpPr>
            <a:spLocks noChangeArrowheads="1"/>
          </p:cNvSpPr>
          <p:nvPr/>
        </p:nvSpPr>
        <p:spPr bwMode="auto">
          <a:xfrm>
            <a:off x="214314" y="5857892"/>
            <a:ext cx="5819687" cy="830997"/>
          </a:xfrm>
          <a:prstGeom prst="rect">
            <a:avLst/>
          </a:prstGeom>
          <a:ln>
            <a:headEnd/>
            <a:tailEn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2400" b="1" i="0" u="none" strike="noStrike" cap="none" normalizeH="0" baseline="0" dirty="0" smtClean="0">
                <a:ln>
                  <a:noFill/>
                </a:ln>
                <a:solidFill>
                  <a:schemeClr val="tx1"/>
                </a:solidFill>
                <a:effectLst>
                  <a:glow rad="101600">
                    <a:schemeClr val="accent5">
                      <a:satMod val="175000"/>
                      <a:alpha val="40000"/>
                    </a:schemeClr>
                  </a:glow>
                </a:effectLst>
                <a:latin typeface="Times New Roman" pitchFamily="18" charset="0"/>
                <a:ea typeface="Calibri" pitchFamily="34" charset="0"/>
                <a:cs typeface="Times New Roman" pitchFamily="18" charset="0"/>
              </a:rPr>
              <a:t>Analyse de la commune de point de vue habitat et </a:t>
            </a:r>
            <a:r>
              <a:rPr kumimoji="0" lang="fr-FR" sz="2400" b="1" i="0" u="none" strike="noStrike" cap="none" normalizeH="0" baseline="0" dirty="0" smtClean="0">
                <a:ln>
                  <a:noFill/>
                </a:ln>
                <a:solidFill>
                  <a:schemeClr val="tx1"/>
                </a:solidFill>
                <a:effectLst>
                  <a:glow rad="101600">
                    <a:schemeClr val="accent5">
                      <a:satMod val="175000"/>
                      <a:alpha val="40000"/>
                    </a:schemeClr>
                  </a:glow>
                </a:effectLst>
                <a:latin typeface="Calibri"/>
                <a:ea typeface="Calibri" pitchFamily="34" charset="0"/>
                <a:cs typeface="Times New Roman" pitchFamily="18" charset="0"/>
              </a:rPr>
              <a:t>é</a:t>
            </a:r>
            <a:r>
              <a:rPr kumimoji="0" lang="fr-FR" sz="2400" b="1" i="0" u="none" strike="noStrike" cap="none" normalizeH="0" baseline="0" dirty="0" smtClean="0">
                <a:ln>
                  <a:noFill/>
                </a:ln>
                <a:solidFill>
                  <a:schemeClr val="tx1"/>
                </a:solidFill>
                <a:effectLst>
                  <a:glow rad="101600">
                    <a:schemeClr val="accent5">
                      <a:satMod val="175000"/>
                      <a:alpha val="40000"/>
                    </a:schemeClr>
                  </a:glow>
                </a:effectLst>
                <a:latin typeface="Times New Roman" pitchFamily="18" charset="0"/>
                <a:ea typeface="Calibri" pitchFamily="34" charset="0"/>
                <a:cs typeface="Times New Roman" pitchFamily="18" charset="0"/>
              </a:rPr>
              <a:t>quipement</a:t>
            </a:r>
            <a:endParaRPr kumimoji="0" lang="fr-FR" sz="2400" b="0" i="0" u="none" strike="noStrike" cap="none" normalizeH="0" baseline="0" dirty="0" smtClean="0">
              <a:ln>
                <a:noFill/>
              </a:ln>
              <a:solidFill>
                <a:schemeClr val="tx1"/>
              </a:solidFill>
              <a:effectLst>
                <a:glow rad="101600">
                  <a:schemeClr val="accent5">
                    <a:satMod val="175000"/>
                    <a:alpha val="40000"/>
                  </a:schemeClr>
                </a:glow>
              </a:effectLst>
              <a:latin typeface="Arial" pitchFamily="34" charset="0"/>
              <a:cs typeface="Arial" pitchFamily="34" charset="0"/>
            </a:endParaRPr>
          </a:p>
        </p:txBody>
      </p:sp>
      <p:sp>
        <p:nvSpPr>
          <p:cNvPr id="10" name="ZoneTexte 9"/>
          <p:cNvSpPr txBox="1"/>
          <p:nvPr/>
        </p:nvSpPr>
        <p:spPr>
          <a:xfrm>
            <a:off x="2786050" y="38377"/>
            <a:ext cx="3571900" cy="461665"/>
          </a:xfrm>
          <a:prstGeom prst="rect">
            <a:avLst/>
          </a:prstGeom>
        </p:spPr>
        <p:style>
          <a:lnRef idx="0">
            <a:schemeClr val="dk1"/>
          </a:lnRef>
          <a:fillRef idx="3">
            <a:schemeClr val="dk1"/>
          </a:fillRef>
          <a:effectRef idx="3">
            <a:schemeClr val="dk1"/>
          </a:effectRef>
          <a:fontRef idx="minor">
            <a:schemeClr val="lt1"/>
          </a:fontRef>
        </p:style>
        <p:txBody>
          <a:bodyPr wrap="square" rtlCol="0">
            <a:spAutoFit/>
          </a:bodyPr>
          <a:lstStyle/>
          <a:p>
            <a:r>
              <a:rPr lang="fr-FR" sz="2400" dirty="0" smtClean="0"/>
              <a:t>Structure de travail</a:t>
            </a:r>
            <a:endParaRPr lang="fr-FR"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500" fill="hold"/>
                                        <p:tgtEl>
                                          <p:spTgt spid="4"/>
                                        </p:tgtEl>
                                        <p:attrNameLst>
                                          <p:attrName>ppt_x</p:attrName>
                                        </p:attrNameLst>
                                      </p:cBhvr>
                                      <p:tavLst>
                                        <p:tav tm="0">
                                          <p:val>
                                            <p:strVal val="#ppt_x"/>
                                          </p:val>
                                        </p:tav>
                                        <p:tav tm="100000">
                                          <p:val>
                                            <p:strVal val="#ppt_x"/>
                                          </p:val>
                                        </p:tav>
                                      </p:tavLst>
                                    </p:anim>
                                    <p:anim calcmode="lin" valueType="num">
                                      <p:cBhvr additive="base">
                                        <p:cTn id="15"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fill="hold"/>
                                        <p:tgtEl>
                                          <p:spTgt spid="5"/>
                                        </p:tgtEl>
                                        <p:attrNameLst>
                                          <p:attrName>ppt_x</p:attrName>
                                        </p:attrNameLst>
                                      </p:cBhvr>
                                      <p:tavLst>
                                        <p:tav tm="0">
                                          <p:val>
                                            <p:strVal val="#ppt_x"/>
                                          </p:val>
                                        </p:tav>
                                        <p:tav tm="100000">
                                          <p:val>
                                            <p:strVal val="#ppt_x"/>
                                          </p:val>
                                        </p:tav>
                                      </p:tavLst>
                                    </p:anim>
                                    <p:anim calcmode="lin" valueType="num">
                                      <p:cBhvr additive="base">
                                        <p:cTn id="21"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500" fill="hold"/>
                                        <p:tgtEl>
                                          <p:spTgt spid="6"/>
                                        </p:tgtEl>
                                        <p:attrNameLst>
                                          <p:attrName>ppt_x</p:attrName>
                                        </p:attrNameLst>
                                      </p:cBhvr>
                                      <p:tavLst>
                                        <p:tav tm="0">
                                          <p:val>
                                            <p:strVal val="#ppt_x"/>
                                          </p:val>
                                        </p:tav>
                                        <p:tav tm="100000">
                                          <p:val>
                                            <p:strVal val="#ppt_x"/>
                                          </p:val>
                                        </p:tav>
                                      </p:tavLst>
                                    </p:anim>
                                    <p:anim calcmode="lin" valueType="num">
                                      <p:cBhvr additive="base">
                                        <p:cTn id="27"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additive="base">
                                        <p:cTn id="32" dur="500" fill="hold"/>
                                        <p:tgtEl>
                                          <p:spTgt spid="7"/>
                                        </p:tgtEl>
                                        <p:attrNameLst>
                                          <p:attrName>ppt_x</p:attrName>
                                        </p:attrNameLst>
                                      </p:cBhvr>
                                      <p:tavLst>
                                        <p:tav tm="0">
                                          <p:val>
                                            <p:strVal val="#ppt_x"/>
                                          </p:val>
                                        </p:tav>
                                        <p:tav tm="100000">
                                          <p:val>
                                            <p:strVal val="#ppt_x"/>
                                          </p:val>
                                        </p:tav>
                                      </p:tavLst>
                                    </p:anim>
                                    <p:anim calcmode="lin" valueType="num">
                                      <p:cBhvr additive="base">
                                        <p:cTn id="3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additive="base">
                                        <p:cTn id="38" dur="500" fill="hold"/>
                                        <p:tgtEl>
                                          <p:spTgt spid="8"/>
                                        </p:tgtEl>
                                        <p:attrNameLst>
                                          <p:attrName>ppt_x</p:attrName>
                                        </p:attrNameLst>
                                      </p:cBhvr>
                                      <p:tavLst>
                                        <p:tav tm="0">
                                          <p:val>
                                            <p:strVal val="#ppt_x"/>
                                          </p:val>
                                        </p:tav>
                                        <p:tav tm="100000">
                                          <p:val>
                                            <p:strVal val="#ppt_x"/>
                                          </p:val>
                                        </p:tav>
                                      </p:tavLst>
                                    </p:anim>
                                    <p:anim calcmode="lin" valueType="num">
                                      <p:cBhvr additive="base">
                                        <p:cTn id="3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grpId="0" nodeType="clickEffect">
                                  <p:stCondLst>
                                    <p:cond delay="0"/>
                                  </p:stCondLst>
                                  <p:childTnLst>
                                    <p:set>
                                      <p:cBhvr>
                                        <p:cTn id="43" dur="1" fill="hold">
                                          <p:stCondLst>
                                            <p:cond delay="0"/>
                                          </p:stCondLst>
                                        </p:cTn>
                                        <p:tgtEl>
                                          <p:spTgt spid="9"/>
                                        </p:tgtEl>
                                        <p:attrNameLst>
                                          <p:attrName>style.visibility</p:attrName>
                                        </p:attrNameLst>
                                      </p:cBhvr>
                                      <p:to>
                                        <p:strVal val="visible"/>
                                      </p:to>
                                    </p:set>
                                    <p:anim calcmode="lin" valueType="num">
                                      <p:cBhvr additive="base">
                                        <p:cTn id="44" dur="500" fill="hold"/>
                                        <p:tgtEl>
                                          <p:spTgt spid="9"/>
                                        </p:tgtEl>
                                        <p:attrNameLst>
                                          <p:attrName>ppt_x</p:attrName>
                                        </p:attrNameLst>
                                      </p:cBhvr>
                                      <p:tavLst>
                                        <p:tav tm="0">
                                          <p:val>
                                            <p:strVal val="#ppt_x"/>
                                          </p:val>
                                        </p:tav>
                                        <p:tav tm="100000">
                                          <p:val>
                                            <p:strVal val="#ppt_x"/>
                                          </p:val>
                                        </p:tav>
                                      </p:tavLst>
                                    </p:anim>
                                    <p:anim calcmode="lin" valueType="num">
                                      <p:cBhvr additive="base">
                                        <p:cTn id="45"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p:bldP spid="7" grpId="0" animBg="1"/>
      <p:bldP spid="8" grpId="0"/>
      <p:bldP spid="9" grpId="0" animBg="1"/>
      <p:bldP spid="10"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descr="16- Servitudes-Model.jpg"/>
          <p:cNvPicPr/>
          <p:nvPr/>
        </p:nvPicPr>
        <p:blipFill>
          <a:blip r:embed="rId3"/>
          <a:stretch>
            <a:fillRect/>
          </a:stretch>
        </p:blipFill>
        <p:spPr>
          <a:xfrm rot="16200000">
            <a:off x="1535871" y="-1107298"/>
            <a:ext cx="6000791" cy="8929720"/>
          </a:xfrm>
          <a:prstGeom prst="rect">
            <a:avLst/>
          </a:prstGeom>
          <a:ln w="38100">
            <a:solidFill>
              <a:srgbClr val="FF0000"/>
            </a:solidFill>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WordArt 2"/>
          <p:cNvSpPr>
            <a:spLocks noChangeArrowheads="1" noChangeShapeType="1" noTextEdit="1"/>
          </p:cNvSpPr>
          <p:nvPr/>
        </p:nvSpPr>
        <p:spPr bwMode="auto">
          <a:xfrm>
            <a:off x="785818" y="214314"/>
            <a:ext cx="7786710" cy="3357562"/>
          </a:xfrm>
          <a:prstGeom prst="rect">
            <a:avLst/>
          </a:prstGeom>
        </p:spPr>
        <p:txBody>
          <a:bodyPr wrap="none" fromWordArt="1">
            <a:prstTxWarp prst="textSlantUp">
              <a:avLst>
                <a:gd name="adj" fmla="val 32056"/>
              </a:avLst>
            </a:prstTxWarp>
          </a:bodyPr>
          <a:lstStyle/>
          <a:p>
            <a:pPr algn="ctr" rtl="0"/>
            <a:r>
              <a:rPr lang="fr-FR" sz="3600" kern="10" spc="0" dirty="0" smtClean="0">
                <a:ln w="9525">
                  <a:solidFill>
                    <a:srgbClr val="CC99FF"/>
                  </a:solidFill>
                  <a:round/>
                  <a:headEnd/>
                  <a:tailEnd/>
                </a:ln>
                <a:gradFill rotWithShape="0">
                  <a:gsLst>
                    <a:gs pos="0">
                      <a:srgbClr val="6600CC"/>
                    </a:gs>
                    <a:gs pos="100000">
                      <a:srgbClr val="CC00CC"/>
                    </a:gs>
                  </a:gsLst>
                  <a:lin ang="5400000" scaled="1"/>
                </a:gradFill>
                <a:effectLst>
                  <a:outerShdw dist="53882" dir="2700000" algn="ctr" rotWithShape="0">
                    <a:srgbClr val="9999FF">
                      <a:alpha val="80000"/>
                    </a:srgbClr>
                  </a:outerShdw>
                </a:effectLst>
                <a:latin typeface="Impact"/>
              </a:rPr>
              <a:t>Chapitre N°2</a:t>
            </a:r>
            <a:endParaRPr lang="fr-FR" sz="3600" kern="10" spc="0" dirty="0">
              <a:ln w="9525">
                <a:solidFill>
                  <a:srgbClr val="CC99FF"/>
                </a:solidFill>
                <a:round/>
                <a:headEnd/>
                <a:tailEnd/>
              </a:ln>
              <a:gradFill rotWithShape="0">
                <a:gsLst>
                  <a:gs pos="0">
                    <a:srgbClr val="6600CC"/>
                  </a:gs>
                  <a:gs pos="100000">
                    <a:srgbClr val="CC00CC"/>
                  </a:gs>
                </a:gsLst>
                <a:lin ang="5400000" scaled="1"/>
              </a:gradFill>
              <a:effectLst>
                <a:outerShdw dist="53882" dir="2700000" algn="ctr" rotWithShape="0">
                  <a:srgbClr val="9999FF">
                    <a:alpha val="80000"/>
                  </a:srgbClr>
                </a:outerShdw>
              </a:effectLst>
              <a:latin typeface="Impact"/>
            </a:endParaRPr>
          </a:p>
        </p:txBody>
      </p:sp>
      <p:sp>
        <p:nvSpPr>
          <p:cNvPr id="33795" name="Rectangle 3"/>
          <p:cNvSpPr>
            <a:spLocks noChangeArrowheads="1"/>
          </p:cNvSpPr>
          <p:nvPr/>
        </p:nvSpPr>
        <p:spPr bwMode="auto">
          <a:xfrm>
            <a:off x="2147376" y="4088319"/>
            <a:ext cx="4782078" cy="769441"/>
          </a:xfrm>
          <a:prstGeom prst="rect">
            <a:avLst/>
          </a:prstGeom>
          <a:ln>
            <a:headEnd/>
            <a:tailEnd/>
          </a:ln>
        </p:spPr>
        <p:style>
          <a:lnRef idx="0">
            <a:schemeClr val="accent1"/>
          </a:lnRef>
          <a:fillRef idx="3">
            <a:schemeClr val="accent1"/>
          </a:fillRef>
          <a:effectRef idx="3">
            <a:schemeClr val="accent1"/>
          </a:effectRef>
          <a:fontRef idx="minor">
            <a:schemeClr val="lt1"/>
          </a:fontRef>
        </p:style>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44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Donn</a:t>
            </a:r>
            <a:r>
              <a:rPr kumimoji="0" lang="fr-FR" sz="4400" b="1" i="0" u="none" strike="noStrike" cap="none" normalizeH="0" baseline="0" dirty="0" smtClean="0">
                <a:ln>
                  <a:noFill/>
                </a:ln>
                <a:solidFill>
                  <a:schemeClr val="tx1"/>
                </a:solidFill>
                <a:effectLst/>
                <a:latin typeface="Calibri"/>
                <a:ea typeface="Calibri" pitchFamily="34" charset="0"/>
                <a:cs typeface="Times New Roman" pitchFamily="18" charset="0"/>
              </a:rPr>
              <a:t>é</a:t>
            </a:r>
            <a:r>
              <a:rPr kumimoji="0" lang="fr-FR" sz="44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es physiques</a:t>
            </a:r>
            <a:endParaRPr kumimoji="0" lang="fr-FR" sz="4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1"/>
          <p:cNvSpPr>
            <a:spLocks noChangeArrowheads="1"/>
          </p:cNvSpPr>
          <p:nvPr/>
        </p:nvSpPr>
        <p:spPr bwMode="auto">
          <a:xfrm>
            <a:off x="428596" y="642918"/>
            <a:ext cx="8501122" cy="4093428"/>
          </a:xfrm>
          <a:prstGeom prst="rect">
            <a:avLst/>
          </a:prstGeom>
          <a:ln>
            <a:headEnd/>
            <a:tailEnd/>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342900" algn="l" defTabSz="914400" rtl="0" eaLnBrk="0" fontAlgn="base" latinLnBrk="0" hangingPunct="0">
              <a:lnSpc>
                <a:spcPct val="100000"/>
              </a:lnSpc>
              <a:spcBef>
                <a:spcPct val="0"/>
              </a:spcBef>
              <a:spcAft>
                <a:spcPct val="0"/>
              </a:spcAft>
              <a:buClrTx/>
              <a:buSzTx/>
              <a:buFontTx/>
              <a:buNone/>
              <a:tabLst>
                <a:tab pos="539750" algn="l"/>
              </a:tabLst>
            </a:pPr>
            <a:r>
              <a:rPr kumimoji="0" lang="fr-FR"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La lecture de la carte des pentes nous a permis de classer le territoire de la commune de Boumerdès selon trois catégories :</a:t>
            </a: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342900" algn="l" defTabSz="914400" rtl="0" eaLnBrk="0" fontAlgn="base" latinLnBrk="0" hangingPunct="0">
              <a:lnSpc>
                <a:spcPct val="100000"/>
              </a:lnSpc>
              <a:spcBef>
                <a:spcPct val="0"/>
              </a:spcBef>
              <a:spcAft>
                <a:spcPct val="0"/>
              </a:spcAft>
              <a:buClrTx/>
              <a:buSzTx/>
              <a:buFontTx/>
              <a:buChar char="•"/>
              <a:tabLst>
                <a:tab pos="539750" algn="l"/>
              </a:tabLst>
            </a:pPr>
            <a:r>
              <a:rPr kumimoji="0" lang="fr-FR" sz="2000" b="0" i="0" u="sng" strike="noStrike" cap="none" normalizeH="0" baseline="0" dirty="0" smtClean="0">
                <a:ln>
                  <a:noFill/>
                </a:ln>
                <a:solidFill>
                  <a:schemeClr val="tx1"/>
                </a:solidFill>
                <a:effectLst/>
                <a:latin typeface="Calibri" pitchFamily="34" charset="0"/>
                <a:ea typeface="Calibri" pitchFamily="34" charset="0"/>
                <a:cs typeface="Arial" pitchFamily="34" charset="0"/>
              </a:rPr>
              <a:t>1</a:t>
            </a:r>
            <a:r>
              <a:rPr kumimoji="0" lang="fr-FR" sz="2000" b="0" i="0" u="sng" strike="noStrike" cap="none" normalizeH="0" baseline="30000" dirty="0" smtClean="0">
                <a:ln>
                  <a:noFill/>
                </a:ln>
                <a:solidFill>
                  <a:schemeClr val="tx1"/>
                </a:solidFill>
                <a:effectLst/>
                <a:latin typeface="Calibri" pitchFamily="34" charset="0"/>
                <a:ea typeface="Calibri" pitchFamily="34" charset="0"/>
                <a:cs typeface="Arial" pitchFamily="34" charset="0"/>
              </a:rPr>
              <a:t>ère</a:t>
            </a:r>
            <a:r>
              <a:rPr kumimoji="0" lang="fr-FR" sz="2000" b="0" i="0" u="sng" strike="noStrike" cap="none" normalizeH="0" baseline="0" dirty="0" smtClean="0">
                <a:ln>
                  <a:noFill/>
                </a:ln>
                <a:solidFill>
                  <a:schemeClr val="tx1"/>
                </a:solidFill>
                <a:effectLst/>
                <a:latin typeface="Calibri" pitchFamily="34" charset="0"/>
                <a:ea typeface="Calibri" pitchFamily="34" charset="0"/>
                <a:cs typeface="Arial" pitchFamily="34" charset="0"/>
              </a:rPr>
              <a:t> catégorie – Pente entre 0% et 10% :</a:t>
            </a:r>
            <a:r>
              <a:rPr kumimoji="0" lang="fr-FR" sz="20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cette catégorie regroupe les terrains de faibles pentes qui représentent 60% de la surface totale de la commune.</a:t>
            </a: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342900" algn="l" defTabSz="914400" rtl="0" eaLnBrk="0" fontAlgn="base" latinLnBrk="0" hangingPunct="0">
              <a:lnSpc>
                <a:spcPct val="100000"/>
              </a:lnSpc>
              <a:spcBef>
                <a:spcPct val="0"/>
              </a:spcBef>
              <a:spcAft>
                <a:spcPct val="0"/>
              </a:spcAft>
              <a:buClrTx/>
              <a:buSzTx/>
              <a:buFontTx/>
              <a:buChar char="•"/>
              <a:tabLst>
                <a:tab pos="539750" algn="l"/>
              </a:tabLst>
            </a:pPr>
            <a:r>
              <a:rPr kumimoji="0" lang="fr-FR" sz="2000" b="0" i="0" u="sng" strike="noStrike" cap="none" normalizeH="0" baseline="0" dirty="0" smtClean="0">
                <a:ln>
                  <a:noFill/>
                </a:ln>
                <a:solidFill>
                  <a:schemeClr val="tx1"/>
                </a:solidFill>
                <a:effectLst/>
                <a:latin typeface="Calibri" pitchFamily="34" charset="0"/>
                <a:ea typeface="Calibri" pitchFamily="34" charset="0"/>
                <a:cs typeface="Arial" pitchFamily="34" charset="0"/>
              </a:rPr>
              <a:t>2</a:t>
            </a:r>
            <a:r>
              <a:rPr kumimoji="0" lang="fr-FR" sz="2000" b="0" i="0" u="sng" strike="noStrike" cap="none" normalizeH="0" baseline="30000" dirty="0" smtClean="0">
                <a:ln>
                  <a:noFill/>
                </a:ln>
                <a:solidFill>
                  <a:schemeClr val="tx1"/>
                </a:solidFill>
                <a:effectLst/>
                <a:latin typeface="Calibri" pitchFamily="34" charset="0"/>
                <a:ea typeface="Calibri" pitchFamily="34" charset="0"/>
                <a:cs typeface="Arial" pitchFamily="34" charset="0"/>
              </a:rPr>
              <a:t>ème</a:t>
            </a:r>
            <a:r>
              <a:rPr kumimoji="0" lang="fr-FR" sz="2000" b="0" i="0" u="sng" strike="noStrike" cap="none" normalizeH="0" baseline="0" dirty="0" smtClean="0">
                <a:ln>
                  <a:noFill/>
                </a:ln>
                <a:solidFill>
                  <a:schemeClr val="tx1"/>
                </a:solidFill>
                <a:effectLst/>
                <a:latin typeface="Calibri" pitchFamily="34" charset="0"/>
                <a:ea typeface="Calibri" pitchFamily="34" charset="0"/>
                <a:cs typeface="Arial" pitchFamily="34" charset="0"/>
              </a:rPr>
              <a:t> catégorie – Pente entre 10% et 20% :</a:t>
            </a:r>
            <a:r>
              <a:rPr kumimoji="0" lang="fr-FR" sz="20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regroupe les terrains de moyennes pentes, localisés dans les parties sud et est de la commune, ils représentent 30% de la totalité du territoire communal.</a:t>
            </a: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342900" algn="l" defTabSz="914400" rtl="0" eaLnBrk="0" fontAlgn="base" latinLnBrk="0" hangingPunct="0">
              <a:lnSpc>
                <a:spcPct val="100000"/>
              </a:lnSpc>
              <a:spcBef>
                <a:spcPct val="0"/>
              </a:spcBef>
              <a:spcAft>
                <a:spcPct val="0"/>
              </a:spcAft>
              <a:buClrTx/>
              <a:buSzTx/>
              <a:buFontTx/>
              <a:buChar char="•"/>
              <a:tabLst>
                <a:tab pos="539750" algn="l"/>
              </a:tabLst>
            </a:pPr>
            <a:r>
              <a:rPr kumimoji="0" lang="fr-FR" sz="2000" b="0" i="0" u="sng" strike="noStrike" cap="none" normalizeH="0" baseline="0" dirty="0" smtClean="0">
                <a:ln>
                  <a:noFill/>
                </a:ln>
                <a:solidFill>
                  <a:schemeClr val="tx1"/>
                </a:solidFill>
                <a:effectLst/>
                <a:latin typeface="Calibri" pitchFamily="34" charset="0"/>
                <a:ea typeface="Calibri" pitchFamily="34" charset="0"/>
                <a:cs typeface="Arial" pitchFamily="34" charset="0"/>
              </a:rPr>
              <a:t>3</a:t>
            </a:r>
            <a:r>
              <a:rPr kumimoji="0" lang="fr-FR" sz="2000" b="0" i="0" u="sng" strike="noStrike" cap="none" normalizeH="0" baseline="30000" dirty="0" smtClean="0">
                <a:ln>
                  <a:noFill/>
                </a:ln>
                <a:solidFill>
                  <a:schemeClr val="tx1"/>
                </a:solidFill>
                <a:effectLst/>
                <a:latin typeface="Calibri" pitchFamily="34" charset="0"/>
                <a:ea typeface="Calibri" pitchFamily="34" charset="0"/>
                <a:cs typeface="Arial" pitchFamily="34" charset="0"/>
              </a:rPr>
              <a:t>ème</a:t>
            </a:r>
            <a:r>
              <a:rPr kumimoji="0" lang="fr-FR" sz="2000" b="0" i="0" u="sng" strike="noStrike" cap="none" normalizeH="0" baseline="0" dirty="0" smtClean="0">
                <a:ln>
                  <a:noFill/>
                </a:ln>
                <a:solidFill>
                  <a:schemeClr val="tx1"/>
                </a:solidFill>
                <a:effectLst/>
                <a:latin typeface="Calibri" pitchFamily="34" charset="0"/>
                <a:ea typeface="Calibri" pitchFamily="34" charset="0"/>
                <a:cs typeface="Arial" pitchFamily="34" charset="0"/>
              </a:rPr>
              <a:t> catégorie – Pente &gt;20% :</a:t>
            </a:r>
            <a:r>
              <a:rPr kumimoji="0" lang="fr-FR" sz="20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représentant les terrains à fortes pentes, elle occupe 10% du territoire communal, à proximité des oueds et du côté des forets.</a:t>
            </a:r>
            <a:endPar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endParaRPr>
          </a:p>
          <a:p>
            <a:pPr marL="0" marR="0" lvl="0" indent="342900" algn="l" defTabSz="914400" rtl="0" eaLnBrk="0" fontAlgn="base" latinLnBrk="0" hangingPunct="0">
              <a:lnSpc>
                <a:spcPct val="100000"/>
              </a:lnSpc>
              <a:spcBef>
                <a:spcPct val="0"/>
              </a:spcBef>
              <a:spcAft>
                <a:spcPct val="0"/>
              </a:spcAft>
              <a:buClrTx/>
              <a:buSzTx/>
              <a:buFontTx/>
              <a:buNone/>
              <a:tabLst>
                <a:tab pos="539750" algn="l"/>
              </a:tabLst>
            </a:pP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a:r>
            <a:b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b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342900" algn="l" defTabSz="914400" rtl="0" eaLnBrk="0" fontAlgn="base" latinLnBrk="0" hangingPunct="0">
              <a:lnSpc>
                <a:spcPct val="100000"/>
              </a:lnSpc>
              <a:spcBef>
                <a:spcPct val="0"/>
              </a:spcBef>
              <a:spcAft>
                <a:spcPct val="0"/>
              </a:spcAft>
              <a:buClrTx/>
              <a:buSzTx/>
              <a:buFontTx/>
              <a:buNone/>
              <a:tabLst>
                <a:tab pos="539750" algn="l"/>
              </a:tabLst>
            </a:pP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p:txBody>
      </p:sp>
      <p:sp>
        <p:nvSpPr>
          <p:cNvPr id="3" name="Rectangle 2"/>
          <p:cNvSpPr/>
          <p:nvPr/>
        </p:nvSpPr>
        <p:spPr>
          <a:xfrm>
            <a:off x="2928926" y="142852"/>
            <a:ext cx="3453189" cy="461665"/>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none">
            <a:spAutoFit/>
          </a:bodyPr>
          <a:lstStyle/>
          <a:p>
            <a:pPr lvl="0" indent="342900" fontAlgn="base">
              <a:spcBef>
                <a:spcPct val="0"/>
              </a:spcBef>
              <a:spcAft>
                <a:spcPct val="0"/>
              </a:spcAft>
              <a:tabLst>
                <a:tab pos="539750" algn="l"/>
              </a:tabLst>
            </a:pPr>
            <a:r>
              <a:rPr lang="fr-FR" sz="2400" b="1" dirty="0" smtClean="0">
                <a:latin typeface="Times New Roman" pitchFamily="18" charset="0"/>
                <a:ea typeface="Calibri" pitchFamily="34" charset="0"/>
                <a:cs typeface="Times New Roman" pitchFamily="18" charset="0"/>
              </a:rPr>
              <a:t>Relief et topographie</a:t>
            </a:r>
            <a:r>
              <a:rPr lang="fr-FR" sz="2400" b="1" dirty="0" smtClean="0">
                <a:ea typeface="Calibri" pitchFamily="34" charset="0"/>
                <a:cs typeface="Times New Roman" pitchFamily="18" charset="0"/>
              </a:rPr>
              <a:t> </a:t>
            </a:r>
            <a:r>
              <a:rPr lang="fr-FR" sz="2400" b="1" dirty="0" smtClean="0">
                <a:latin typeface="Times New Roman" pitchFamily="18" charset="0"/>
                <a:ea typeface="Calibri" pitchFamily="34" charset="0"/>
                <a:cs typeface="Times New Roman" pitchFamily="18" charset="0"/>
              </a:rPr>
              <a:t>:</a:t>
            </a:r>
            <a:endParaRPr lang="fr-FR" sz="2400" dirty="0" smtClean="0">
              <a:latin typeface="Arial" pitchFamily="34" charset="0"/>
              <a:cs typeface="Arial" pitchFamily="34" charset="0"/>
            </a:endParaRPr>
          </a:p>
        </p:txBody>
      </p:sp>
      <p:graphicFrame>
        <p:nvGraphicFramePr>
          <p:cNvPr id="4" name="Graphique 3"/>
          <p:cNvGraphicFramePr/>
          <p:nvPr/>
        </p:nvGraphicFramePr>
        <p:xfrm>
          <a:off x="4357686" y="3714752"/>
          <a:ext cx="4572000" cy="274320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descr="2-Topographie-Model.jpg"/>
          <p:cNvPicPr/>
          <p:nvPr/>
        </p:nvPicPr>
        <p:blipFill>
          <a:blip r:embed="rId2"/>
          <a:stretch>
            <a:fillRect/>
          </a:stretch>
        </p:blipFill>
        <p:spPr>
          <a:xfrm>
            <a:off x="71406" y="206371"/>
            <a:ext cx="8929717" cy="6516717"/>
          </a:xfrm>
          <a:prstGeom prst="rect">
            <a:avLst/>
          </a:prstGeom>
          <a:ln w="76200">
            <a:solidFill>
              <a:srgbClr val="C00000"/>
            </a:solidFill>
            <a:prstDash val="sysDot"/>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descr="3-Géotechnique-Model.jpg"/>
          <p:cNvPicPr/>
          <p:nvPr/>
        </p:nvPicPr>
        <p:blipFill>
          <a:blip r:embed="rId2">
            <a:lum bright="-10000"/>
          </a:blip>
          <a:stretch>
            <a:fillRect/>
          </a:stretch>
        </p:blipFill>
        <p:spPr>
          <a:xfrm rot="16200000">
            <a:off x="857227" y="-1143001"/>
            <a:ext cx="7429551" cy="9144002"/>
          </a:xfrm>
          <a:prstGeom prst="rect">
            <a:avLst/>
          </a:prstGeom>
          <a:solidFill>
            <a:srgbClr val="FFFFFF">
              <a:shade val="85000"/>
            </a:srgbClr>
          </a:solidFill>
          <a:ln w="190500" cap="rnd">
            <a:solidFill>
              <a:srgbClr val="C00000"/>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39937" name="Rectangle 1"/>
          <p:cNvSpPr>
            <a:spLocks noChangeArrowheads="1"/>
          </p:cNvSpPr>
          <p:nvPr/>
        </p:nvSpPr>
        <p:spPr bwMode="auto">
          <a:xfrm>
            <a:off x="2428860" y="71414"/>
            <a:ext cx="4041491" cy="461665"/>
          </a:xfrm>
          <a:prstGeom prst="rect">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vert="horz" wrap="none" lIns="91440" tIns="45720" rIns="91440" bIns="45720" numCol="1" anchor="ctr" anchorCtr="0" compatLnSpc="1">
            <a:prstTxWarp prst="textNoShape">
              <a:avLst/>
            </a:prstTxWarp>
            <a:spAutoFit/>
          </a:bodyPr>
          <a:lstStyle/>
          <a:p>
            <a:pPr marL="0" marR="0" lvl="0" indent="342900" algn="l" defTabSz="914400" rtl="0" eaLnBrk="1" fontAlgn="base" latinLnBrk="0" hangingPunct="1">
              <a:lnSpc>
                <a:spcPct val="100000"/>
              </a:lnSpc>
              <a:spcBef>
                <a:spcPct val="0"/>
              </a:spcBef>
              <a:spcAft>
                <a:spcPct val="0"/>
              </a:spcAft>
              <a:buClrTx/>
              <a:buSzTx/>
              <a:buFontTx/>
              <a:buNone/>
              <a:tabLst/>
            </a:pPr>
            <a:r>
              <a:rPr kumimoji="0" lang="fr-FR" sz="2400" b="1" i="0" u="sng"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Géologie &amp; géotechnique :</a:t>
            </a:r>
            <a:r>
              <a:rPr kumimoji="0" lang="fr-FR" sz="2400" b="0" i="0" u="none" strike="noStrike" cap="none" normalizeH="0" baseline="30000" dirty="0" smtClean="0">
                <a:ln>
                  <a:noFill/>
                </a:ln>
                <a:solidFill>
                  <a:schemeClr val="tx1"/>
                </a:solidFill>
                <a:effectLst/>
                <a:latin typeface="Times New Roman" pitchFamily="18" charset="0"/>
                <a:ea typeface="Times New Roman" pitchFamily="18" charset="0"/>
                <a:cs typeface="Times New Roman" pitchFamily="18" charset="0"/>
              </a:rPr>
              <a:t> </a:t>
            </a:r>
            <a:endParaRPr kumimoji="0" lang="fr-FR" sz="2400" b="0" i="0" u="none" strike="noStrike" cap="none" normalizeH="0" baseline="0" dirty="0" smtClean="0">
              <a:ln>
                <a:noFill/>
              </a:ln>
              <a:solidFill>
                <a:schemeClr val="tx1"/>
              </a:solidFill>
              <a:effectLst/>
              <a:latin typeface="Arial" pitchFamily="34" charset="0"/>
              <a:cs typeface="Arial" pitchFamily="34" charset="0"/>
            </a:endParaRPr>
          </a:p>
        </p:txBody>
      </p:sp>
      <p:pic>
        <p:nvPicPr>
          <p:cNvPr id="54275" name="Picture 3"/>
          <p:cNvPicPr>
            <a:picLocks noChangeAspect="1" noChangeArrowheads="1"/>
          </p:cNvPicPr>
          <p:nvPr/>
        </p:nvPicPr>
        <p:blipFill>
          <a:blip r:embed="rId3"/>
          <a:srcRect/>
          <a:stretch>
            <a:fillRect/>
          </a:stretch>
        </p:blipFill>
        <p:spPr bwMode="auto">
          <a:xfrm>
            <a:off x="5359437" y="4612750"/>
            <a:ext cx="3284529" cy="245958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1"/>
          <p:cNvSpPr>
            <a:spLocks noChangeArrowheads="1"/>
          </p:cNvSpPr>
          <p:nvPr/>
        </p:nvSpPr>
        <p:spPr bwMode="auto">
          <a:xfrm>
            <a:off x="2115875" y="71414"/>
            <a:ext cx="4099199" cy="461665"/>
          </a:xfrm>
          <a:prstGeom prst="rect">
            <a:avLst/>
          </a:prstGeom>
          <a:ln>
            <a:headEnd/>
            <a:tailEnd/>
          </a:ln>
        </p:spPr>
        <p:style>
          <a:lnRef idx="0">
            <a:schemeClr val="accent2"/>
          </a:lnRef>
          <a:fillRef idx="3">
            <a:schemeClr val="accent2"/>
          </a:fillRef>
          <a:effectRef idx="3">
            <a:schemeClr val="accent2"/>
          </a:effectRef>
          <a:fontRef idx="minor">
            <a:schemeClr val="lt1"/>
          </a:fontRef>
        </p:style>
        <p:txBody>
          <a:bodyPr vert="horz" wrap="none" lIns="91440" tIns="45720" rIns="91440" bIns="45720" numCol="1" anchor="ctr" anchorCtr="0" compatLnSpc="1">
            <a:prstTxWarp prst="textNoShape">
              <a:avLst/>
            </a:prstTxWarp>
            <a:spAutoFit/>
          </a:bodyPr>
          <a:lstStyle/>
          <a:p>
            <a:pPr marL="457200" marR="0" lvl="1" indent="0" algn="l" defTabSz="914400" rtl="0" eaLnBrk="1" fontAlgn="base" latinLnBrk="0" hangingPunct="1">
              <a:lnSpc>
                <a:spcPct val="100000"/>
              </a:lnSpc>
              <a:spcBef>
                <a:spcPct val="0"/>
              </a:spcBef>
              <a:spcAft>
                <a:spcPct val="0"/>
              </a:spcAft>
              <a:buClrTx/>
              <a:buSzTx/>
              <a:tabLst/>
            </a:pPr>
            <a:r>
              <a:rPr kumimoji="0" lang="fr-FR" sz="24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Le réseau hydraulique :</a:t>
            </a:r>
            <a:endParaRPr kumimoji="0" lang="fr-FR" sz="2400" b="0" i="0" u="none" strike="noStrike" cap="none" normalizeH="0" baseline="0" dirty="0" smtClean="0">
              <a:ln>
                <a:noFill/>
              </a:ln>
              <a:solidFill>
                <a:schemeClr val="tx1"/>
              </a:solidFill>
              <a:effectLst/>
              <a:latin typeface="Arial" pitchFamily="34" charset="0"/>
              <a:cs typeface="Arial" pitchFamily="34" charset="0"/>
            </a:endParaRPr>
          </a:p>
        </p:txBody>
      </p:sp>
      <p:sp>
        <p:nvSpPr>
          <p:cNvPr id="41986" name="Rectangle 2"/>
          <p:cNvSpPr>
            <a:spLocks noChangeArrowheads="1"/>
          </p:cNvSpPr>
          <p:nvPr/>
        </p:nvSpPr>
        <p:spPr bwMode="auto">
          <a:xfrm>
            <a:off x="142844" y="785794"/>
            <a:ext cx="8929750" cy="1477328"/>
          </a:xfrm>
          <a:prstGeom prst="rect">
            <a:avLst/>
          </a:prstGeom>
          <a:noFill/>
          <a:ln w="28575">
            <a:solidFill>
              <a:srgbClr val="C00000"/>
            </a:solid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42900" algn="l" defTabSz="914400" rtl="0" eaLnBrk="1" fontAlgn="base" latinLnBrk="0" hangingPunct="1">
              <a:lnSpc>
                <a:spcPct val="100000"/>
              </a:lnSpc>
              <a:spcBef>
                <a:spcPct val="0"/>
              </a:spcBef>
              <a:spcAft>
                <a:spcPct val="0"/>
              </a:spcAft>
              <a:buClrTx/>
              <a:buSzTx/>
              <a:buFontTx/>
              <a:buNone/>
              <a:tabLst/>
            </a:pPr>
            <a:r>
              <a:rPr kumimoji="0" lang="fr-FR"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Le réseau hydrographique de la commune de Boumerdès est très dense, nous relevons deux oued principaux : Oued Boumerdès et Oued Corso qui déversent directement dans la mer.</a:t>
            </a:r>
            <a:endParaRPr kumimoji="0" lang="fr-FR" b="0" i="0" u="none" strike="noStrike" cap="none" normalizeH="0" baseline="0" dirty="0" smtClean="0">
              <a:ln>
                <a:noFill/>
              </a:ln>
              <a:solidFill>
                <a:schemeClr val="tx1"/>
              </a:solidFill>
              <a:effectLst/>
              <a:latin typeface="Arial" pitchFamily="34" charset="0"/>
              <a:cs typeface="Arial" pitchFamily="34" charset="0"/>
            </a:endParaRPr>
          </a:p>
          <a:p>
            <a:pPr marL="0" marR="0" lvl="0" indent="342900" algn="l" defTabSz="914400" rtl="0" eaLnBrk="0" fontAlgn="base" latinLnBrk="0" hangingPunct="0">
              <a:lnSpc>
                <a:spcPct val="100000"/>
              </a:lnSpc>
              <a:spcBef>
                <a:spcPct val="0"/>
              </a:spcBef>
              <a:spcAft>
                <a:spcPct val="0"/>
              </a:spcAft>
              <a:buClrTx/>
              <a:buSzTx/>
              <a:buFontTx/>
              <a:buNone/>
              <a:tabLst/>
            </a:pPr>
            <a:r>
              <a:rPr kumimoji="0" lang="fr-FR"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Ces deux oueds présentent de nombreuses ramifications dont les plus importantes sont : oued </a:t>
            </a:r>
            <a:r>
              <a:rPr kumimoji="0" lang="fr-FR"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Tatareg</a:t>
            </a:r>
            <a:r>
              <a:rPr kumimoji="0" lang="fr-FR"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oued </a:t>
            </a:r>
            <a:r>
              <a:rPr kumimoji="0" lang="fr-FR"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Saf</a:t>
            </a:r>
            <a:r>
              <a:rPr kumimoji="0" lang="fr-FR"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t>
            </a:r>
            <a:r>
              <a:rPr kumimoji="0" lang="fr-FR"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saf</a:t>
            </a:r>
            <a:r>
              <a:rPr kumimoji="0" lang="fr-FR"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oued Bou-</a:t>
            </a:r>
            <a:r>
              <a:rPr kumimoji="0" lang="fr-FR"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rhéa</a:t>
            </a:r>
            <a:r>
              <a:rPr kumimoji="0" lang="fr-FR"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t>
            </a:r>
            <a:endParaRPr kumimoji="0" lang="fr-FR" b="0" i="0" u="none" strike="noStrike" cap="none" normalizeH="0" baseline="0" dirty="0" smtClean="0">
              <a:ln>
                <a:noFill/>
              </a:ln>
              <a:solidFill>
                <a:schemeClr val="tx1"/>
              </a:solidFill>
              <a:effectLst/>
              <a:latin typeface="Arial" pitchFamily="34" charset="0"/>
              <a:cs typeface="Arial" pitchFamily="34" charset="0"/>
            </a:endParaRPr>
          </a:p>
        </p:txBody>
      </p:sp>
      <p:sp>
        <p:nvSpPr>
          <p:cNvPr id="41987" name="Rectangle 3"/>
          <p:cNvSpPr>
            <a:spLocks noChangeArrowheads="1"/>
          </p:cNvSpPr>
          <p:nvPr/>
        </p:nvSpPr>
        <p:spPr bwMode="auto">
          <a:xfrm>
            <a:off x="2543250" y="2395831"/>
            <a:ext cx="2986715" cy="461665"/>
          </a:xfrm>
          <a:prstGeom prst="rect">
            <a:avLst/>
          </a:prstGeom>
          <a:ln>
            <a:headEnd/>
            <a:tailEnd/>
          </a:ln>
        </p:spPr>
        <p:style>
          <a:lnRef idx="0">
            <a:schemeClr val="accent2"/>
          </a:lnRef>
          <a:fillRef idx="3">
            <a:schemeClr val="accent2"/>
          </a:fillRef>
          <a:effectRef idx="3">
            <a:schemeClr val="accent2"/>
          </a:effectRef>
          <a:fontRef idx="minor">
            <a:schemeClr val="lt1"/>
          </a:fontRef>
        </p:style>
        <p:txBody>
          <a:bodyPr vert="horz" wrap="none" lIns="91440" tIns="45720" rIns="91440" bIns="45720" numCol="1" anchor="ctr" anchorCtr="0" compatLnSpc="1">
            <a:prstTxWarp prst="textNoShape">
              <a:avLst/>
            </a:prstTxWarp>
            <a:spAutoFit/>
          </a:bodyPr>
          <a:lstStyle/>
          <a:p>
            <a:pPr marL="457200" marR="0" lvl="1" indent="0" algn="ctr" defTabSz="914400" rtl="0" eaLnBrk="1" fontAlgn="base" latinLnBrk="0" hangingPunct="1">
              <a:lnSpc>
                <a:spcPct val="100000"/>
              </a:lnSpc>
              <a:spcBef>
                <a:spcPct val="0"/>
              </a:spcBef>
              <a:spcAft>
                <a:spcPct val="0"/>
              </a:spcAft>
              <a:buClrTx/>
              <a:buSzTx/>
              <a:tabLst/>
            </a:pPr>
            <a:r>
              <a:rPr kumimoji="0" lang="fr-FR" sz="2400" b="1" i="0" strike="noStrike" cap="none" normalizeH="0" baseline="0" dirty="0" smtClean="0">
                <a:ln>
                  <a:noFill/>
                </a:ln>
                <a:solidFill>
                  <a:schemeClr val="tx1"/>
                </a:solidFill>
                <a:effectLst/>
                <a:latin typeface="Arial" pitchFamily="34" charset="0"/>
                <a:ea typeface="Times New Roman" pitchFamily="18" charset="0"/>
                <a:cs typeface="Arial" pitchFamily="34" charset="0"/>
              </a:rPr>
              <a:t>Hydrogéologie :</a:t>
            </a:r>
            <a:endParaRPr kumimoji="0" lang="fr-FR" sz="2400" b="0" i="0" strike="noStrike" cap="none" normalizeH="0" baseline="0" dirty="0" smtClean="0">
              <a:ln>
                <a:noFill/>
              </a:ln>
              <a:solidFill>
                <a:schemeClr val="tx1"/>
              </a:solidFill>
              <a:effectLst/>
              <a:latin typeface="Arial" pitchFamily="34" charset="0"/>
              <a:cs typeface="Arial" pitchFamily="34" charset="0"/>
            </a:endParaRPr>
          </a:p>
        </p:txBody>
      </p:sp>
      <p:sp>
        <p:nvSpPr>
          <p:cNvPr id="41988" name="Rectangle 4"/>
          <p:cNvSpPr>
            <a:spLocks noChangeArrowheads="1"/>
          </p:cNvSpPr>
          <p:nvPr/>
        </p:nvSpPr>
        <p:spPr bwMode="auto">
          <a:xfrm>
            <a:off x="71406" y="3043008"/>
            <a:ext cx="8929718" cy="2585323"/>
          </a:xfrm>
          <a:prstGeom prst="rect">
            <a:avLst/>
          </a:prstGeom>
          <a:noFill/>
          <a:ln w="38100">
            <a:solidFill>
              <a:srgbClr val="C00000"/>
            </a:solid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42900" algn="l" defTabSz="914400" rtl="0" eaLnBrk="1" fontAlgn="base" latinLnBrk="0" hangingPunct="1">
              <a:lnSpc>
                <a:spcPct val="100000"/>
              </a:lnSpc>
              <a:spcBef>
                <a:spcPct val="0"/>
              </a:spcBef>
              <a:spcAft>
                <a:spcPct val="0"/>
              </a:spcAft>
              <a:buClrTx/>
              <a:buSzTx/>
              <a:buFontTx/>
              <a:buNone/>
              <a:tabLst/>
            </a:pPr>
            <a:r>
              <a:rPr kumimoji="0" lang="fr-FR"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Les valeurs des courbes hydro-isohypses de Boumerdès diminuent du sud vers le nord et des bordures vers les vallées, mettent en évidence un écoulement souterrain général des bordures (zone élevée) vers les vallées et du sud vers le nord. L’écoulement ainsi schématisé fait apparaître une ligne de partage des eaux (crête piézométrique) justifiant un substratum qui remonte. </a:t>
            </a:r>
            <a:endParaRPr kumimoji="0" lang="fr-FR" b="0" i="0" u="none" strike="noStrike" cap="none" normalizeH="0" baseline="0" dirty="0" smtClean="0">
              <a:ln>
                <a:noFill/>
              </a:ln>
              <a:solidFill>
                <a:schemeClr val="tx1"/>
              </a:solidFill>
              <a:effectLst/>
              <a:latin typeface="Arial" pitchFamily="34" charset="0"/>
              <a:cs typeface="Arial" pitchFamily="34" charset="0"/>
            </a:endParaRPr>
          </a:p>
          <a:p>
            <a:pPr marL="0" marR="0" lvl="0" indent="342900" algn="l" defTabSz="914400" rtl="0" eaLnBrk="0" fontAlgn="base" latinLnBrk="0" hangingPunct="0">
              <a:lnSpc>
                <a:spcPct val="100000"/>
              </a:lnSpc>
              <a:spcBef>
                <a:spcPct val="0"/>
              </a:spcBef>
              <a:spcAft>
                <a:spcPct val="0"/>
              </a:spcAft>
              <a:buClrTx/>
              <a:buSzTx/>
              <a:buFontTx/>
              <a:buNone/>
              <a:tabLst/>
            </a:pPr>
            <a:r>
              <a:rPr kumimoji="0" lang="fr-FR"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Ceci concorde bien avec les données géologiques, mettant en évidence la profondeur de ce substratum marneux imperméable sous les sables rouges : à moins de 12 m de profondeur dans le plateau quaternaire est et avoisinant les 3-5 m plus au sud de la ville, constituant une sorte de bombement.</a:t>
            </a:r>
            <a:endParaRPr kumimoji="0" lang="fr-FR"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descr="2-reseau hydrographiqe-Model.jpg"/>
          <p:cNvPicPr/>
          <p:nvPr/>
        </p:nvPicPr>
        <p:blipFill>
          <a:blip r:embed="rId3">
            <a:lum bright="-30000" contrast="40000"/>
          </a:blip>
          <a:stretch>
            <a:fillRect/>
          </a:stretch>
        </p:blipFill>
        <p:spPr>
          <a:xfrm rot="16200000">
            <a:off x="1500182" y="-928703"/>
            <a:ext cx="6286542" cy="8572530"/>
          </a:xfrm>
          <a:prstGeom prst="rect">
            <a:avLst/>
          </a:prstGeom>
          <a:ln w="19050" cap="sq">
            <a:solidFill>
              <a:schemeClr val="tx1"/>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1"/>
          <p:cNvSpPr>
            <a:spLocks noChangeArrowheads="1"/>
          </p:cNvSpPr>
          <p:nvPr/>
        </p:nvSpPr>
        <p:spPr bwMode="auto">
          <a:xfrm>
            <a:off x="285752" y="857232"/>
            <a:ext cx="8643966" cy="4801314"/>
          </a:xfrm>
          <a:prstGeom prst="rect">
            <a:avLst/>
          </a:prstGeom>
          <a:ln>
            <a:headEnd/>
            <a:tailEnd/>
          </a:ln>
        </p:spPr>
        <p:style>
          <a:lnRef idx="1">
            <a:schemeClr val="dk1"/>
          </a:lnRef>
          <a:fillRef idx="2">
            <a:schemeClr val="dk1"/>
          </a:fillRef>
          <a:effectRef idx="1">
            <a:schemeClr val="dk1"/>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342900" algn="l" defTabSz="914400" rtl="0" eaLnBrk="1" fontAlgn="base" latinLnBrk="0" hangingPunct="1">
              <a:lnSpc>
                <a:spcPct val="100000"/>
              </a:lnSpc>
              <a:spcBef>
                <a:spcPct val="0"/>
              </a:spcBef>
              <a:spcAft>
                <a:spcPct val="0"/>
              </a:spcAft>
              <a:buClrTx/>
              <a:buSzTx/>
              <a:buFontTx/>
              <a:buNone/>
              <a:tabLst/>
            </a:pPr>
            <a:r>
              <a:rPr kumimoji="0" lang="fr-FR" b="1" i="0" u="sng" strike="noStrike" cap="none" normalizeH="0" baseline="0" dirty="0" smtClean="0">
                <a:ln>
                  <a:noFill/>
                </a:ln>
                <a:solidFill>
                  <a:schemeClr val="tx1"/>
                </a:solidFill>
                <a:effectLst>
                  <a:glow rad="101600">
                    <a:schemeClr val="accent2">
                      <a:satMod val="175000"/>
                      <a:alpha val="40000"/>
                    </a:schemeClr>
                  </a:glow>
                </a:effectLst>
                <a:latin typeface="Arial" pitchFamily="34" charset="0"/>
                <a:ea typeface="Times New Roman" pitchFamily="18" charset="0"/>
                <a:cs typeface="Arial" pitchFamily="34" charset="0"/>
              </a:rPr>
              <a:t>Climatologie :</a:t>
            </a:r>
            <a:endParaRPr kumimoji="0" lang="fr-FR" b="0" i="0" u="none" strike="noStrike" cap="none" normalizeH="0" baseline="0" dirty="0" smtClean="0">
              <a:ln>
                <a:noFill/>
              </a:ln>
              <a:solidFill>
                <a:schemeClr val="tx1"/>
              </a:solidFill>
              <a:effectLst>
                <a:glow rad="101600">
                  <a:schemeClr val="accent2">
                    <a:satMod val="175000"/>
                    <a:alpha val="40000"/>
                  </a:schemeClr>
                </a:glow>
              </a:effectLst>
              <a:latin typeface="Arial" pitchFamily="34" charset="0"/>
              <a:cs typeface="Arial" pitchFamily="34" charset="0"/>
            </a:endParaRPr>
          </a:p>
          <a:p>
            <a:pPr marL="0" marR="0" lvl="0" indent="342900" algn="l" defTabSz="914400" rtl="0" eaLnBrk="0" fontAlgn="base" latinLnBrk="0" hangingPunct="0">
              <a:lnSpc>
                <a:spcPct val="100000"/>
              </a:lnSpc>
              <a:spcBef>
                <a:spcPct val="0"/>
              </a:spcBef>
              <a:spcAft>
                <a:spcPct val="0"/>
              </a:spcAft>
              <a:buClrTx/>
              <a:buSzTx/>
              <a:buFontTx/>
              <a:buNone/>
              <a:tabLst/>
            </a:pPr>
            <a:r>
              <a:rPr kumimoji="0" lang="fr-FR" b="0" i="0" u="none" strike="noStrike" cap="none" normalizeH="0" baseline="0" dirty="0" smtClean="0">
                <a:ln>
                  <a:noFill/>
                </a:ln>
                <a:solidFill>
                  <a:schemeClr val="tx1"/>
                </a:solidFill>
                <a:effectLst>
                  <a:glow rad="101600">
                    <a:schemeClr val="accent2">
                      <a:satMod val="175000"/>
                      <a:alpha val="40000"/>
                    </a:schemeClr>
                  </a:glow>
                </a:effectLst>
                <a:latin typeface="Arial" pitchFamily="34" charset="0"/>
                <a:ea typeface="Times New Roman" pitchFamily="18" charset="0"/>
                <a:cs typeface="Arial" pitchFamily="34" charset="0"/>
              </a:rPr>
              <a:t>Au même titre que l’ensemble de la cote algérienne, Boumerdès jouit d’un climat méditerranéen, </a:t>
            </a:r>
            <a:r>
              <a:rPr kumimoji="0" lang="fr-FR" b="0" i="0" u="none" strike="noStrike" cap="none" normalizeH="0" baseline="0" dirty="0" smtClean="0">
                <a:ln>
                  <a:noFill/>
                </a:ln>
                <a:solidFill>
                  <a:srgbClr val="FFFF00"/>
                </a:solidFill>
                <a:effectLst>
                  <a:glow rad="101600">
                    <a:schemeClr val="accent2">
                      <a:satMod val="175000"/>
                      <a:alpha val="40000"/>
                    </a:schemeClr>
                  </a:glow>
                </a:effectLst>
                <a:latin typeface="Arial" pitchFamily="34" charset="0"/>
                <a:ea typeface="Times New Roman" pitchFamily="18" charset="0"/>
                <a:cs typeface="Arial" pitchFamily="34" charset="0"/>
              </a:rPr>
              <a:t>humide en hiver</a:t>
            </a:r>
            <a:r>
              <a:rPr kumimoji="0" lang="fr-FR" b="0" i="0" u="none" strike="noStrike" cap="none" normalizeH="0" baseline="0" dirty="0" smtClean="0">
                <a:ln>
                  <a:noFill/>
                </a:ln>
                <a:solidFill>
                  <a:schemeClr val="tx1"/>
                </a:solidFill>
                <a:effectLst>
                  <a:glow rad="101600">
                    <a:schemeClr val="accent2">
                      <a:satMod val="175000"/>
                      <a:alpha val="40000"/>
                    </a:schemeClr>
                  </a:glow>
                </a:effectLst>
                <a:latin typeface="Arial" pitchFamily="34" charset="0"/>
                <a:ea typeface="Times New Roman" pitchFamily="18" charset="0"/>
                <a:cs typeface="Arial" pitchFamily="34" charset="0"/>
              </a:rPr>
              <a:t>, </a:t>
            </a:r>
            <a:r>
              <a:rPr kumimoji="0" lang="fr-FR" b="0" i="0" u="none" strike="noStrike" cap="none" normalizeH="0" baseline="0" dirty="0" smtClean="0">
                <a:ln>
                  <a:noFill/>
                </a:ln>
                <a:solidFill>
                  <a:srgbClr val="00B0F0"/>
                </a:solidFill>
                <a:effectLst>
                  <a:glow rad="101600">
                    <a:schemeClr val="accent2">
                      <a:satMod val="175000"/>
                      <a:alpha val="40000"/>
                    </a:schemeClr>
                  </a:glow>
                </a:effectLst>
                <a:latin typeface="Arial" pitchFamily="34" charset="0"/>
                <a:ea typeface="Times New Roman" pitchFamily="18" charset="0"/>
                <a:cs typeface="Arial" pitchFamily="34" charset="0"/>
              </a:rPr>
              <a:t>chaud et sec en été</a:t>
            </a:r>
            <a:r>
              <a:rPr kumimoji="0" lang="fr-FR" b="0" i="0" u="none" strike="noStrike" cap="none" normalizeH="0" baseline="0" dirty="0" smtClean="0">
                <a:ln>
                  <a:noFill/>
                </a:ln>
                <a:solidFill>
                  <a:schemeClr val="tx1"/>
                </a:solidFill>
                <a:effectLst>
                  <a:glow rad="101600">
                    <a:schemeClr val="accent2">
                      <a:satMod val="175000"/>
                      <a:alpha val="40000"/>
                    </a:schemeClr>
                  </a:glow>
                </a:effectLst>
                <a:latin typeface="Arial" pitchFamily="34" charset="0"/>
                <a:ea typeface="Times New Roman" pitchFamily="18" charset="0"/>
                <a:cs typeface="Arial" pitchFamily="34" charset="0"/>
              </a:rPr>
              <a:t>. Mais sa proximité de la mer adoucit la température en hiver et la rafraîchit en été.</a:t>
            </a:r>
            <a:endParaRPr kumimoji="0" lang="fr-FR" b="0" i="0" u="none" strike="noStrike" cap="none" normalizeH="0" baseline="0" dirty="0" smtClean="0">
              <a:ln>
                <a:noFill/>
              </a:ln>
              <a:solidFill>
                <a:schemeClr val="tx1"/>
              </a:solidFill>
              <a:effectLst>
                <a:glow rad="101600">
                  <a:schemeClr val="accent2">
                    <a:satMod val="175000"/>
                    <a:alpha val="40000"/>
                  </a:schemeClr>
                </a:glow>
              </a:effectLst>
              <a:latin typeface="Arial" pitchFamily="34" charset="0"/>
              <a:cs typeface="Arial" pitchFamily="34" charset="0"/>
            </a:endParaRPr>
          </a:p>
          <a:p>
            <a:pPr marL="0" marR="0" lvl="0" indent="342900" algn="l" defTabSz="914400" rtl="0" eaLnBrk="0" fontAlgn="base" latinLnBrk="0" hangingPunct="0">
              <a:lnSpc>
                <a:spcPct val="100000"/>
              </a:lnSpc>
              <a:spcBef>
                <a:spcPct val="0"/>
              </a:spcBef>
              <a:spcAft>
                <a:spcPct val="0"/>
              </a:spcAft>
              <a:buClrTx/>
              <a:buSzTx/>
              <a:buFontTx/>
              <a:buNone/>
              <a:tabLst/>
            </a:pPr>
            <a:r>
              <a:rPr kumimoji="0" lang="fr-FR" b="0" i="0" u="none" strike="noStrike" cap="none" normalizeH="0" baseline="0" dirty="0" smtClean="0">
                <a:ln>
                  <a:noFill/>
                </a:ln>
                <a:solidFill>
                  <a:schemeClr val="tx1"/>
                </a:solidFill>
                <a:effectLst>
                  <a:glow rad="101600">
                    <a:schemeClr val="accent2">
                      <a:satMod val="175000"/>
                      <a:alpha val="40000"/>
                    </a:schemeClr>
                  </a:glow>
                </a:effectLst>
                <a:latin typeface="Arial" pitchFamily="34" charset="0"/>
                <a:ea typeface="Times New Roman" pitchFamily="18" charset="0"/>
                <a:cs typeface="Arial" pitchFamily="34" charset="0"/>
              </a:rPr>
              <a:t>La </a:t>
            </a:r>
            <a:r>
              <a:rPr kumimoji="0" lang="fr-FR" b="0" i="0" u="none" strike="noStrike" cap="none" normalizeH="0" baseline="0" dirty="0" smtClean="0">
                <a:ln>
                  <a:noFill/>
                </a:ln>
                <a:solidFill>
                  <a:srgbClr val="00B050"/>
                </a:solidFill>
                <a:effectLst>
                  <a:glow rad="101600">
                    <a:schemeClr val="accent2">
                      <a:satMod val="175000"/>
                      <a:alpha val="40000"/>
                    </a:schemeClr>
                  </a:glow>
                </a:effectLst>
                <a:latin typeface="Arial" pitchFamily="34" charset="0"/>
                <a:ea typeface="Times New Roman" pitchFamily="18" charset="0"/>
                <a:cs typeface="Arial" pitchFamily="34" charset="0"/>
              </a:rPr>
              <a:t>pluviométrie</a:t>
            </a:r>
            <a:r>
              <a:rPr kumimoji="0" lang="fr-FR" b="0" i="0" u="none" strike="noStrike" cap="none" normalizeH="0" baseline="0" dirty="0" smtClean="0">
                <a:ln>
                  <a:noFill/>
                </a:ln>
                <a:solidFill>
                  <a:schemeClr val="tx1"/>
                </a:solidFill>
                <a:effectLst>
                  <a:glow rad="101600">
                    <a:schemeClr val="accent2">
                      <a:satMod val="175000"/>
                      <a:alpha val="40000"/>
                    </a:schemeClr>
                  </a:glow>
                </a:effectLst>
                <a:latin typeface="Arial" pitchFamily="34" charset="0"/>
                <a:ea typeface="Times New Roman" pitchFamily="18" charset="0"/>
                <a:cs typeface="Arial" pitchFamily="34" charset="0"/>
              </a:rPr>
              <a:t> est </a:t>
            </a:r>
            <a:r>
              <a:rPr kumimoji="0" lang="fr-FR" b="0" i="0" u="none" strike="noStrike" cap="none" normalizeH="0" baseline="0" dirty="0" smtClean="0">
                <a:ln>
                  <a:noFill/>
                </a:ln>
                <a:solidFill>
                  <a:srgbClr val="00B050"/>
                </a:solidFill>
                <a:effectLst>
                  <a:glow rad="101600">
                    <a:schemeClr val="accent2">
                      <a:satMod val="175000"/>
                      <a:alpha val="40000"/>
                    </a:schemeClr>
                  </a:glow>
                </a:effectLst>
                <a:latin typeface="Arial" pitchFamily="34" charset="0"/>
                <a:ea typeface="Times New Roman" pitchFamily="18" charset="0"/>
                <a:cs typeface="Arial" pitchFamily="34" charset="0"/>
              </a:rPr>
              <a:t>irrégulière</a:t>
            </a:r>
            <a:r>
              <a:rPr kumimoji="0" lang="fr-FR" b="0" i="0" u="none" strike="noStrike" cap="none" normalizeH="0" baseline="0" dirty="0" smtClean="0">
                <a:ln>
                  <a:noFill/>
                </a:ln>
                <a:solidFill>
                  <a:schemeClr val="tx1"/>
                </a:solidFill>
                <a:effectLst>
                  <a:glow rad="101600">
                    <a:schemeClr val="accent2">
                      <a:satMod val="175000"/>
                      <a:alpha val="40000"/>
                    </a:schemeClr>
                  </a:glow>
                </a:effectLst>
                <a:latin typeface="Arial" pitchFamily="34" charset="0"/>
                <a:ea typeface="Times New Roman" pitchFamily="18" charset="0"/>
                <a:cs typeface="Arial" pitchFamily="34" charset="0"/>
              </a:rPr>
              <a:t> et varie entre </a:t>
            </a:r>
            <a:r>
              <a:rPr kumimoji="0" lang="fr-FR" b="0" i="0" u="none" strike="noStrike" cap="none" normalizeH="0" baseline="0" dirty="0" smtClean="0">
                <a:ln>
                  <a:noFill/>
                </a:ln>
                <a:solidFill>
                  <a:srgbClr val="00B050"/>
                </a:solidFill>
                <a:effectLst>
                  <a:glow rad="101600">
                    <a:schemeClr val="accent2">
                      <a:satMod val="175000"/>
                      <a:alpha val="40000"/>
                    </a:schemeClr>
                  </a:glow>
                </a:effectLst>
                <a:latin typeface="Arial" pitchFamily="34" charset="0"/>
                <a:ea typeface="Times New Roman" pitchFamily="18" charset="0"/>
                <a:cs typeface="Arial" pitchFamily="34" charset="0"/>
              </a:rPr>
              <a:t>500 et 700 </a:t>
            </a:r>
            <a:r>
              <a:rPr kumimoji="0" lang="fr-FR" b="0" i="0" u="none" strike="noStrike" cap="none" normalizeH="0" baseline="0" dirty="0" smtClean="0">
                <a:ln>
                  <a:noFill/>
                </a:ln>
                <a:solidFill>
                  <a:schemeClr val="tx1"/>
                </a:solidFill>
                <a:effectLst>
                  <a:glow rad="101600">
                    <a:schemeClr val="accent2">
                      <a:satMod val="175000"/>
                      <a:alpha val="40000"/>
                    </a:schemeClr>
                  </a:glow>
                </a:effectLst>
                <a:latin typeface="Arial" pitchFamily="34" charset="0"/>
                <a:ea typeface="Times New Roman" pitchFamily="18" charset="0"/>
                <a:cs typeface="Arial" pitchFamily="34" charset="0"/>
              </a:rPr>
              <a:t>mm/an. Elle est caractérisée par un déséquilibre entre 6 mois pluvieux (d’octobre à mars) avec un maximum en mois de décembre, par contre la </a:t>
            </a:r>
            <a:r>
              <a:rPr kumimoji="0" lang="fr-FR" b="0" i="0" u="none" strike="noStrike" cap="none" normalizeH="0" baseline="0" dirty="0" smtClean="0">
                <a:ln>
                  <a:noFill/>
                </a:ln>
                <a:solidFill>
                  <a:srgbClr val="FFFF00"/>
                </a:solidFill>
                <a:effectLst>
                  <a:glow rad="101600">
                    <a:schemeClr val="accent2">
                      <a:satMod val="175000"/>
                      <a:alpha val="40000"/>
                    </a:schemeClr>
                  </a:glow>
                </a:effectLst>
                <a:latin typeface="Arial" pitchFamily="34" charset="0"/>
                <a:ea typeface="Times New Roman" pitchFamily="18" charset="0"/>
                <a:cs typeface="Arial" pitchFamily="34" charset="0"/>
              </a:rPr>
              <a:t>période estivale </a:t>
            </a:r>
            <a:r>
              <a:rPr kumimoji="0" lang="fr-FR" b="0" i="0" u="none" strike="noStrike" cap="none" normalizeH="0" baseline="0" dirty="0" smtClean="0">
                <a:ln>
                  <a:noFill/>
                </a:ln>
                <a:solidFill>
                  <a:schemeClr val="tx1"/>
                </a:solidFill>
                <a:effectLst>
                  <a:glow rad="101600">
                    <a:schemeClr val="accent2">
                      <a:satMod val="175000"/>
                      <a:alpha val="40000"/>
                    </a:schemeClr>
                  </a:glow>
                </a:effectLst>
                <a:latin typeface="Arial" pitchFamily="34" charset="0"/>
                <a:ea typeface="Times New Roman" pitchFamily="18" charset="0"/>
                <a:cs typeface="Arial" pitchFamily="34" charset="0"/>
              </a:rPr>
              <a:t>(d’avril à septembre) est la plus </a:t>
            </a:r>
            <a:r>
              <a:rPr kumimoji="0" lang="fr-FR" b="0" i="0" u="none" strike="noStrike" cap="none" normalizeH="0" baseline="0" dirty="0" smtClean="0">
                <a:ln>
                  <a:noFill/>
                </a:ln>
                <a:solidFill>
                  <a:srgbClr val="FFFF00"/>
                </a:solidFill>
                <a:effectLst>
                  <a:glow rad="101600">
                    <a:schemeClr val="accent2">
                      <a:satMod val="175000"/>
                      <a:alpha val="40000"/>
                    </a:schemeClr>
                  </a:glow>
                </a:effectLst>
                <a:latin typeface="Arial" pitchFamily="34" charset="0"/>
                <a:ea typeface="Times New Roman" pitchFamily="18" charset="0"/>
                <a:cs typeface="Arial" pitchFamily="34" charset="0"/>
              </a:rPr>
              <a:t>sèche</a:t>
            </a:r>
            <a:r>
              <a:rPr kumimoji="0" lang="fr-FR" b="0" i="0" u="none" strike="noStrike" cap="none" normalizeH="0" baseline="0" dirty="0" smtClean="0">
                <a:ln>
                  <a:noFill/>
                </a:ln>
                <a:solidFill>
                  <a:schemeClr val="tx1"/>
                </a:solidFill>
                <a:effectLst>
                  <a:glow rad="101600">
                    <a:schemeClr val="accent2">
                      <a:satMod val="175000"/>
                      <a:alpha val="40000"/>
                    </a:schemeClr>
                  </a:glow>
                </a:effectLst>
                <a:latin typeface="Arial" pitchFamily="34" charset="0"/>
                <a:ea typeface="Times New Roman" pitchFamily="18" charset="0"/>
                <a:cs typeface="Arial" pitchFamily="34" charset="0"/>
              </a:rPr>
              <a:t> avec de rares pluies.</a:t>
            </a:r>
            <a:endParaRPr kumimoji="0" lang="fr-FR" b="0" i="0" u="none" strike="noStrike" cap="none" normalizeH="0" baseline="0" dirty="0" smtClean="0">
              <a:ln>
                <a:noFill/>
              </a:ln>
              <a:solidFill>
                <a:schemeClr val="tx1"/>
              </a:solidFill>
              <a:effectLst>
                <a:glow rad="101600">
                  <a:schemeClr val="accent2">
                    <a:satMod val="175000"/>
                    <a:alpha val="40000"/>
                  </a:schemeClr>
                </a:glow>
              </a:effectLst>
              <a:latin typeface="Arial" pitchFamily="34" charset="0"/>
              <a:cs typeface="Arial" pitchFamily="34" charset="0"/>
            </a:endParaRPr>
          </a:p>
          <a:p>
            <a:pPr marL="0" marR="0" lvl="0" indent="342900" algn="l" defTabSz="914400" rtl="0" eaLnBrk="0" fontAlgn="base" latinLnBrk="0" hangingPunct="0">
              <a:lnSpc>
                <a:spcPct val="100000"/>
              </a:lnSpc>
              <a:spcBef>
                <a:spcPct val="0"/>
              </a:spcBef>
              <a:spcAft>
                <a:spcPct val="0"/>
              </a:spcAft>
              <a:buClrTx/>
              <a:buSzTx/>
              <a:buFontTx/>
              <a:buNone/>
              <a:tabLst/>
            </a:pPr>
            <a:r>
              <a:rPr kumimoji="0" lang="fr-FR" b="0" i="0" u="none" strike="noStrike" cap="none" normalizeH="0" baseline="0" dirty="0" smtClean="0">
                <a:ln>
                  <a:noFill/>
                </a:ln>
                <a:solidFill>
                  <a:schemeClr val="tx1"/>
                </a:solidFill>
                <a:effectLst>
                  <a:glow rad="101600">
                    <a:schemeClr val="accent2">
                      <a:satMod val="175000"/>
                      <a:alpha val="40000"/>
                    </a:schemeClr>
                  </a:glow>
                </a:effectLst>
                <a:latin typeface="Arial" pitchFamily="34" charset="0"/>
                <a:ea typeface="Times New Roman" pitchFamily="18" charset="0"/>
                <a:cs typeface="Arial" pitchFamily="34" charset="0"/>
              </a:rPr>
              <a:t>La </a:t>
            </a:r>
            <a:r>
              <a:rPr kumimoji="0" lang="fr-FR" b="0" i="0" u="none" strike="noStrike" cap="none" normalizeH="0" baseline="0" dirty="0" smtClean="0">
                <a:ln>
                  <a:noFill/>
                </a:ln>
                <a:solidFill>
                  <a:srgbClr val="002060"/>
                </a:solidFill>
                <a:effectLst>
                  <a:glow rad="101600">
                    <a:schemeClr val="accent2">
                      <a:satMod val="175000"/>
                      <a:alpha val="40000"/>
                    </a:schemeClr>
                  </a:glow>
                </a:effectLst>
                <a:latin typeface="Arial" pitchFamily="34" charset="0"/>
                <a:ea typeface="Times New Roman" pitchFamily="18" charset="0"/>
                <a:cs typeface="Arial" pitchFamily="34" charset="0"/>
              </a:rPr>
              <a:t>température</a:t>
            </a:r>
            <a:r>
              <a:rPr kumimoji="0" lang="fr-FR" b="0" i="0" u="none" strike="noStrike" cap="none" normalizeH="0" baseline="0" dirty="0" smtClean="0">
                <a:ln>
                  <a:noFill/>
                </a:ln>
                <a:solidFill>
                  <a:schemeClr val="tx1"/>
                </a:solidFill>
                <a:effectLst>
                  <a:glow rad="101600">
                    <a:schemeClr val="accent2">
                      <a:satMod val="175000"/>
                      <a:alpha val="40000"/>
                    </a:schemeClr>
                  </a:glow>
                </a:effectLst>
                <a:latin typeface="Arial" pitchFamily="34" charset="0"/>
                <a:ea typeface="Times New Roman" pitchFamily="18" charset="0"/>
                <a:cs typeface="Arial" pitchFamily="34" charset="0"/>
              </a:rPr>
              <a:t> connaît un </a:t>
            </a:r>
            <a:r>
              <a:rPr kumimoji="0" lang="fr-FR" b="0" i="0" u="none" strike="noStrike" cap="none" normalizeH="0" baseline="0" dirty="0" smtClean="0">
                <a:ln>
                  <a:noFill/>
                </a:ln>
                <a:solidFill>
                  <a:srgbClr val="002060"/>
                </a:solidFill>
                <a:effectLst>
                  <a:glow rad="101600">
                    <a:schemeClr val="accent2">
                      <a:satMod val="175000"/>
                      <a:alpha val="40000"/>
                    </a:schemeClr>
                  </a:glow>
                </a:effectLst>
                <a:latin typeface="Arial" pitchFamily="34" charset="0"/>
                <a:ea typeface="Times New Roman" pitchFamily="18" charset="0"/>
                <a:cs typeface="Arial" pitchFamily="34" charset="0"/>
              </a:rPr>
              <a:t>adoucissement</a:t>
            </a:r>
            <a:r>
              <a:rPr kumimoji="0" lang="fr-FR" b="0" i="0" u="none" strike="noStrike" cap="none" normalizeH="0" baseline="0" dirty="0" smtClean="0">
                <a:ln>
                  <a:noFill/>
                </a:ln>
                <a:solidFill>
                  <a:schemeClr val="tx1"/>
                </a:solidFill>
                <a:effectLst>
                  <a:glow rad="101600">
                    <a:schemeClr val="accent2">
                      <a:satMod val="175000"/>
                      <a:alpha val="40000"/>
                    </a:schemeClr>
                  </a:glow>
                </a:effectLst>
                <a:latin typeface="Arial" pitchFamily="34" charset="0"/>
                <a:ea typeface="Times New Roman" pitchFamily="18" charset="0"/>
                <a:cs typeface="Arial" pitchFamily="34" charset="0"/>
              </a:rPr>
              <a:t>, compte tenu de  la </a:t>
            </a:r>
            <a:r>
              <a:rPr kumimoji="0" lang="fr-FR" b="0" i="0" u="none" strike="noStrike" cap="none" normalizeH="0" baseline="0" dirty="0" smtClean="0">
                <a:ln>
                  <a:noFill/>
                </a:ln>
                <a:solidFill>
                  <a:srgbClr val="002060"/>
                </a:solidFill>
                <a:effectLst>
                  <a:glow rad="101600">
                    <a:schemeClr val="accent2">
                      <a:satMod val="175000"/>
                      <a:alpha val="40000"/>
                    </a:schemeClr>
                  </a:glow>
                </a:effectLst>
                <a:latin typeface="Arial" pitchFamily="34" charset="0"/>
                <a:ea typeface="Times New Roman" pitchFamily="18" charset="0"/>
                <a:cs typeface="Arial" pitchFamily="34" charset="0"/>
              </a:rPr>
              <a:t>proximité</a:t>
            </a:r>
            <a:r>
              <a:rPr kumimoji="0" lang="fr-FR" b="0" i="0" u="none" strike="noStrike" cap="none" normalizeH="0" baseline="0" dirty="0" smtClean="0">
                <a:ln>
                  <a:noFill/>
                </a:ln>
                <a:solidFill>
                  <a:schemeClr val="tx1"/>
                </a:solidFill>
                <a:effectLst>
                  <a:glow rad="101600">
                    <a:schemeClr val="accent2">
                      <a:satMod val="175000"/>
                      <a:alpha val="40000"/>
                    </a:schemeClr>
                  </a:glow>
                </a:effectLst>
                <a:latin typeface="Arial" pitchFamily="34" charset="0"/>
                <a:ea typeface="Times New Roman" pitchFamily="18" charset="0"/>
                <a:cs typeface="Arial" pitchFamily="34" charset="0"/>
              </a:rPr>
              <a:t> de la </a:t>
            </a:r>
            <a:r>
              <a:rPr kumimoji="0" lang="fr-FR" b="0" i="0" u="none" strike="noStrike" cap="none" normalizeH="0" baseline="0" dirty="0" smtClean="0">
                <a:ln>
                  <a:noFill/>
                </a:ln>
                <a:solidFill>
                  <a:srgbClr val="002060"/>
                </a:solidFill>
                <a:effectLst>
                  <a:glow rad="101600">
                    <a:schemeClr val="accent2">
                      <a:satMod val="175000"/>
                      <a:alpha val="40000"/>
                    </a:schemeClr>
                  </a:glow>
                </a:effectLst>
                <a:latin typeface="Arial" pitchFamily="34" charset="0"/>
                <a:ea typeface="Times New Roman" pitchFamily="18" charset="0"/>
                <a:cs typeface="Arial" pitchFamily="34" charset="0"/>
              </a:rPr>
              <a:t>mer</a:t>
            </a:r>
            <a:r>
              <a:rPr kumimoji="0" lang="fr-FR" b="0" i="0" u="none" strike="noStrike" cap="none" normalizeH="0" baseline="0" dirty="0" smtClean="0">
                <a:ln>
                  <a:noFill/>
                </a:ln>
                <a:solidFill>
                  <a:schemeClr val="tx1"/>
                </a:solidFill>
                <a:effectLst>
                  <a:glow rad="101600">
                    <a:schemeClr val="accent2">
                      <a:satMod val="175000"/>
                      <a:alpha val="40000"/>
                    </a:schemeClr>
                  </a:glow>
                </a:effectLst>
                <a:latin typeface="Arial" pitchFamily="34" charset="0"/>
                <a:ea typeface="Times New Roman" pitchFamily="18" charset="0"/>
                <a:cs typeface="Arial" pitchFamily="34" charset="0"/>
              </a:rPr>
              <a:t> et à la </a:t>
            </a:r>
            <a:r>
              <a:rPr kumimoji="0" lang="fr-FR" b="0" i="0" u="none" strike="noStrike" cap="none" normalizeH="0" baseline="0" dirty="0" smtClean="0">
                <a:ln>
                  <a:noFill/>
                </a:ln>
                <a:solidFill>
                  <a:srgbClr val="002060"/>
                </a:solidFill>
                <a:effectLst>
                  <a:glow rad="101600">
                    <a:schemeClr val="accent2">
                      <a:satMod val="175000"/>
                      <a:alpha val="40000"/>
                    </a:schemeClr>
                  </a:glow>
                </a:effectLst>
                <a:latin typeface="Arial" pitchFamily="34" charset="0"/>
                <a:ea typeface="Times New Roman" pitchFamily="18" charset="0"/>
                <a:cs typeface="Arial" pitchFamily="34" charset="0"/>
              </a:rPr>
              <a:t>présence</a:t>
            </a:r>
            <a:r>
              <a:rPr kumimoji="0" lang="fr-FR" b="0" i="0" u="none" strike="noStrike" cap="none" normalizeH="0" baseline="0" dirty="0" smtClean="0">
                <a:ln>
                  <a:noFill/>
                </a:ln>
                <a:solidFill>
                  <a:schemeClr val="tx1"/>
                </a:solidFill>
                <a:effectLst>
                  <a:glow rad="101600">
                    <a:schemeClr val="accent2">
                      <a:satMod val="175000"/>
                      <a:alpha val="40000"/>
                    </a:schemeClr>
                  </a:glow>
                </a:effectLst>
                <a:latin typeface="Arial" pitchFamily="34" charset="0"/>
                <a:ea typeface="Times New Roman" pitchFamily="18" charset="0"/>
                <a:cs typeface="Arial" pitchFamily="34" charset="0"/>
              </a:rPr>
              <a:t> de nombreux </a:t>
            </a:r>
            <a:r>
              <a:rPr kumimoji="0" lang="fr-FR" b="0" i="0" u="none" strike="noStrike" cap="none" normalizeH="0" baseline="0" dirty="0" smtClean="0">
                <a:ln>
                  <a:noFill/>
                </a:ln>
                <a:solidFill>
                  <a:srgbClr val="002060"/>
                </a:solidFill>
                <a:effectLst>
                  <a:glow rad="101600">
                    <a:schemeClr val="accent2">
                      <a:satMod val="175000"/>
                      <a:alpha val="40000"/>
                    </a:schemeClr>
                  </a:glow>
                </a:effectLst>
                <a:latin typeface="Arial" pitchFamily="34" charset="0"/>
                <a:ea typeface="Times New Roman" pitchFamily="18" charset="0"/>
                <a:cs typeface="Arial" pitchFamily="34" charset="0"/>
              </a:rPr>
              <a:t>cours d’eau</a:t>
            </a:r>
            <a:r>
              <a:rPr kumimoji="0" lang="fr-FR" b="0" i="0" u="none" strike="noStrike" cap="none" normalizeH="0" baseline="0" dirty="0" smtClean="0">
                <a:ln>
                  <a:noFill/>
                </a:ln>
                <a:solidFill>
                  <a:schemeClr val="tx1"/>
                </a:solidFill>
                <a:effectLst>
                  <a:glow rad="101600">
                    <a:schemeClr val="accent2">
                      <a:satMod val="175000"/>
                      <a:alpha val="40000"/>
                    </a:schemeClr>
                  </a:glow>
                </a:effectLst>
                <a:latin typeface="Arial" pitchFamily="34" charset="0"/>
                <a:ea typeface="Times New Roman" pitchFamily="18" charset="0"/>
                <a:cs typeface="Arial" pitchFamily="34" charset="0"/>
              </a:rPr>
              <a:t>, avec une </a:t>
            </a:r>
            <a:r>
              <a:rPr kumimoji="0" lang="fr-FR" b="0" i="0" u="none" strike="noStrike" cap="none" normalizeH="0" baseline="0" dirty="0" smtClean="0">
                <a:ln>
                  <a:noFill/>
                </a:ln>
                <a:solidFill>
                  <a:srgbClr val="002060"/>
                </a:solidFill>
                <a:effectLst>
                  <a:glow rad="101600">
                    <a:schemeClr val="accent2">
                      <a:satMod val="175000"/>
                      <a:alpha val="40000"/>
                    </a:schemeClr>
                  </a:glow>
                </a:effectLst>
                <a:latin typeface="Arial" pitchFamily="34" charset="0"/>
                <a:ea typeface="Times New Roman" pitchFamily="18" charset="0"/>
                <a:cs typeface="Arial" pitchFamily="34" charset="0"/>
              </a:rPr>
              <a:t>moyenne annuelle</a:t>
            </a:r>
            <a:r>
              <a:rPr kumimoji="0" lang="fr-FR" b="0" i="0" u="none" strike="noStrike" cap="none" normalizeH="0" baseline="0" dirty="0" smtClean="0">
                <a:ln>
                  <a:noFill/>
                </a:ln>
                <a:solidFill>
                  <a:schemeClr val="tx1"/>
                </a:solidFill>
                <a:effectLst>
                  <a:glow rad="101600">
                    <a:schemeClr val="accent2">
                      <a:satMod val="175000"/>
                      <a:alpha val="40000"/>
                    </a:schemeClr>
                  </a:glow>
                </a:effectLst>
                <a:latin typeface="Arial" pitchFamily="34" charset="0"/>
                <a:ea typeface="Times New Roman" pitchFamily="18" charset="0"/>
                <a:cs typeface="Arial" pitchFamily="34" charset="0"/>
              </a:rPr>
              <a:t> de </a:t>
            </a:r>
            <a:r>
              <a:rPr kumimoji="0" lang="fr-FR" b="0" i="0" u="none" strike="noStrike" cap="none" normalizeH="0" baseline="0" dirty="0" smtClean="0">
                <a:ln>
                  <a:noFill/>
                </a:ln>
                <a:solidFill>
                  <a:srgbClr val="002060"/>
                </a:solidFill>
                <a:effectLst>
                  <a:glow rad="101600">
                    <a:schemeClr val="accent2">
                      <a:satMod val="175000"/>
                      <a:alpha val="40000"/>
                    </a:schemeClr>
                  </a:glow>
                </a:effectLst>
                <a:latin typeface="Arial" pitchFamily="34" charset="0"/>
                <a:ea typeface="Times New Roman" pitchFamily="18" charset="0"/>
                <a:cs typeface="Arial" pitchFamily="34" charset="0"/>
              </a:rPr>
              <a:t>18°c.</a:t>
            </a:r>
            <a:endParaRPr kumimoji="0" lang="fr-FR" b="0" i="0" u="none" strike="noStrike" cap="none" normalizeH="0" baseline="0" dirty="0" smtClean="0">
              <a:ln>
                <a:noFill/>
              </a:ln>
              <a:solidFill>
                <a:srgbClr val="002060"/>
              </a:solidFill>
              <a:effectLst>
                <a:glow rad="101600">
                  <a:schemeClr val="accent2">
                    <a:satMod val="175000"/>
                    <a:alpha val="40000"/>
                  </a:schemeClr>
                </a:glow>
              </a:effectLst>
              <a:latin typeface="Arial" pitchFamily="34" charset="0"/>
              <a:cs typeface="Arial" pitchFamily="34" charset="0"/>
            </a:endParaRPr>
          </a:p>
          <a:p>
            <a:pPr marL="0" marR="0" lvl="0" indent="342900" algn="l" defTabSz="914400" rtl="0" eaLnBrk="0" fontAlgn="base" latinLnBrk="0" hangingPunct="0">
              <a:lnSpc>
                <a:spcPct val="100000"/>
              </a:lnSpc>
              <a:spcBef>
                <a:spcPct val="0"/>
              </a:spcBef>
              <a:spcAft>
                <a:spcPct val="0"/>
              </a:spcAft>
              <a:buClrTx/>
              <a:buSzTx/>
              <a:buFontTx/>
              <a:buNone/>
              <a:tabLst/>
            </a:pPr>
            <a:r>
              <a:rPr kumimoji="0" lang="fr-FR" b="0" i="0" u="none" strike="noStrike" cap="none" normalizeH="0" baseline="0" dirty="0" smtClean="0">
                <a:ln>
                  <a:noFill/>
                </a:ln>
                <a:solidFill>
                  <a:schemeClr val="accent5">
                    <a:lumMod val="60000"/>
                    <a:lumOff val="40000"/>
                  </a:schemeClr>
                </a:solidFill>
                <a:effectLst>
                  <a:glow rad="101600">
                    <a:schemeClr val="accent2">
                      <a:satMod val="175000"/>
                      <a:alpha val="40000"/>
                    </a:schemeClr>
                  </a:glow>
                </a:effectLst>
                <a:latin typeface="Arial" pitchFamily="34" charset="0"/>
                <a:ea typeface="Times New Roman" pitchFamily="18" charset="0"/>
                <a:cs typeface="Arial" pitchFamily="34" charset="0"/>
              </a:rPr>
              <a:t>Les vents </a:t>
            </a:r>
            <a:r>
              <a:rPr kumimoji="0" lang="fr-FR" b="0" i="0" u="none" strike="noStrike" cap="none" normalizeH="0" baseline="0" dirty="0" smtClean="0">
                <a:ln>
                  <a:noFill/>
                </a:ln>
                <a:solidFill>
                  <a:schemeClr val="tx1"/>
                </a:solidFill>
                <a:effectLst>
                  <a:glow rad="101600">
                    <a:schemeClr val="accent2">
                      <a:satMod val="175000"/>
                      <a:alpha val="40000"/>
                    </a:schemeClr>
                  </a:glow>
                </a:effectLst>
                <a:latin typeface="Arial" pitchFamily="34" charset="0"/>
                <a:ea typeface="Times New Roman" pitchFamily="18" charset="0"/>
                <a:cs typeface="Arial" pitchFamily="34" charset="0"/>
              </a:rPr>
              <a:t>dominants sont ceux de l’</a:t>
            </a:r>
            <a:r>
              <a:rPr kumimoji="0" lang="fr-FR" b="0" i="0" u="none" strike="noStrike" cap="none" normalizeH="0" baseline="0" dirty="0" smtClean="0">
                <a:ln>
                  <a:noFill/>
                </a:ln>
                <a:solidFill>
                  <a:schemeClr val="accent5">
                    <a:lumMod val="60000"/>
                    <a:lumOff val="40000"/>
                  </a:schemeClr>
                </a:solidFill>
                <a:effectLst>
                  <a:glow rad="101600">
                    <a:schemeClr val="accent2">
                      <a:satMod val="175000"/>
                      <a:alpha val="40000"/>
                    </a:schemeClr>
                  </a:glow>
                </a:effectLst>
                <a:latin typeface="Arial" pitchFamily="34" charset="0"/>
                <a:ea typeface="Times New Roman" pitchFamily="18" charset="0"/>
                <a:cs typeface="Arial" pitchFamily="34" charset="0"/>
              </a:rPr>
              <a:t>ouest</a:t>
            </a:r>
            <a:r>
              <a:rPr kumimoji="0" lang="fr-FR" b="0" i="0" u="none" strike="noStrike" cap="none" normalizeH="0" baseline="0" dirty="0" smtClean="0">
                <a:ln>
                  <a:noFill/>
                </a:ln>
                <a:solidFill>
                  <a:schemeClr val="tx1"/>
                </a:solidFill>
                <a:effectLst>
                  <a:glow rad="101600">
                    <a:schemeClr val="accent2">
                      <a:satMod val="175000"/>
                      <a:alpha val="40000"/>
                    </a:schemeClr>
                  </a:glow>
                </a:effectLst>
                <a:latin typeface="Arial" pitchFamily="34" charset="0"/>
                <a:ea typeface="Times New Roman" pitchFamily="18" charset="0"/>
                <a:cs typeface="Arial" pitchFamily="34" charset="0"/>
              </a:rPr>
              <a:t> et du n</a:t>
            </a:r>
            <a:r>
              <a:rPr kumimoji="0" lang="fr-FR" b="0" i="0" u="none" strike="noStrike" cap="none" normalizeH="0" baseline="0" dirty="0" smtClean="0">
                <a:ln>
                  <a:noFill/>
                </a:ln>
                <a:solidFill>
                  <a:schemeClr val="accent5">
                    <a:lumMod val="60000"/>
                    <a:lumOff val="40000"/>
                  </a:schemeClr>
                </a:solidFill>
                <a:effectLst>
                  <a:glow rad="101600">
                    <a:schemeClr val="accent2">
                      <a:satMod val="175000"/>
                      <a:alpha val="40000"/>
                    </a:schemeClr>
                  </a:glow>
                </a:effectLst>
                <a:latin typeface="Arial" pitchFamily="34" charset="0"/>
                <a:ea typeface="Times New Roman" pitchFamily="18" charset="0"/>
                <a:cs typeface="Arial" pitchFamily="34" charset="0"/>
              </a:rPr>
              <a:t>ord-oues</a:t>
            </a:r>
            <a:r>
              <a:rPr kumimoji="0" lang="fr-FR" b="0" i="0" u="none" strike="noStrike" cap="none" normalizeH="0" baseline="0" dirty="0" smtClean="0">
                <a:ln>
                  <a:noFill/>
                </a:ln>
                <a:solidFill>
                  <a:schemeClr val="tx1"/>
                </a:solidFill>
                <a:effectLst>
                  <a:glow rad="101600">
                    <a:schemeClr val="accent2">
                      <a:satMod val="175000"/>
                      <a:alpha val="40000"/>
                    </a:schemeClr>
                  </a:glow>
                </a:effectLst>
                <a:latin typeface="Arial" pitchFamily="34" charset="0"/>
                <a:ea typeface="Times New Roman" pitchFamily="18" charset="0"/>
                <a:cs typeface="Arial" pitchFamily="34" charset="0"/>
              </a:rPr>
              <a:t>t avec une prédominance aux mois de n</a:t>
            </a:r>
            <a:r>
              <a:rPr kumimoji="0" lang="fr-FR" b="0" i="0" u="none" strike="noStrike" cap="none" normalizeH="0" baseline="0" dirty="0" smtClean="0">
                <a:ln>
                  <a:noFill/>
                </a:ln>
                <a:solidFill>
                  <a:schemeClr val="accent5">
                    <a:lumMod val="60000"/>
                    <a:lumOff val="40000"/>
                  </a:schemeClr>
                </a:solidFill>
                <a:effectLst>
                  <a:glow rad="101600">
                    <a:schemeClr val="accent2">
                      <a:satMod val="175000"/>
                      <a:alpha val="40000"/>
                    </a:schemeClr>
                  </a:glow>
                </a:effectLst>
                <a:latin typeface="Arial" pitchFamily="34" charset="0"/>
                <a:ea typeface="Times New Roman" pitchFamily="18" charset="0"/>
                <a:cs typeface="Arial" pitchFamily="34" charset="0"/>
              </a:rPr>
              <a:t>ovembre</a:t>
            </a:r>
            <a:r>
              <a:rPr kumimoji="0" lang="fr-FR" b="0" i="0" u="none" strike="noStrike" cap="none" normalizeH="0" baseline="0" dirty="0" smtClean="0">
                <a:ln>
                  <a:noFill/>
                </a:ln>
                <a:solidFill>
                  <a:schemeClr val="tx1"/>
                </a:solidFill>
                <a:effectLst>
                  <a:glow rad="101600">
                    <a:schemeClr val="accent2">
                      <a:satMod val="175000"/>
                      <a:alpha val="40000"/>
                    </a:schemeClr>
                  </a:glow>
                </a:effectLst>
                <a:latin typeface="Arial" pitchFamily="34" charset="0"/>
                <a:ea typeface="Times New Roman" pitchFamily="18" charset="0"/>
                <a:cs typeface="Arial" pitchFamily="34" charset="0"/>
              </a:rPr>
              <a:t> à a</a:t>
            </a:r>
            <a:r>
              <a:rPr kumimoji="0" lang="fr-FR" b="0" i="0" u="none" strike="noStrike" cap="none" normalizeH="0" baseline="0" dirty="0" smtClean="0">
                <a:ln>
                  <a:noFill/>
                </a:ln>
                <a:solidFill>
                  <a:schemeClr val="accent5">
                    <a:lumMod val="60000"/>
                    <a:lumOff val="40000"/>
                  </a:schemeClr>
                </a:solidFill>
                <a:effectLst>
                  <a:glow rad="101600">
                    <a:schemeClr val="accent2">
                      <a:satMod val="175000"/>
                      <a:alpha val="40000"/>
                    </a:schemeClr>
                  </a:glow>
                </a:effectLst>
                <a:latin typeface="Arial" pitchFamily="34" charset="0"/>
                <a:ea typeface="Times New Roman" pitchFamily="18" charset="0"/>
                <a:cs typeface="Arial" pitchFamily="34" charset="0"/>
              </a:rPr>
              <a:t>vri</a:t>
            </a:r>
            <a:r>
              <a:rPr kumimoji="0" lang="fr-FR" b="0" i="0" u="none" strike="noStrike" cap="none" normalizeH="0" baseline="0" dirty="0" smtClean="0">
                <a:ln>
                  <a:noFill/>
                </a:ln>
                <a:solidFill>
                  <a:schemeClr val="tx1"/>
                </a:solidFill>
                <a:effectLst>
                  <a:glow rad="101600">
                    <a:schemeClr val="accent2">
                      <a:satMod val="175000"/>
                      <a:alpha val="40000"/>
                    </a:schemeClr>
                  </a:glow>
                </a:effectLst>
                <a:latin typeface="Arial" pitchFamily="34" charset="0"/>
                <a:ea typeface="Times New Roman" pitchFamily="18" charset="0"/>
                <a:cs typeface="Arial" pitchFamily="34" charset="0"/>
              </a:rPr>
              <a:t>l, </a:t>
            </a:r>
            <a:r>
              <a:rPr kumimoji="0" lang="fr-FR" b="0" i="0" u="none" strike="noStrike" cap="none" normalizeH="0" baseline="0" dirty="0" smtClean="0">
                <a:ln>
                  <a:noFill/>
                </a:ln>
                <a:solidFill>
                  <a:schemeClr val="accent3">
                    <a:lumMod val="75000"/>
                  </a:schemeClr>
                </a:solidFill>
                <a:effectLst>
                  <a:glow rad="101600">
                    <a:schemeClr val="accent2">
                      <a:satMod val="175000"/>
                      <a:alpha val="40000"/>
                    </a:schemeClr>
                  </a:glow>
                </a:effectLst>
                <a:latin typeface="Arial" pitchFamily="34" charset="0"/>
                <a:ea typeface="Times New Roman" pitchFamily="18" charset="0"/>
                <a:cs typeface="Arial" pitchFamily="34" charset="0"/>
              </a:rPr>
              <a:t>par contre </a:t>
            </a:r>
            <a:r>
              <a:rPr kumimoji="0" lang="fr-FR" b="0" i="0" u="none" strike="noStrike" cap="none" normalizeH="0" baseline="0" dirty="0" smtClean="0">
                <a:ln>
                  <a:noFill/>
                </a:ln>
                <a:solidFill>
                  <a:schemeClr val="tx1"/>
                </a:solidFill>
                <a:effectLst>
                  <a:glow rad="101600">
                    <a:schemeClr val="accent2">
                      <a:satMod val="175000"/>
                      <a:alpha val="40000"/>
                    </a:schemeClr>
                  </a:glow>
                </a:effectLst>
                <a:latin typeface="Arial" pitchFamily="34" charset="0"/>
                <a:ea typeface="Times New Roman" pitchFamily="18" charset="0"/>
                <a:cs typeface="Arial" pitchFamily="34" charset="0"/>
              </a:rPr>
              <a:t>les v</a:t>
            </a:r>
            <a:r>
              <a:rPr kumimoji="0" lang="fr-FR" b="0" i="0" u="none" strike="noStrike" cap="none" normalizeH="0" baseline="0" dirty="0" smtClean="0">
                <a:ln>
                  <a:noFill/>
                </a:ln>
                <a:solidFill>
                  <a:schemeClr val="accent3">
                    <a:lumMod val="75000"/>
                  </a:schemeClr>
                </a:solidFill>
                <a:effectLst>
                  <a:glow rad="101600">
                    <a:schemeClr val="accent2">
                      <a:satMod val="175000"/>
                      <a:alpha val="40000"/>
                    </a:schemeClr>
                  </a:glow>
                </a:effectLst>
                <a:latin typeface="Arial" pitchFamily="34" charset="0"/>
                <a:ea typeface="Times New Roman" pitchFamily="18" charset="0"/>
                <a:cs typeface="Arial" pitchFamily="34" charset="0"/>
              </a:rPr>
              <a:t>ents</a:t>
            </a:r>
            <a:r>
              <a:rPr kumimoji="0" lang="fr-FR" b="0" i="0" u="none" strike="noStrike" cap="none" normalizeH="0" baseline="0" dirty="0" smtClean="0">
                <a:ln>
                  <a:noFill/>
                </a:ln>
                <a:solidFill>
                  <a:schemeClr val="tx1"/>
                </a:solidFill>
                <a:effectLst>
                  <a:glow rad="101600">
                    <a:schemeClr val="accent2">
                      <a:satMod val="175000"/>
                      <a:alpha val="40000"/>
                    </a:schemeClr>
                  </a:glow>
                </a:effectLst>
                <a:latin typeface="Arial" pitchFamily="34" charset="0"/>
                <a:ea typeface="Times New Roman" pitchFamily="18" charset="0"/>
                <a:cs typeface="Arial" pitchFamily="34" charset="0"/>
              </a:rPr>
              <a:t> est et </a:t>
            </a:r>
            <a:r>
              <a:rPr kumimoji="0" lang="fr-FR" b="0" i="0" u="none" strike="noStrike" cap="none" normalizeH="0" baseline="0" dirty="0" smtClean="0">
                <a:ln>
                  <a:noFill/>
                </a:ln>
                <a:solidFill>
                  <a:schemeClr val="accent3">
                    <a:lumMod val="75000"/>
                  </a:schemeClr>
                </a:solidFill>
                <a:effectLst>
                  <a:glow rad="101600">
                    <a:schemeClr val="accent2">
                      <a:satMod val="175000"/>
                      <a:alpha val="40000"/>
                    </a:schemeClr>
                  </a:glow>
                </a:effectLst>
                <a:latin typeface="Arial" pitchFamily="34" charset="0"/>
                <a:ea typeface="Times New Roman" pitchFamily="18" charset="0"/>
                <a:cs typeface="Arial" pitchFamily="34" charset="0"/>
              </a:rPr>
              <a:t>nord-est</a:t>
            </a:r>
            <a:r>
              <a:rPr kumimoji="0" lang="fr-FR" b="0" i="0" u="none" strike="noStrike" cap="none" normalizeH="0" baseline="0" dirty="0" smtClean="0">
                <a:ln>
                  <a:noFill/>
                </a:ln>
                <a:solidFill>
                  <a:schemeClr val="tx1"/>
                </a:solidFill>
                <a:effectLst>
                  <a:glow rad="101600">
                    <a:schemeClr val="accent2">
                      <a:satMod val="175000"/>
                      <a:alpha val="40000"/>
                    </a:schemeClr>
                  </a:glow>
                </a:effectLst>
                <a:latin typeface="Arial" pitchFamily="34" charset="0"/>
                <a:ea typeface="Times New Roman" pitchFamily="18" charset="0"/>
                <a:cs typeface="Arial" pitchFamily="34" charset="0"/>
              </a:rPr>
              <a:t> prédominent en </a:t>
            </a:r>
            <a:r>
              <a:rPr kumimoji="0" lang="fr-FR" b="0" i="0" u="none" strike="noStrike" cap="none" normalizeH="0" baseline="0" dirty="0" smtClean="0">
                <a:ln>
                  <a:noFill/>
                </a:ln>
                <a:solidFill>
                  <a:schemeClr val="accent3">
                    <a:lumMod val="75000"/>
                  </a:schemeClr>
                </a:solidFill>
                <a:effectLst>
                  <a:glow rad="101600">
                    <a:schemeClr val="accent2">
                      <a:satMod val="175000"/>
                      <a:alpha val="40000"/>
                    </a:schemeClr>
                  </a:glow>
                </a:effectLst>
                <a:latin typeface="Arial" pitchFamily="34" charset="0"/>
                <a:ea typeface="Times New Roman" pitchFamily="18" charset="0"/>
                <a:cs typeface="Arial" pitchFamily="34" charset="0"/>
              </a:rPr>
              <a:t>été</a:t>
            </a:r>
            <a:r>
              <a:rPr kumimoji="0" lang="fr-FR" b="0" i="0" u="none" strike="noStrike" cap="none" normalizeH="0" baseline="0" dirty="0" smtClean="0">
                <a:ln>
                  <a:noFill/>
                </a:ln>
                <a:solidFill>
                  <a:schemeClr val="tx1"/>
                </a:solidFill>
                <a:effectLst>
                  <a:glow rad="101600">
                    <a:schemeClr val="accent2">
                      <a:satMod val="175000"/>
                      <a:alpha val="40000"/>
                    </a:schemeClr>
                  </a:glow>
                </a:effectLst>
                <a:latin typeface="Arial" pitchFamily="34" charset="0"/>
                <a:ea typeface="Times New Roman" pitchFamily="18" charset="0"/>
                <a:cs typeface="Arial" pitchFamily="34" charset="0"/>
              </a:rPr>
              <a:t> avec des brises de mer.</a:t>
            </a:r>
            <a:endParaRPr kumimoji="0" lang="fr-FR" b="0" i="0" u="none" strike="noStrike" cap="none" normalizeH="0" baseline="0" dirty="0" smtClean="0">
              <a:ln>
                <a:noFill/>
              </a:ln>
              <a:solidFill>
                <a:schemeClr val="tx1"/>
              </a:solidFill>
              <a:effectLst>
                <a:glow rad="101600">
                  <a:schemeClr val="accent2">
                    <a:satMod val="175000"/>
                    <a:alpha val="40000"/>
                  </a:schemeClr>
                </a:glow>
              </a:effectLst>
              <a:latin typeface="Arial" pitchFamily="34" charset="0"/>
              <a:cs typeface="Arial" pitchFamily="34" charset="0"/>
            </a:endParaRPr>
          </a:p>
          <a:p>
            <a:pPr marL="0" marR="0" lvl="0" indent="342900" algn="l" defTabSz="914400" rtl="0" eaLnBrk="0" fontAlgn="base" latinLnBrk="0" hangingPunct="0">
              <a:lnSpc>
                <a:spcPct val="100000"/>
              </a:lnSpc>
              <a:spcBef>
                <a:spcPct val="0"/>
              </a:spcBef>
              <a:spcAft>
                <a:spcPct val="0"/>
              </a:spcAft>
              <a:buClrTx/>
              <a:buSzTx/>
              <a:buFontTx/>
              <a:buNone/>
              <a:tabLst/>
            </a:pPr>
            <a:r>
              <a:rPr kumimoji="0" lang="fr-FR" b="0" i="0" u="none" strike="noStrike" cap="none" normalizeH="0" baseline="0" dirty="0" smtClean="0">
                <a:ln>
                  <a:noFill/>
                </a:ln>
                <a:solidFill>
                  <a:schemeClr val="tx1"/>
                </a:solidFill>
                <a:effectLst>
                  <a:glow rad="101600">
                    <a:schemeClr val="accent2">
                      <a:satMod val="175000"/>
                      <a:alpha val="40000"/>
                    </a:schemeClr>
                  </a:glow>
                </a:effectLst>
                <a:latin typeface="Arial" pitchFamily="34" charset="0"/>
                <a:ea typeface="Times New Roman" pitchFamily="18" charset="0"/>
                <a:cs typeface="Arial" pitchFamily="34" charset="0"/>
              </a:rPr>
              <a:t>Les vents du nord sont plus fréquents et soufflent pendant toute l’année.</a:t>
            </a:r>
            <a:endParaRPr kumimoji="0" lang="fr-FR" b="0" i="0" u="none" strike="noStrike" cap="none" normalizeH="0" baseline="0" dirty="0" smtClean="0">
              <a:ln>
                <a:noFill/>
              </a:ln>
              <a:solidFill>
                <a:schemeClr val="tx1"/>
              </a:solidFill>
              <a:effectLst>
                <a:glow rad="101600">
                  <a:schemeClr val="accent2">
                    <a:satMod val="175000"/>
                    <a:alpha val="40000"/>
                  </a:schemeClr>
                </a:glow>
              </a:effectLst>
              <a:latin typeface="Arial" pitchFamily="34" charset="0"/>
              <a:cs typeface="Arial" pitchFamily="34" charset="0"/>
            </a:endParaRPr>
          </a:p>
          <a:p>
            <a:pPr marL="0" marR="0" lvl="0" indent="342900" algn="l" defTabSz="914400" rtl="0" eaLnBrk="0" fontAlgn="base" latinLnBrk="0" hangingPunct="0">
              <a:lnSpc>
                <a:spcPct val="100000"/>
              </a:lnSpc>
              <a:spcBef>
                <a:spcPct val="0"/>
              </a:spcBef>
              <a:spcAft>
                <a:spcPct val="0"/>
              </a:spcAft>
              <a:buClrTx/>
              <a:buSzTx/>
              <a:buFontTx/>
              <a:buNone/>
              <a:tabLst/>
            </a:pPr>
            <a:r>
              <a:rPr kumimoji="0" lang="fr-FR" b="0" i="0" u="none" strike="noStrike" cap="none" normalizeH="0" baseline="0" dirty="0" smtClean="0">
                <a:ln>
                  <a:noFill/>
                </a:ln>
                <a:solidFill>
                  <a:schemeClr val="tx1"/>
                </a:solidFill>
                <a:effectLst>
                  <a:glow rad="101600">
                    <a:schemeClr val="accent2">
                      <a:satMod val="175000"/>
                      <a:alpha val="40000"/>
                    </a:schemeClr>
                  </a:glow>
                </a:effectLst>
                <a:latin typeface="Calibri" pitchFamily="34" charset="0"/>
                <a:ea typeface="Calibri" pitchFamily="34" charset="0"/>
                <a:cs typeface="Arial" pitchFamily="34" charset="0"/>
              </a:rPr>
              <a:t>Le siroco, vent du sud chaud et sec qui souffle sud-est et sud-ouest ne se produit qu’à faible intensité avec une moyenne annuelle de 20 jours/ an.</a:t>
            </a:r>
            <a:endParaRPr kumimoji="0" lang="fr-FR" b="0" i="0" u="none" strike="noStrike" cap="none" normalizeH="0" baseline="0" dirty="0" smtClean="0">
              <a:ln>
                <a:noFill/>
              </a:ln>
              <a:solidFill>
                <a:schemeClr val="tx1"/>
              </a:solidFill>
              <a:effectLst>
                <a:glow rad="101600">
                  <a:schemeClr val="accent2">
                    <a:satMod val="175000"/>
                    <a:alpha val="40000"/>
                  </a:schemeClr>
                </a:glow>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 7" descr="zonage-sismique-algerie.jpg"/>
          <p:cNvPicPr/>
          <p:nvPr/>
        </p:nvPicPr>
        <p:blipFill>
          <a:blip r:embed="rId2"/>
          <a:stretch>
            <a:fillRect/>
          </a:stretch>
        </p:blipFill>
        <p:spPr>
          <a:xfrm>
            <a:off x="1000100" y="2214554"/>
            <a:ext cx="6448205" cy="4500594"/>
          </a:xfrm>
          <a:prstGeom prst="rect">
            <a:avLst/>
          </a:prstGeom>
        </p:spPr>
      </p:pic>
      <p:sp>
        <p:nvSpPr>
          <p:cNvPr id="46081" name="Rectangle 1"/>
          <p:cNvSpPr>
            <a:spLocks noChangeArrowheads="1"/>
          </p:cNvSpPr>
          <p:nvPr/>
        </p:nvSpPr>
        <p:spPr bwMode="auto">
          <a:xfrm>
            <a:off x="3244042" y="71414"/>
            <a:ext cx="2185214" cy="461665"/>
          </a:xfrm>
          <a:prstGeom prst="rect">
            <a:avLst/>
          </a:prstGeom>
          <a:ln>
            <a:headEnd/>
            <a:tailEnd/>
          </a:ln>
        </p:spPr>
        <p:style>
          <a:lnRef idx="1">
            <a:schemeClr val="accent2"/>
          </a:lnRef>
          <a:fillRef idx="2">
            <a:schemeClr val="accent2"/>
          </a:fillRef>
          <a:effectRef idx="1">
            <a:schemeClr val="accent2"/>
          </a:effectRef>
          <a:fontRef idx="minor">
            <a:schemeClr val="dk1"/>
          </a:fontRef>
        </p:style>
        <p:txBody>
          <a:bodyPr vert="horz" wrap="none" lIns="91440" tIns="45720" rIns="91440" bIns="45720" numCol="1" anchor="ctr" anchorCtr="0" compatLnSpc="1">
            <a:prstTxWarp prst="textNoShape">
              <a:avLst/>
            </a:prstTxWarp>
            <a:spAutoFit/>
          </a:bodyPr>
          <a:lstStyle/>
          <a:p>
            <a:pPr marL="457200" marR="0" lvl="1" indent="0" algn="l" defTabSz="914400" rtl="0" eaLnBrk="1" fontAlgn="base" latinLnBrk="0" hangingPunct="1">
              <a:lnSpc>
                <a:spcPct val="100000"/>
              </a:lnSpc>
              <a:spcBef>
                <a:spcPct val="0"/>
              </a:spcBef>
              <a:spcAft>
                <a:spcPct val="0"/>
              </a:spcAft>
              <a:buClrTx/>
              <a:buSzTx/>
              <a:tabLst/>
            </a:pPr>
            <a:r>
              <a:rPr kumimoji="0" lang="fr-FR" sz="2400" b="1" i="0" strike="noStrike" cap="none" normalizeH="0" baseline="0" dirty="0" smtClean="0">
                <a:ln>
                  <a:noFill/>
                </a:ln>
                <a:solidFill>
                  <a:schemeClr val="tx1"/>
                </a:solidFill>
                <a:effectLst>
                  <a:glow rad="139700">
                    <a:schemeClr val="accent4">
                      <a:satMod val="175000"/>
                      <a:alpha val="40000"/>
                    </a:schemeClr>
                  </a:glow>
                </a:effectLst>
                <a:latin typeface="Arial" pitchFamily="34" charset="0"/>
                <a:ea typeface="Times New Roman" pitchFamily="18" charset="0"/>
                <a:cs typeface="Arial" pitchFamily="34" charset="0"/>
              </a:rPr>
              <a:t>Sismicité :</a:t>
            </a:r>
            <a:endParaRPr kumimoji="0" lang="fr-FR" sz="2400" b="0" i="0" strike="noStrike" cap="none" normalizeH="0" baseline="0" dirty="0" smtClean="0">
              <a:ln>
                <a:noFill/>
              </a:ln>
              <a:solidFill>
                <a:schemeClr val="tx1"/>
              </a:solidFill>
              <a:effectLst>
                <a:glow rad="139700">
                  <a:schemeClr val="accent4">
                    <a:satMod val="175000"/>
                    <a:alpha val="40000"/>
                  </a:schemeClr>
                </a:glow>
              </a:effectLst>
              <a:latin typeface="Arial" pitchFamily="34" charset="0"/>
              <a:cs typeface="Arial" pitchFamily="34" charset="0"/>
            </a:endParaRPr>
          </a:p>
        </p:txBody>
      </p:sp>
      <p:sp>
        <p:nvSpPr>
          <p:cNvPr id="46082" name="Rectangle 2"/>
          <p:cNvSpPr>
            <a:spLocks noChangeArrowheads="1"/>
          </p:cNvSpPr>
          <p:nvPr/>
        </p:nvSpPr>
        <p:spPr bwMode="auto">
          <a:xfrm>
            <a:off x="142876" y="642918"/>
            <a:ext cx="8858280" cy="1477328"/>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fr-FR"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Boumerdès faisait partie de la zone II avec une sismicité moyenne à forte, mais après l’avenue du séisme du 21 mai 2003, la commune a été classée par le groupe technique spécialisé (G.T.S.) comme zone III à sismicité élevée et  dommages notables. Il convient donc de prendre des mesures de prévention et d’être plus vigilant dans l’application des nouvelles règles parasismiques algériennes. </a:t>
            </a:r>
            <a:endParaRPr kumimoji="0" lang="fr-FR" b="0" i="0" u="none" strike="noStrike" cap="none" normalizeH="0" baseline="0" dirty="0" smtClean="0">
              <a:ln>
                <a:noFill/>
              </a:ln>
              <a:solidFill>
                <a:schemeClr val="tx1"/>
              </a:solidFill>
              <a:effectLst/>
              <a:latin typeface="Arial" pitchFamily="34" charset="0"/>
              <a:cs typeface="Arial" pitchFamily="34" charset="0"/>
            </a:endParaRPr>
          </a:p>
        </p:txBody>
      </p:sp>
      <p:sp>
        <p:nvSpPr>
          <p:cNvPr id="46083" name="Oval 3"/>
          <p:cNvSpPr>
            <a:spLocks noChangeArrowheads="1"/>
          </p:cNvSpPr>
          <p:nvPr/>
        </p:nvSpPr>
        <p:spPr bwMode="auto">
          <a:xfrm>
            <a:off x="4786314" y="2714620"/>
            <a:ext cx="214314" cy="142876"/>
          </a:xfrm>
          <a:prstGeom prst="ellips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fr-FR"/>
          </a:p>
        </p:txBody>
      </p:sp>
      <p:cxnSp>
        <p:nvCxnSpPr>
          <p:cNvPr id="46084" name="AutoShape 4"/>
          <p:cNvCxnSpPr>
            <a:cxnSpLocks noChangeShapeType="1"/>
          </p:cNvCxnSpPr>
          <p:nvPr/>
        </p:nvCxnSpPr>
        <p:spPr bwMode="auto">
          <a:xfrm rot="16200000" flipH="1">
            <a:off x="4805365" y="2981322"/>
            <a:ext cx="1104900" cy="857250"/>
          </a:xfrm>
          <a:prstGeom prst="bentConnector3">
            <a:avLst>
              <a:gd name="adj1" fmla="val 50000"/>
            </a:avLst>
          </a:prstGeom>
          <a:noFill/>
          <a:ln w="9525">
            <a:solidFill>
              <a:srgbClr val="000000"/>
            </a:solidFill>
            <a:miter lim="800000"/>
            <a:headEnd/>
            <a:tailEnd type="triangle" w="med" len="med"/>
          </a:ln>
        </p:spPr>
      </p:cxnSp>
      <p:sp>
        <p:nvSpPr>
          <p:cNvPr id="46085" name="Rectangle 5"/>
          <p:cNvSpPr>
            <a:spLocks noChangeArrowheads="1"/>
          </p:cNvSpPr>
          <p:nvPr/>
        </p:nvSpPr>
        <p:spPr bwMode="auto">
          <a:xfrm>
            <a:off x="5286380" y="3929066"/>
            <a:ext cx="962025" cy="285750"/>
          </a:xfrm>
          <a:prstGeom prst="rect">
            <a:avLst/>
          </a:prstGeom>
          <a:no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fr-FR" sz="1100" b="0" i="0" u="none" strike="noStrike" cap="none" normalizeH="0" baseline="0" smtClean="0">
                <a:ln>
                  <a:noFill/>
                </a:ln>
                <a:solidFill>
                  <a:schemeClr val="tx1"/>
                </a:solidFill>
                <a:effectLst/>
                <a:latin typeface="Calibri" pitchFamily="34" charset="0"/>
                <a:ea typeface="Arial" pitchFamily="34" charset="0"/>
                <a:cs typeface="Arial" pitchFamily="34" charset="0"/>
              </a:rPr>
              <a:t>BOUMERDES</a:t>
            </a:r>
            <a:endParaRPr kumimoji="0" lang="fr-FR"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1"/>
          <p:cNvSpPr>
            <a:spLocks noChangeArrowheads="1"/>
          </p:cNvSpPr>
          <p:nvPr/>
        </p:nvSpPr>
        <p:spPr bwMode="auto">
          <a:xfrm>
            <a:off x="-32" y="109815"/>
            <a:ext cx="9144032" cy="461665"/>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anchor="ctr" anchorCtr="0" compatLnSpc="1">
            <a:prstTxWarp prst="textNoShape">
              <a:avLst/>
            </a:prstTxWarp>
            <a:spAutoFit/>
          </a:bodyPr>
          <a:lstStyle/>
          <a:p>
            <a:pPr marL="457200" marR="0" lvl="1" indent="0" defTabSz="914400" rtl="0" eaLnBrk="1" fontAlgn="base" latinLnBrk="0" hangingPunct="1">
              <a:lnSpc>
                <a:spcPct val="100000"/>
              </a:lnSpc>
              <a:spcBef>
                <a:spcPct val="0"/>
              </a:spcBef>
              <a:spcAft>
                <a:spcPct val="0"/>
              </a:spcAft>
              <a:buClrTx/>
              <a:buSzTx/>
              <a:tabLst/>
            </a:pPr>
            <a:r>
              <a:rPr kumimoji="0" lang="fr-FR" sz="2400" b="1" i="0" strike="noStrike" cap="none" normalizeH="0" baseline="0" dirty="0" smtClean="0">
                <a:ln>
                  <a:noFill/>
                </a:ln>
                <a:solidFill>
                  <a:schemeClr val="tx1"/>
                </a:solidFill>
                <a:effectLst>
                  <a:glow rad="101600">
                    <a:schemeClr val="accent2">
                      <a:satMod val="175000"/>
                      <a:alpha val="40000"/>
                    </a:schemeClr>
                  </a:glow>
                </a:effectLst>
                <a:latin typeface="Times New Roman" pitchFamily="18" charset="0"/>
                <a:ea typeface="Times New Roman" pitchFamily="18" charset="0"/>
                <a:cs typeface="Times New Roman" pitchFamily="18" charset="0"/>
              </a:rPr>
              <a:t>Classification des terrains soumis à des contraintes naturelles :</a:t>
            </a:r>
            <a:endParaRPr kumimoji="0" lang="fr-FR" sz="2400" b="0" i="0" strike="noStrike" cap="none" normalizeH="0" baseline="0" dirty="0" smtClean="0">
              <a:ln>
                <a:noFill/>
              </a:ln>
              <a:solidFill>
                <a:schemeClr val="tx1"/>
              </a:solidFill>
              <a:effectLst>
                <a:glow rad="101600">
                  <a:schemeClr val="accent2">
                    <a:satMod val="175000"/>
                    <a:alpha val="40000"/>
                  </a:schemeClr>
                </a:glow>
              </a:effectLst>
              <a:latin typeface="Arial" pitchFamily="34" charset="0"/>
              <a:cs typeface="Arial" pitchFamily="34" charset="0"/>
            </a:endParaRPr>
          </a:p>
        </p:txBody>
      </p:sp>
      <p:sp>
        <p:nvSpPr>
          <p:cNvPr id="47106" name="Rectangle 2"/>
          <p:cNvSpPr>
            <a:spLocks noChangeArrowheads="1"/>
          </p:cNvSpPr>
          <p:nvPr/>
        </p:nvSpPr>
        <p:spPr bwMode="auto">
          <a:xfrm>
            <a:off x="500034" y="1458946"/>
            <a:ext cx="8358246" cy="3970318"/>
          </a:xfrm>
          <a:prstGeom prst="rect">
            <a:avLst/>
          </a:prstGeom>
          <a:ln>
            <a:headEnd/>
            <a:tailEnd/>
          </a:ln>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342900" algn="l" defTabSz="914400" rtl="0" eaLnBrk="1" fontAlgn="base" latinLnBrk="0" hangingPunct="1">
              <a:lnSpc>
                <a:spcPct val="100000"/>
              </a:lnSpc>
              <a:spcBef>
                <a:spcPct val="0"/>
              </a:spcBef>
              <a:spcAft>
                <a:spcPct val="0"/>
              </a:spcAft>
              <a:buClrTx/>
              <a:buSzTx/>
              <a:buFontTx/>
              <a:buNone/>
              <a:tabLst>
                <a:tab pos="539750" algn="l"/>
              </a:tabLst>
            </a:pPr>
            <a:r>
              <a:rPr kumimoji="0" lang="fr-FR"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Les terres de Boumerdès sont exposées aux :</a:t>
            </a:r>
            <a:endParaRPr kumimoji="0" lang="fr-FR" b="0" i="0" u="none" strike="noStrike" cap="none" normalizeH="0" baseline="0" dirty="0" smtClean="0">
              <a:ln>
                <a:noFill/>
              </a:ln>
              <a:solidFill>
                <a:schemeClr val="tx1"/>
              </a:solidFill>
              <a:effectLst/>
              <a:latin typeface="Arial" pitchFamily="34" charset="0"/>
              <a:cs typeface="Arial" pitchFamily="34" charset="0"/>
            </a:endParaRPr>
          </a:p>
          <a:p>
            <a:pPr marL="0" marR="0" lvl="0" indent="342900" algn="l" defTabSz="914400" rtl="0" eaLnBrk="0" fontAlgn="base" latinLnBrk="0" hangingPunct="0">
              <a:lnSpc>
                <a:spcPct val="100000"/>
              </a:lnSpc>
              <a:spcBef>
                <a:spcPct val="0"/>
              </a:spcBef>
              <a:spcAft>
                <a:spcPct val="0"/>
              </a:spcAft>
              <a:buClrTx/>
              <a:buSzTx/>
              <a:buFontTx/>
              <a:buChar char="•"/>
              <a:tabLst>
                <a:tab pos="539750" algn="l"/>
              </a:tabLst>
            </a:pPr>
            <a:r>
              <a:rPr kumimoji="0" lang="fr-FR" b="1" i="0" u="sng" strike="noStrike" cap="none" normalizeH="0" baseline="0" dirty="0" smtClean="0">
                <a:ln>
                  <a:noFill/>
                </a:ln>
                <a:solidFill>
                  <a:schemeClr val="tx1"/>
                </a:solidFill>
                <a:effectLst>
                  <a:glow rad="63500">
                    <a:schemeClr val="accent2">
                      <a:satMod val="175000"/>
                      <a:alpha val="40000"/>
                    </a:schemeClr>
                  </a:glow>
                </a:effectLst>
                <a:latin typeface="Times New Roman" pitchFamily="18" charset="0"/>
                <a:ea typeface="Calibri" pitchFamily="34" charset="0"/>
                <a:cs typeface="Times New Roman" pitchFamily="18" charset="0"/>
              </a:rPr>
              <a:t>Risque de glissement</a:t>
            </a:r>
            <a:r>
              <a:rPr kumimoji="0" lang="fr-FR" b="1" i="0" u="sng" strike="noStrike" cap="none" normalizeH="0" baseline="0" dirty="0" smtClean="0">
                <a:ln>
                  <a:noFill/>
                </a:ln>
                <a:solidFill>
                  <a:schemeClr val="tx1"/>
                </a:solidFill>
                <a:effectLst>
                  <a:glow rad="63500">
                    <a:schemeClr val="accent2">
                      <a:satMod val="175000"/>
                      <a:alpha val="40000"/>
                    </a:schemeClr>
                  </a:glow>
                </a:effectLst>
                <a:latin typeface="Calibri"/>
                <a:ea typeface="Calibri" pitchFamily="34" charset="0"/>
                <a:cs typeface="Times New Roman" pitchFamily="18" charset="0"/>
              </a:rPr>
              <a:t> </a:t>
            </a:r>
            <a:r>
              <a:rPr kumimoji="0" lang="fr-FR" b="1" i="0" u="sng" strike="noStrike" cap="none" normalizeH="0" baseline="0" dirty="0" smtClean="0">
                <a:ln>
                  <a:noFill/>
                </a:ln>
                <a:solidFill>
                  <a:schemeClr val="tx1"/>
                </a:solidFill>
                <a:effectLst>
                  <a:glow rad="63500">
                    <a:schemeClr val="accent2">
                      <a:satMod val="175000"/>
                      <a:alpha val="40000"/>
                    </a:schemeClr>
                  </a:glow>
                </a:effectLst>
                <a:latin typeface="Times New Roman" pitchFamily="18" charset="0"/>
                <a:ea typeface="Calibri" pitchFamily="34" charset="0"/>
                <a:cs typeface="Times New Roman" pitchFamily="18" charset="0"/>
              </a:rPr>
              <a:t>:</a:t>
            </a:r>
            <a:r>
              <a:rPr kumimoji="0" lang="fr-FR" b="1" i="0" u="none" strike="noStrike" cap="none" normalizeH="0" baseline="0" dirty="0" smtClean="0">
                <a:ln>
                  <a:noFill/>
                </a:ln>
                <a:solidFill>
                  <a:schemeClr val="tx1"/>
                </a:solidFill>
                <a:effectLst>
                  <a:glow rad="63500">
                    <a:schemeClr val="accent2">
                      <a:satMod val="175000"/>
                      <a:alpha val="40000"/>
                    </a:schemeClr>
                  </a:glow>
                </a:effectLst>
                <a:latin typeface="Times New Roman" pitchFamily="18" charset="0"/>
                <a:ea typeface="Calibri" pitchFamily="34" charset="0"/>
                <a:cs typeface="Times New Roman" pitchFamily="18" charset="0"/>
              </a:rPr>
              <a:t> </a:t>
            </a:r>
            <a:r>
              <a:rPr kumimoji="0" lang="fr-FR"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il  touche principalement les terres en pente, deux cas sont distingu</a:t>
            </a:r>
            <a:r>
              <a:rPr kumimoji="0" lang="fr-FR" b="0" i="0" u="none" strike="noStrike" cap="none" normalizeH="0" baseline="0" dirty="0" smtClean="0">
                <a:ln>
                  <a:noFill/>
                </a:ln>
                <a:solidFill>
                  <a:schemeClr val="tx1"/>
                </a:solidFill>
                <a:effectLst/>
                <a:latin typeface="Calibri"/>
                <a:ea typeface="Calibri" pitchFamily="34" charset="0"/>
                <a:cs typeface="Times New Roman" pitchFamily="18" charset="0"/>
              </a:rPr>
              <a:t>é</a:t>
            </a:r>
            <a:r>
              <a:rPr kumimoji="0" lang="fr-FR"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s</a:t>
            </a:r>
            <a:r>
              <a:rPr kumimoji="0" lang="fr-FR" b="0" i="0" u="none" strike="noStrike" cap="none" normalizeH="0" baseline="0" dirty="0" smtClean="0">
                <a:ln>
                  <a:noFill/>
                </a:ln>
                <a:solidFill>
                  <a:schemeClr val="tx1"/>
                </a:solidFill>
                <a:effectLst/>
                <a:latin typeface="Calibri"/>
                <a:ea typeface="Calibri" pitchFamily="34" charset="0"/>
                <a:cs typeface="Times New Roman" pitchFamily="18" charset="0"/>
              </a:rPr>
              <a:t> </a:t>
            </a:r>
            <a:r>
              <a:rPr kumimoji="0" lang="fr-FR"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t>
            </a:r>
            <a:endParaRPr kumimoji="0" lang="fr-FR" b="0" i="0" u="none" strike="noStrike" cap="none" normalizeH="0" baseline="0" dirty="0" smtClean="0">
              <a:ln>
                <a:noFill/>
              </a:ln>
              <a:solidFill>
                <a:schemeClr val="tx1"/>
              </a:solidFill>
              <a:effectLst/>
              <a:latin typeface="Arial" pitchFamily="34" charset="0"/>
              <a:cs typeface="Arial" pitchFamily="34" charset="0"/>
            </a:endParaRPr>
          </a:p>
          <a:p>
            <a:pPr marL="0" marR="0" lvl="0" indent="342900" algn="l" defTabSz="914400" rtl="0" eaLnBrk="0" fontAlgn="base" latinLnBrk="0" hangingPunct="0">
              <a:lnSpc>
                <a:spcPct val="100000"/>
              </a:lnSpc>
              <a:spcBef>
                <a:spcPct val="0"/>
              </a:spcBef>
              <a:spcAft>
                <a:spcPct val="0"/>
              </a:spcAft>
              <a:buClrTx/>
              <a:buSzTx/>
              <a:buFontTx/>
              <a:buChar char="•"/>
              <a:tabLst>
                <a:tab pos="539750" algn="l"/>
              </a:tabLst>
            </a:pPr>
            <a:r>
              <a:rPr kumimoji="0" lang="fr-FR"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Risque de glissement susceptible de se manifester sur les pentes situ</a:t>
            </a:r>
            <a:r>
              <a:rPr kumimoji="0" lang="fr-FR" b="0" i="0" u="none" strike="noStrike" cap="none" normalizeH="0" baseline="0" dirty="0" smtClean="0">
                <a:ln>
                  <a:noFill/>
                </a:ln>
                <a:solidFill>
                  <a:schemeClr val="tx1"/>
                </a:solidFill>
                <a:effectLst/>
                <a:latin typeface="Calibri"/>
                <a:ea typeface="Calibri" pitchFamily="34" charset="0"/>
                <a:cs typeface="Times New Roman" pitchFamily="18" charset="0"/>
              </a:rPr>
              <a:t>é</a:t>
            </a:r>
            <a:r>
              <a:rPr kumimoji="0" lang="fr-FR"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es entre </a:t>
            </a:r>
            <a:r>
              <a:rPr kumimoji="0" lang="fr-FR" b="0" i="0" u="none" strike="noStrike" cap="none" normalizeH="0" baseline="0" dirty="0" smtClean="0">
                <a:ln>
                  <a:noFill/>
                </a:ln>
                <a:solidFill>
                  <a:srgbClr val="FF0000"/>
                </a:solidFill>
                <a:effectLst/>
                <a:latin typeface="Times New Roman" pitchFamily="18" charset="0"/>
                <a:ea typeface="Calibri" pitchFamily="34" charset="0"/>
                <a:cs typeface="Times New Roman" pitchFamily="18" charset="0"/>
              </a:rPr>
              <a:t>8% </a:t>
            </a:r>
            <a:r>
              <a:rPr kumimoji="0" lang="fr-FR"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et </a:t>
            </a:r>
            <a:r>
              <a:rPr kumimoji="0" lang="fr-FR" b="0" i="0" u="none" strike="noStrike" cap="none" normalizeH="0" baseline="0" dirty="0" smtClean="0">
                <a:ln>
                  <a:noFill/>
                </a:ln>
                <a:solidFill>
                  <a:srgbClr val="FF0000"/>
                </a:solidFill>
                <a:effectLst/>
                <a:latin typeface="Times New Roman" pitchFamily="18" charset="0"/>
                <a:ea typeface="Calibri" pitchFamily="34" charset="0"/>
                <a:cs typeface="Times New Roman" pitchFamily="18" charset="0"/>
              </a:rPr>
              <a:t>15% </a:t>
            </a:r>
            <a:r>
              <a:rPr kumimoji="0" lang="fr-FR"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en pr</a:t>
            </a:r>
            <a:r>
              <a:rPr kumimoji="0" lang="fr-FR" b="0" i="0" u="none" strike="noStrike" cap="none" normalizeH="0" baseline="0" dirty="0" smtClean="0">
                <a:ln>
                  <a:noFill/>
                </a:ln>
                <a:solidFill>
                  <a:schemeClr val="tx1"/>
                </a:solidFill>
                <a:effectLst/>
                <a:latin typeface="Calibri"/>
                <a:ea typeface="Calibri" pitchFamily="34" charset="0"/>
                <a:cs typeface="Times New Roman" pitchFamily="18" charset="0"/>
              </a:rPr>
              <a:t>é</a:t>
            </a:r>
            <a:r>
              <a:rPr kumimoji="0" lang="fr-FR"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sence des </a:t>
            </a:r>
            <a:r>
              <a:rPr kumimoji="0" lang="fr-FR" b="0" i="0" u="none" strike="noStrike" cap="none" normalizeH="0" baseline="0" dirty="0" smtClean="0">
                <a:ln>
                  <a:noFill/>
                </a:ln>
                <a:solidFill>
                  <a:srgbClr val="FF0000"/>
                </a:solidFill>
                <a:effectLst/>
                <a:latin typeface="Times New Roman" pitchFamily="18" charset="0"/>
                <a:ea typeface="Calibri" pitchFamily="34" charset="0"/>
                <a:cs typeface="Times New Roman" pitchFamily="18" charset="0"/>
              </a:rPr>
              <a:t>marnes bleues sah</a:t>
            </a:r>
            <a:r>
              <a:rPr kumimoji="0" lang="fr-FR" b="0" i="0" u="none" strike="noStrike" cap="none" normalizeH="0" baseline="0" dirty="0" smtClean="0">
                <a:ln>
                  <a:noFill/>
                </a:ln>
                <a:solidFill>
                  <a:srgbClr val="FF0000"/>
                </a:solidFill>
                <a:effectLst/>
                <a:latin typeface="Calibri"/>
                <a:ea typeface="Calibri" pitchFamily="34" charset="0"/>
                <a:cs typeface="Times New Roman" pitchFamily="18" charset="0"/>
              </a:rPr>
              <a:t>é</a:t>
            </a:r>
            <a:r>
              <a:rPr kumimoji="0" lang="fr-FR" b="0" i="0" u="none" strike="noStrike" cap="none" normalizeH="0" baseline="0" dirty="0" smtClean="0">
                <a:ln>
                  <a:noFill/>
                </a:ln>
                <a:solidFill>
                  <a:srgbClr val="FF0000"/>
                </a:solidFill>
                <a:effectLst/>
                <a:latin typeface="Times New Roman" pitchFamily="18" charset="0"/>
                <a:ea typeface="Calibri" pitchFamily="34" charset="0"/>
                <a:cs typeface="Times New Roman" pitchFamily="18" charset="0"/>
              </a:rPr>
              <a:t>liennes</a:t>
            </a:r>
            <a:r>
              <a:rPr kumimoji="0" lang="fr-FR"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et l</a:t>
            </a:r>
            <a:r>
              <a:rPr kumimoji="0" lang="fr-FR" b="0" i="0" u="none" strike="noStrike" cap="none" normalizeH="0" baseline="0" dirty="0" smtClean="0">
                <a:ln>
                  <a:noFill/>
                </a:ln>
                <a:solidFill>
                  <a:schemeClr val="tx1"/>
                </a:solidFill>
                <a:effectLst/>
                <a:latin typeface="Calibri"/>
                <a:ea typeface="Calibri" pitchFamily="34" charset="0"/>
                <a:cs typeface="Times New Roman" pitchFamily="18" charset="0"/>
              </a:rPr>
              <a:t>à</a:t>
            </a:r>
            <a:r>
              <a:rPr kumimoji="0" lang="fr-FR"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o</a:t>
            </a:r>
            <a:r>
              <a:rPr kumimoji="0" lang="fr-FR" b="0" i="0" u="none" strike="noStrike" cap="none" normalizeH="0" baseline="0" dirty="0" smtClean="0">
                <a:ln>
                  <a:noFill/>
                </a:ln>
                <a:solidFill>
                  <a:schemeClr val="tx1"/>
                </a:solidFill>
                <a:effectLst/>
                <a:latin typeface="Calibri"/>
                <a:ea typeface="Calibri" pitchFamily="34" charset="0"/>
                <a:cs typeface="Times New Roman" pitchFamily="18" charset="0"/>
              </a:rPr>
              <a:t>ù</a:t>
            </a:r>
            <a:r>
              <a:rPr kumimoji="0" lang="fr-FR"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la couche alt</a:t>
            </a:r>
            <a:r>
              <a:rPr kumimoji="0" lang="fr-FR" b="0" i="0" u="none" strike="noStrike" cap="none" normalizeH="0" baseline="0" dirty="0" smtClean="0">
                <a:ln>
                  <a:noFill/>
                </a:ln>
                <a:solidFill>
                  <a:schemeClr val="tx1"/>
                </a:solidFill>
                <a:effectLst/>
                <a:latin typeface="Calibri"/>
                <a:ea typeface="Calibri" pitchFamily="34" charset="0"/>
                <a:cs typeface="Times New Roman" pitchFamily="18" charset="0"/>
              </a:rPr>
              <a:t>é</a:t>
            </a:r>
            <a:r>
              <a:rPr kumimoji="0" lang="fr-FR"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r</a:t>
            </a:r>
            <a:r>
              <a:rPr kumimoji="0" lang="fr-FR" b="0" i="0" u="none" strike="noStrike" cap="none" normalizeH="0" baseline="0" dirty="0" smtClean="0">
                <a:ln>
                  <a:noFill/>
                </a:ln>
                <a:solidFill>
                  <a:schemeClr val="tx1"/>
                </a:solidFill>
                <a:effectLst/>
                <a:latin typeface="Calibri"/>
                <a:ea typeface="Calibri" pitchFamily="34" charset="0"/>
                <a:cs typeface="Times New Roman" pitchFamily="18" charset="0"/>
              </a:rPr>
              <a:t>é</a:t>
            </a:r>
            <a:r>
              <a:rPr kumimoji="0" lang="fr-FR"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e a une </a:t>
            </a:r>
            <a:r>
              <a:rPr kumimoji="0" lang="fr-FR" b="0" i="0" u="none" strike="noStrike" cap="none" normalizeH="0" baseline="0" dirty="0" smtClean="0">
                <a:ln>
                  <a:noFill/>
                </a:ln>
                <a:solidFill>
                  <a:schemeClr val="tx1"/>
                </a:solidFill>
                <a:effectLst/>
                <a:latin typeface="Calibri"/>
                <a:ea typeface="Calibri" pitchFamily="34" charset="0"/>
                <a:cs typeface="Times New Roman" pitchFamily="18" charset="0"/>
              </a:rPr>
              <a:t>é</a:t>
            </a:r>
            <a:r>
              <a:rPr kumimoji="0" lang="fr-FR"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paisseur assez importante.</a:t>
            </a:r>
            <a:endParaRPr kumimoji="0" lang="fr-FR" b="0" i="0" u="none" strike="noStrike" cap="none" normalizeH="0" baseline="0" dirty="0" smtClean="0">
              <a:ln>
                <a:noFill/>
              </a:ln>
              <a:solidFill>
                <a:schemeClr val="tx1"/>
              </a:solidFill>
              <a:effectLst/>
              <a:latin typeface="Arial" pitchFamily="34" charset="0"/>
              <a:cs typeface="Arial" pitchFamily="34" charset="0"/>
            </a:endParaRPr>
          </a:p>
          <a:p>
            <a:pPr marL="0" marR="0" lvl="0" indent="342900" algn="l" defTabSz="914400" rtl="0" eaLnBrk="0" fontAlgn="base" latinLnBrk="0" hangingPunct="0">
              <a:lnSpc>
                <a:spcPct val="100000"/>
              </a:lnSpc>
              <a:spcBef>
                <a:spcPct val="0"/>
              </a:spcBef>
              <a:spcAft>
                <a:spcPct val="0"/>
              </a:spcAft>
              <a:buClrTx/>
              <a:buSzTx/>
              <a:buFontTx/>
              <a:buChar char="•"/>
              <a:tabLst>
                <a:tab pos="539750" algn="l"/>
              </a:tabLst>
            </a:pPr>
            <a:r>
              <a:rPr kumimoji="0" lang="fr-FR"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Risque de glissement profond susceptible de se manifester sur les fortes pentes, l</a:t>
            </a:r>
            <a:r>
              <a:rPr kumimoji="0" lang="fr-FR" b="0" i="0" u="none" strike="noStrike" cap="none" normalizeH="0" baseline="0" dirty="0" smtClean="0">
                <a:ln>
                  <a:noFill/>
                </a:ln>
                <a:solidFill>
                  <a:schemeClr val="tx1"/>
                </a:solidFill>
                <a:effectLst/>
                <a:latin typeface="Calibri"/>
                <a:ea typeface="Calibri" pitchFamily="34" charset="0"/>
                <a:cs typeface="Times New Roman" pitchFamily="18" charset="0"/>
              </a:rPr>
              <a:t>à</a:t>
            </a:r>
            <a:r>
              <a:rPr kumimoji="0" lang="fr-FR"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o</a:t>
            </a:r>
            <a:r>
              <a:rPr kumimoji="0" lang="fr-FR" b="0" i="0" u="none" strike="noStrike" cap="none" normalizeH="0" baseline="0" dirty="0" smtClean="0">
                <a:ln>
                  <a:noFill/>
                </a:ln>
                <a:solidFill>
                  <a:schemeClr val="tx1"/>
                </a:solidFill>
                <a:effectLst/>
                <a:latin typeface="Calibri"/>
                <a:ea typeface="Calibri" pitchFamily="34" charset="0"/>
                <a:cs typeface="Times New Roman" pitchFamily="18" charset="0"/>
              </a:rPr>
              <a:t>ù</a:t>
            </a:r>
            <a:r>
              <a:rPr kumimoji="0" lang="fr-FR"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il est pr</a:t>
            </a:r>
            <a:r>
              <a:rPr kumimoji="0" lang="fr-FR" b="0" i="0" u="none" strike="noStrike" cap="none" normalizeH="0" baseline="0" dirty="0" smtClean="0">
                <a:ln>
                  <a:noFill/>
                </a:ln>
                <a:solidFill>
                  <a:schemeClr val="tx1"/>
                </a:solidFill>
                <a:effectLst/>
                <a:latin typeface="Calibri"/>
                <a:ea typeface="Calibri" pitchFamily="34" charset="0"/>
                <a:cs typeface="Times New Roman" pitchFamily="18" charset="0"/>
              </a:rPr>
              <a:t>é</a:t>
            </a:r>
            <a:r>
              <a:rPr kumimoji="0" lang="fr-FR"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conis</a:t>
            </a:r>
            <a:r>
              <a:rPr kumimoji="0" lang="fr-FR" b="0" i="0" u="none" strike="noStrike" cap="none" normalizeH="0" baseline="0" dirty="0" smtClean="0">
                <a:ln>
                  <a:noFill/>
                </a:ln>
                <a:solidFill>
                  <a:schemeClr val="tx1"/>
                </a:solidFill>
                <a:effectLst/>
                <a:latin typeface="Calibri"/>
                <a:ea typeface="Calibri" pitchFamily="34" charset="0"/>
                <a:cs typeface="Times New Roman" pitchFamily="18" charset="0"/>
              </a:rPr>
              <a:t>é</a:t>
            </a:r>
            <a:r>
              <a:rPr kumimoji="0" lang="fr-FR"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de renforcer le couvert v</a:t>
            </a:r>
            <a:r>
              <a:rPr kumimoji="0" lang="fr-FR" b="0" i="0" u="none" strike="noStrike" cap="none" normalizeH="0" baseline="0" dirty="0" smtClean="0">
                <a:ln>
                  <a:noFill/>
                </a:ln>
                <a:solidFill>
                  <a:schemeClr val="tx1"/>
                </a:solidFill>
                <a:effectLst/>
                <a:latin typeface="Calibri"/>
                <a:ea typeface="Calibri" pitchFamily="34" charset="0"/>
                <a:cs typeface="Times New Roman" pitchFamily="18" charset="0"/>
              </a:rPr>
              <a:t>é</a:t>
            </a:r>
            <a:r>
              <a:rPr kumimoji="0" lang="fr-FR"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g</a:t>
            </a:r>
            <a:r>
              <a:rPr kumimoji="0" lang="fr-FR" b="0" i="0" u="none" strike="noStrike" cap="none" normalizeH="0" baseline="0" dirty="0" smtClean="0">
                <a:ln>
                  <a:noFill/>
                </a:ln>
                <a:solidFill>
                  <a:schemeClr val="tx1"/>
                </a:solidFill>
                <a:effectLst/>
                <a:latin typeface="Calibri"/>
                <a:ea typeface="Calibri" pitchFamily="34" charset="0"/>
                <a:cs typeface="Times New Roman" pitchFamily="18" charset="0"/>
              </a:rPr>
              <a:t>é</a:t>
            </a:r>
            <a:r>
              <a:rPr kumimoji="0" lang="fr-FR"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tal. </a:t>
            </a:r>
            <a:endParaRPr kumimoji="0" lang="fr-FR" b="0" i="0" u="none" strike="noStrike" cap="none" normalizeH="0" baseline="0" dirty="0" smtClean="0">
              <a:ln>
                <a:noFill/>
              </a:ln>
              <a:solidFill>
                <a:schemeClr val="tx1"/>
              </a:solidFill>
              <a:effectLst/>
              <a:latin typeface="Arial" pitchFamily="34" charset="0"/>
              <a:cs typeface="Arial" pitchFamily="34" charset="0"/>
            </a:endParaRPr>
          </a:p>
          <a:p>
            <a:pPr marL="0" marR="0" lvl="0" indent="342900" algn="l" defTabSz="914400" rtl="0" eaLnBrk="0" fontAlgn="base" latinLnBrk="0" hangingPunct="0">
              <a:lnSpc>
                <a:spcPct val="100000"/>
              </a:lnSpc>
              <a:spcBef>
                <a:spcPct val="0"/>
              </a:spcBef>
              <a:spcAft>
                <a:spcPct val="0"/>
              </a:spcAft>
              <a:buClrTx/>
              <a:buSzTx/>
              <a:buFontTx/>
              <a:buChar char="•"/>
              <a:tabLst>
                <a:tab pos="539750" algn="l"/>
              </a:tabLst>
            </a:pPr>
            <a:r>
              <a:rPr kumimoji="0" lang="fr-FR" b="1" i="0" u="sng" strike="noStrike" cap="none" normalizeH="0" baseline="0" dirty="0" smtClean="0">
                <a:ln>
                  <a:noFill/>
                </a:ln>
                <a:solidFill>
                  <a:schemeClr val="tx1"/>
                </a:solidFill>
                <a:effectLst>
                  <a:glow rad="63500">
                    <a:schemeClr val="accent2">
                      <a:satMod val="175000"/>
                      <a:alpha val="40000"/>
                    </a:schemeClr>
                  </a:glow>
                </a:effectLst>
                <a:latin typeface="Times New Roman" pitchFamily="18" charset="0"/>
                <a:ea typeface="Calibri" pitchFamily="34" charset="0"/>
                <a:cs typeface="Times New Roman" pitchFamily="18" charset="0"/>
              </a:rPr>
              <a:t>Risque d</a:t>
            </a:r>
            <a:r>
              <a:rPr kumimoji="0" lang="fr-FR" b="1" i="0" u="sng" strike="noStrike" cap="none" normalizeH="0" baseline="0" dirty="0" smtClean="0">
                <a:ln>
                  <a:noFill/>
                </a:ln>
                <a:solidFill>
                  <a:schemeClr val="tx1"/>
                </a:solidFill>
                <a:effectLst>
                  <a:glow rad="63500">
                    <a:schemeClr val="accent2">
                      <a:satMod val="175000"/>
                      <a:alpha val="40000"/>
                    </a:schemeClr>
                  </a:glow>
                </a:effectLst>
                <a:latin typeface="Calibri"/>
                <a:ea typeface="Calibri" pitchFamily="34" charset="0"/>
                <a:cs typeface="Times New Roman" pitchFamily="18" charset="0"/>
              </a:rPr>
              <a:t>’</a:t>
            </a:r>
            <a:r>
              <a:rPr kumimoji="0" lang="fr-FR" b="1" i="0" u="sng" strike="noStrike" cap="none" normalizeH="0" baseline="0" dirty="0" smtClean="0">
                <a:ln>
                  <a:noFill/>
                </a:ln>
                <a:solidFill>
                  <a:schemeClr val="tx1"/>
                </a:solidFill>
                <a:effectLst>
                  <a:glow rad="63500">
                    <a:schemeClr val="accent2">
                      <a:satMod val="175000"/>
                      <a:alpha val="40000"/>
                    </a:schemeClr>
                  </a:glow>
                </a:effectLst>
                <a:latin typeface="Times New Roman" pitchFamily="18" charset="0"/>
                <a:ea typeface="Calibri" pitchFamily="34" charset="0"/>
                <a:cs typeface="Times New Roman" pitchFamily="18" charset="0"/>
              </a:rPr>
              <a:t>inondation</a:t>
            </a:r>
            <a:r>
              <a:rPr kumimoji="0" lang="fr-FR" b="1" i="0" u="sng" strike="noStrike" cap="none" normalizeH="0" baseline="0" dirty="0" smtClean="0">
                <a:ln>
                  <a:noFill/>
                </a:ln>
                <a:solidFill>
                  <a:schemeClr val="tx1"/>
                </a:solidFill>
                <a:effectLst>
                  <a:glow rad="63500">
                    <a:schemeClr val="accent2">
                      <a:satMod val="175000"/>
                      <a:alpha val="40000"/>
                    </a:schemeClr>
                  </a:glow>
                </a:effectLst>
                <a:latin typeface="Calibri"/>
                <a:ea typeface="Calibri" pitchFamily="34" charset="0"/>
                <a:cs typeface="Times New Roman" pitchFamily="18" charset="0"/>
              </a:rPr>
              <a:t> </a:t>
            </a:r>
            <a:r>
              <a:rPr kumimoji="0" lang="fr-FR" b="1" i="0" u="sng" strike="noStrike" cap="none" normalizeH="0" baseline="0" dirty="0" smtClean="0">
                <a:ln>
                  <a:noFill/>
                </a:ln>
                <a:solidFill>
                  <a:schemeClr val="tx1"/>
                </a:solidFill>
                <a:effectLst>
                  <a:glow rad="63500">
                    <a:schemeClr val="accent2">
                      <a:satMod val="175000"/>
                      <a:alpha val="40000"/>
                    </a:schemeClr>
                  </a:glow>
                </a:effectLst>
                <a:latin typeface="Times New Roman" pitchFamily="18" charset="0"/>
                <a:ea typeface="Calibri" pitchFamily="34" charset="0"/>
                <a:cs typeface="Times New Roman" pitchFamily="18" charset="0"/>
              </a:rPr>
              <a:t>:</a:t>
            </a:r>
            <a:r>
              <a:rPr kumimoji="0" lang="fr-FR" b="1" i="0" u="none" strike="noStrike" cap="none" normalizeH="0" baseline="0" dirty="0" smtClean="0">
                <a:ln>
                  <a:noFill/>
                </a:ln>
                <a:solidFill>
                  <a:schemeClr val="tx1"/>
                </a:solidFill>
                <a:effectLst>
                  <a:glow rad="63500">
                    <a:schemeClr val="accent2">
                      <a:satMod val="175000"/>
                      <a:alpha val="40000"/>
                    </a:schemeClr>
                  </a:glow>
                </a:effectLst>
                <a:latin typeface="Times New Roman" pitchFamily="18" charset="0"/>
                <a:ea typeface="Calibri" pitchFamily="34" charset="0"/>
                <a:cs typeface="Times New Roman" pitchFamily="18" charset="0"/>
              </a:rPr>
              <a:t> </a:t>
            </a:r>
            <a:r>
              <a:rPr kumimoji="0" lang="fr-FR"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qui touche </a:t>
            </a:r>
            <a:r>
              <a:rPr kumimoji="0" lang="fr-FR" b="0" i="0" u="none" strike="noStrike" cap="none" normalizeH="0" baseline="0" dirty="0" smtClean="0">
                <a:ln>
                  <a:noFill/>
                </a:ln>
                <a:solidFill>
                  <a:srgbClr val="FF0000"/>
                </a:solidFill>
                <a:effectLst/>
                <a:latin typeface="Times New Roman" pitchFamily="18" charset="0"/>
                <a:ea typeface="Calibri" pitchFamily="34" charset="0"/>
                <a:cs typeface="Times New Roman" pitchFamily="18" charset="0"/>
              </a:rPr>
              <a:t>les terrains plats </a:t>
            </a:r>
            <a:r>
              <a:rPr kumimoji="0" lang="fr-FR" b="0" i="0" u="none" strike="noStrike" cap="none" normalizeH="0" baseline="0" dirty="0" smtClean="0">
                <a:ln>
                  <a:noFill/>
                </a:ln>
                <a:solidFill>
                  <a:schemeClr val="tx1"/>
                </a:solidFill>
                <a:effectLst/>
                <a:latin typeface="Calibri"/>
                <a:ea typeface="Calibri" pitchFamily="34" charset="0"/>
                <a:cs typeface="Times New Roman" pitchFamily="18" charset="0"/>
              </a:rPr>
              <a:t>à</a:t>
            </a:r>
            <a:r>
              <a:rPr kumimoji="0" lang="fr-FR"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proximit</a:t>
            </a:r>
            <a:r>
              <a:rPr kumimoji="0" lang="fr-FR" b="0" i="0" u="none" strike="noStrike" cap="none" normalizeH="0" baseline="0" dirty="0" smtClean="0">
                <a:ln>
                  <a:noFill/>
                </a:ln>
                <a:solidFill>
                  <a:schemeClr val="tx1"/>
                </a:solidFill>
                <a:effectLst/>
                <a:latin typeface="Calibri"/>
                <a:ea typeface="Calibri" pitchFamily="34" charset="0"/>
                <a:cs typeface="Times New Roman" pitchFamily="18" charset="0"/>
              </a:rPr>
              <a:t>é</a:t>
            </a:r>
            <a:r>
              <a:rPr kumimoji="0" lang="fr-FR"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des oueds</a:t>
            </a:r>
            <a:r>
              <a:rPr kumimoji="0" lang="fr-FR" b="0" i="0" u="none" strike="noStrike" cap="none" normalizeH="0" baseline="0" dirty="0" smtClean="0">
                <a:ln>
                  <a:noFill/>
                </a:ln>
                <a:solidFill>
                  <a:schemeClr val="tx1"/>
                </a:solidFill>
                <a:effectLst/>
                <a:latin typeface="Calibri"/>
                <a:ea typeface="Calibri" pitchFamily="34" charset="0"/>
                <a:cs typeface="Times New Roman" pitchFamily="18" charset="0"/>
              </a:rPr>
              <a:t> </a:t>
            </a:r>
            <a:r>
              <a:rPr kumimoji="0" lang="fr-FR"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oued Boumerd</a:t>
            </a:r>
            <a:r>
              <a:rPr kumimoji="0" lang="fr-FR" b="0" i="0" u="none" strike="noStrike" cap="none" normalizeH="0" baseline="0" dirty="0" smtClean="0">
                <a:ln>
                  <a:noFill/>
                </a:ln>
                <a:solidFill>
                  <a:schemeClr val="tx1"/>
                </a:solidFill>
                <a:effectLst/>
                <a:latin typeface="Calibri"/>
                <a:ea typeface="Calibri" pitchFamily="34" charset="0"/>
                <a:cs typeface="Times New Roman" pitchFamily="18" charset="0"/>
              </a:rPr>
              <a:t>è</a:t>
            </a:r>
            <a:r>
              <a:rPr kumimoji="0" lang="fr-FR"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s, oued Corso, oued </a:t>
            </a:r>
            <a:r>
              <a:rPr kumimoji="0" lang="fr-FR"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Tatareg</a:t>
            </a:r>
            <a:r>
              <a:rPr kumimoji="0" lang="fr-FR"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Ainsi que les zones  dont le r</a:t>
            </a:r>
            <a:r>
              <a:rPr kumimoji="0" lang="fr-FR" b="0" i="0" u="none" strike="noStrike" cap="none" normalizeH="0" baseline="0" dirty="0" smtClean="0">
                <a:ln>
                  <a:noFill/>
                </a:ln>
                <a:solidFill>
                  <a:schemeClr val="tx1"/>
                </a:solidFill>
                <a:effectLst/>
                <a:latin typeface="Calibri"/>
                <a:ea typeface="Calibri" pitchFamily="34" charset="0"/>
                <a:cs typeface="Times New Roman" pitchFamily="18" charset="0"/>
              </a:rPr>
              <a:t>é</a:t>
            </a:r>
            <a:r>
              <a:rPr kumimoji="0" lang="fr-FR"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seau hydrologique est important, principalement du côt</a:t>
            </a:r>
            <a:r>
              <a:rPr kumimoji="0" lang="fr-FR" b="0" i="0" u="none" strike="noStrike" cap="none" normalizeH="0" baseline="0" dirty="0" smtClean="0">
                <a:ln>
                  <a:noFill/>
                </a:ln>
                <a:solidFill>
                  <a:schemeClr val="tx1"/>
                </a:solidFill>
                <a:effectLst/>
                <a:latin typeface="Calibri"/>
                <a:ea typeface="Calibri" pitchFamily="34" charset="0"/>
                <a:cs typeface="Times New Roman" pitchFamily="18" charset="0"/>
              </a:rPr>
              <a:t>é</a:t>
            </a:r>
            <a:r>
              <a:rPr kumimoji="0" lang="fr-FR"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du Figuier (canaliser les </a:t>
            </a:r>
            <a:r>
              <a:rPr kumimoji="0" lang="fr-FR"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chaabat</a:t>
            </a:r>
            <a:r>
              <a:rPr kumimoji="0" lang="fr-FR"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en cas de construction). </a:t>
            </a:r>
            <a:endParaRPr kumimoji="0" lang="fr-FR" b="0" i="0" u="none" strike="noStrike" cap="none" normalizeH="0" baseline="0" dirty="0" smtClean="0">
              <a:ln>
                <a:noFill/>
              </a:ln>
              <a:solidFill>
                <a:schemeClr val="tx1"/>
              </a:solidFill>
              <a:effectLst/>
              <a:latin typeface="Arial" pitchFamily="34" charset="0"/>
              <a:cs typeface="Arial" pitchFamily="34" charset="0"/>
            </a:endParaRPr>
          </a:p>
          <a:p>
            <a:pPr marL="0" marR="0" lvl="0" indent="342900" algn="l" defTabSz="914400" rtl="0" eaLnBrk="0" fontAlgn="base" latinLnBrk="0" hangingPunct="0">
              <a:lnSpc>
                <a:spcPct val="100000"/>
              </a:lnSpc>
              <a:spcBef>
                <a:spcPct val="0"/>
              </a:spcBef>
              <a:spcAft>
                <a:spcPct val="0"/>
              </a:spcAft>
              <a:buClrTx/>
              <a:buSzTx/>
              <a:buFontTx/>
              <a:buChar char="•"/>
              <a:tabLst>
                <a:tab pos="539750" algn="l"/>
              </a:tabLst>
            </a:pPr>
            <a:r>
              <a:rPr kumimoji="0" lang="fr-FR" b="1" i="0" u="sng" strike="noStrike" cap="none" normalizeH="0" baseline="0" dirty="0" smtClean="0">
                <a:ln>
                  <a:noFill/>
                </a:ln>
                <a:solidFill>
                  <a:schemeClr val="tx1"/>
                </a:solidFill>
                <a:effectLst>
                  <a:glow rad="63500">
                    <a:schemeClr val="accent2">
                      <a:satMod val="175000"/>
                      <a:alpha val="40000"/>
                    </a:schemeClr>
                  </a:glow>
                </a:effectLst>
                <a:latin typeface="Times New Roman" pitchFamily="18" charset="0"/>
                <a:ea typeface="Calibri" pitchFamily="34" charset="0"/>
                <a:cs typeface="Times New Roman" pitchFamily="18" charset="0"/>
              </a:rPr>
              <a:t>Risque de gonflement</a:t>
            </a:r>
            <a:r>
              <a:rPr kumimoji="0" lang="fr-FR" b="1" i="0" u="sng" strike="noStrike" cap="none" normalizeH="0" baseline="0" dirty="0" smtClean="0">
                <a:ln>
                  <a:noFill/>
                </a:ln>
                <a:solidFill>
                  <a:schemeClr val="tx1"/>
                </a:solidFill>
                <a:effectLst>
                  <a:glow rad="63500">
                    <a:schemeClr val="accent2">
                      <a:satMod val="175000"/>
                      <a:alpha val="40000"/>
                    </a:schemeClr>
                  </a:glow>
                </a:effectLst>
                <a:latin typeface="Calibri"/>
                <a:ea typeface="Calibri" pitchFamily="34" charset="0"/>
                <a:cs typeface="Times New Roman" pitchFamily="18" charset="0"/>
              </a:rPr>
              <a:t> </a:t>
            </a:r>
            <a:r>
              <a:rPr kumimoji="0" lang="fr-FR" b="1" i="0" u="sng" strike="noStrike" cap="none" normalizeH="0" baseline="0" dirty="0" smtClean="0">
                <a:ln>
                  <a:noFill/>
                </a:ln>
                <a:solidFill>
                  <a:schemeClr val="tx1"/>
                </a:solidFill>
                <a:effectLst>
                  <a:glow rad="63500">
                    <a:schemeClr val="accent2">
                      <a:satMod val="175000"/>
                      <a:alpha val="40000"/>
                    </a:schemeClr>
                  </a:glow>
                </a:effectLst>
                <a:latin typeface="Times New Roman" pitchFamily="18" charset="0"/>
                <a:ea typeface="Calibri" pitchFamily="34" charset="0"/>
                <a:cs typeface="Times New Roman" pitchFamily="18" charset="0"/>
              </a:rPr>
              <a:t>:</a:t>
            </a:r>
            <a:r>
              <a:rPr kumimoji="0" lang="fr-FR" b="1" i="0" u="none" strike="noStrike" cap="none" normalizeH="0" baseline="0" dirty="0" smtClean="0">
                <a:ln>
                  <a:noFill/>
                </a:ln>
                <a:solidFill>
                  <a:schemeClr val="tx1"/>
                </a:solidFill>
                <a:effectLst>
                  <a:glow rad="63500">
                    <a:schemeClr val="accent2">
                      <a:satMod val="175000"/>
                      <a:alpha val="40000"/>
                    </a:schemeClr>
                  </a:glow>
                </a:effectLst>
                <a:latin typeface="Times New Roman" pitchFamily="18" charset="0"/>
                <a:ea typeface="Calibri" pitchFamily="34" charset="0"/>
                <a:cs typeface="Times New Roman" pitchFamily="18" charset="0"/>
              </a:rPr>
              <a:t> </a:t>
            </a:r>
            <a:r>
              <a:rPr kumimoji="0" lang="fr-FR"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un danger auquel sont expos</a:t>
            </a:r>
            <a:r>
              <a:rPr kumimoji="0" lang="fr-FR" b="0" i="0" u="none" strike="noStrike" cap="none" normalizeH="0" baseline="0" dirty="0" smtClean="0">
                <a:ln>
                  <a:noFill/>
                </a:ln>
                <a:solidFill>
                  <a:schemeClr val="tx1"/>
                </a:solidFill>
                <a:effectLst/>
                <a:latin typeface="Calibri"/>
                <a:ea typeface="Calibri" pitchFamily="34" charset="0"/>
                <a:cs typeface="Times New Roman" pitchFamily="18" charset="0"/>
              </a:rPr>
              <a:t>é</a:t>
            </a:r>
            <a:r>
              <a:rPr kumimoji="0" lang="fr-FR"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s les terrains en cas de pr</a:t>
            </a:r>
            <a:r>
              <a:rPr kumimoji="0" lang="fr-FR" b="0" i="0" u="none" strike="noStrike" cap="none" normalizeH="0" baseline="0" dirty="0" smtClean="0">
                <a:ln>
                  <a:noFill/>
                </a:ln>
                <a:solidFill>
                  <a:schemeClr val="tx1"/>
                </a:solidFill>
                <a:effectLst/>
                <a:latin typeface="Calibri"/>
                <a:ea typeface="Calibri" pitchFamily="34" charset="0"/>
                <a:cs typeface="Times New Roman" pitchFamily="18" charset="0"/>
              </a:rPr>
              <a:t>é</a:t>
            </a:r>
            <a:r>
              <a:rPr kumimoji="0" lang="fr-FR"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sence des marnes et des argiles d</a:t>
            </a:r>
            <a:r>
              <a:rPr kumimoji="0" lang="fr-FR" b="0" i="0" u="none" strike="noStrike" cap="none" normalizeH="0" baseline="0" dirty="0" smtClean="0">
                <a:ln>
                  <a:noFill/>
                </a:ln>
                <a:solidFill>
                  <a:schemeClr val="tx1"/>
                </a:solidFill>
                <a:effectLst/>
                <a:latin typeface="Calibri"/>
                <a:ea typeface="Calibri" pitchFamily="34" charset="0"/>
                <a:cs typeface="Times New Roman" pitchFamily="18" charset="0"/>
              </a:rPr>
              <a:t>é</a:t>
            </a:r>
            <a:r>
              <a:rPr kumimoji="0" lang="fr-FR"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coulant de leur alt</a:t>
            </a:r>
            <a:r>
              <a:rPr kumimoji="0" lang="fr-FR" b="0" i="0" u="none" strike="noStrike" cap="none" normalizeH="0" baseline="0" dirty="0" smtClean="0">
                <a:ln>
                  <a:noFill/>
                </a:ln>
                <a:solidFill>
                  <a:schemeClr val="tx1"/>
                </a:solidFill>
                <a:effectLst/>
                <a:latin typeface="Calibri"/>
                <a:ea typeface="Calibri" pitchFamily="34" charset="0"/>
                <a:cs typeface="Times New Roman" pitchFamily="18" charset="0"/>
              </a:rPr>
              <a:t>é</a:t>
            </a:r>
            <a:r>
              <a:rPr kumimoji="0" lang="fr-FR"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ration.  </a:t>
            </a:r>
            <a:endParaRPr kumimoji="0" lang="fr-FR"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1"/>
          <p:cNvSpPr>
            <a:spLocks noChangeArrowheads="1"/>
          </p:cNvSpPr>
          <p:nvPr/>
        </p:nvSpPr>
        <p:spPr bwMode="auto">
          <a:xfrm>
            <a:off x="357158" y="1028059"/>
            <a:ext cx="8215370" cy="3477875"/>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342900" algn="l" defTabSz="914400" rtl="0" eaLnBrk="0" fontAlgn="base" latinLnBrk="0" hangingPunct="0">
              <a:lnSpc>
                <a:spcPct val="100000"/>
              </a:lnSpc>
              <a:spcBef>
                <a:spcPct val="0"/>
              </a:spcBef>
              <a:spcAft>
                <a:spcPct val="0"/>
              </a:spcAft>
              <a:buClrTx/>
              <a:buSzTx/>
              <a:buFontTx/>
              <a:buNone/>
              <a:tabLst/>
            </a:pPr>
            <a:r>
              <a:rPr kumimoji="0" lang="fr-FR"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L’élaboration de la première phase de la révision du P.D.A.U. de Boumerdès a permis d’analyser le contexte dans le quel s’inscrit la commune et d’en déduire qu’elle est le siège d’une croissance économique et démographique forte et régulière depuis qu’elle a été nommée chef lieu de wilaya. Tout indique que cette croissance est appelée à se poursuivre.</a:t>
            </a: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342900" algn="l" defTabSz="914400" rtl="0" eaLnBrk="0" fontAlgn="base" latinLnBrk="0" hangingPunct="0">
              <a:lnSpc>
                <a:spcPct val="100000"/>
              </a:lnSpc>
              <a:spcBef>
                <a:spcPct val="0"/>
              </a:spcBef>
              <a:spcAft>
                <a:spcPct val="0"/>
              </a:spcAft>
              <a:buClrTx/>
              <a:buSzTx/>
              <a:buFontTx/>
              <a:buNone/>
              <a:tabLst/>
            </a:pPr>
            <a:r>
              <a:rPr kumimoji="0" lang="fr-FR"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Pour faire face à ce phénomène un plan d’aménagement a été proposé ; et dans le souci d’assurer une stabilité foncière de la commune sur le long terme, il serra accompagné d’un règlement qui permettra de fixer les règles applicables pour chaque zone comprise dans les différents secteurs d’intervention.</a:t>
            </a: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p:txBody>
      </p:sp>
      <p:sp>
        <p:nvSpPr>
          <p:cNvPr id="5" name="Rectangle 4"/>
          <p:cNvSpPr/>
          <p:nvPr/>
        </p:nvSpPr>
        <p:spPr>
          <a:xfrm>
            <a:off x="2500298" y="428604"/>
            <a:ext cx="3598293" cy="461665"/>
          </a:xfrm>
          <a:prstGeom prst="rect">
            <a:avLst/>
          </a:prstGeom>
          <a:solidFill>
            <a:schemeClr val="accent2"/>
          </a:solidFill>
        </p:spPr>
        <p:txBody>
          <a:bodyPr wrap="none">
            <a:spAutoFit/>
          </a:bodyPr>
          <a:lstStyle/>
          <a:p>
            <a:pPr lvl="0" indent="342900" fontAlgn="base">
              <a:spcBef>
                <a:spcPct val="0"/>
              </a:spcBef>
              <a:spcAft>
                <a:spcPct val="0"/>
              </a:spcAft>
            </a:pPr>
            <a:r>
              <a:rPr lang="fr-FR" sz="2400" b="1" dirty="0" smtClean="0">
                <a:latin typeface="Times New Roman" pitchFamily="18" charset="0"/>
                <a:ea typeface="Calibri" pitchFamily="34" charset="0"/>
                <a:cs typeface="Times New Roman" pitchFamily="18" charset="0"/>
              </a:rPr>
              <a:t>Introduction g</a:t>
            </a:r>
            <a:r>
              <a:rPr lang="fr-FR" sz="2400" b="1" dirty="0" smtClean="0">
                <a:ea typeface="Calibri" pitchFamily="34" charset="0"/>
                <a:cs typeface="Times New Roman" pitchFamily="18" charset="0"/>
              </a:rPr>
              <a:t>é</a:t>
            </a:r>
            <a:r>
              <a:rPr lang="fr-FR" sz="2400" b="1" dirty="0" smtClean="0">
                <a:latin typeface="Times New Roman" pitchFamily="18" charset="0"/>
                <a:ea typeface="Calibri" pitchFamily="34" charset="0"/>
                <a:cs typeface="Times New Roman" pitchFamily="18" charset="0"/>
              </a:rPr>
              <a:t>n</a:t>
            </a:r>
            <a:r>
              <a:rPr lang="fr-FR" sz="2400" b="1" dirty="0" smtClean="0">
                <a:ea typeface="Calibri" pitchFamily="34" charset="0"/>
                <a:cs typeface="Times New Roman" pitchFamily="18" charset="0"/>
              </a:rPr>
              <a:t>é</a:t>
            </a:r>
            <a:r>
              <a:rPr lang="fr-FR" sz="2400" b="1" dirty="0" smtClean="0">
                <a:latin typeface="Times New Roman" pitchFamily="18" charset="0"/>
                <a:ea typeface="Calibri" pitchFamily="34" charset="0"/>
                <a:cs typeface="Times New Roman" pitchFamily="18" charset="0"/>
              </a:rPr>
              <a:t>rale</a:t>
            </a:r>
            <a:r>
              <a:rPr lang="fr-FR" sz="2400" b="1" dirty="0" smtClean="0">
                <a:ea typeface="Calibri" pitchFamily="34" charset="0"/>
                <a:cs typeface="Times New Roman" pitchFamily="18" charset="0"/>
              </a:rPr>
              <a:t> </a:t>
            </a:r>
            <a:r>
              <a:rPr lang="fr-FR" sz="2400" b="1" dirty="0" smtClean="0">
                <a:latin typeface="Times New Roman" pitchFamily="18" charset="0"/>
                <a:ea typeface="Calibri" pitchFamily="34" charset="0"/>
                <a:cs typeface="Times New Roman" pitchFamily="18" charset="0"/>
              </a:rPr>
              <a:t>:</a:t>
            </a:r>
            <a:endParaRPr lang="fr-FR" sz="2400"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descr="4- Carte de la classification des terres-Model.jpg"/>
          <p:cNvPicPr/>
          <p:nvPr/>
        </p:nvPicPr>
        <p:blipFill>
          <a:blip r:embed="rId2"/>
          <a:stretch>
            <a:fillRect/>
          </a:stretch>
        </p:blipFill>
        <p:spPr>
          <a:xfrm rot="16200000">
            <a:off x="1360860" y="-996557"/>
            <a:ext cx="6493689" cy="8929719"/>
          </a:xfrm>
          <a:prstGeom prst="rect">
            <a:avLst/>
          </a:prstGeom>
          <a:ln w="57150">
            <a:solidFill>
              <a:schemeClr val="accent2">
                <a:lumMod val="75000"/>
              </a:schemeClr>
            </a:solidFill>
            <a:prstDash val="dash"/>
          </a:ln>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WordArt 2"/>
          <p:cNvSpPr>
            <a:spLocks noChangeArrowheads="1" noChangeShapeType="1" noTextEdit="1"/>
          </p:cNvSpPr>
          <p:nvPr/>
        </p:nvSpPr>
        <p:spPr bwMode="auto">
          <a:xfrm>
            <a:off x="928694" y="642942"/>
            <a:ext cx="7215206" cy="3143248"/>
          </a:xfrm>
          <a:prstGeom prst="rect">
            <a:avLst/>
          </a:prstGeom>
        </p:spPr>
        <p:txBody>
          <a:bodyPr wrap="none" fromWordArt="1">
            <a:prstTxWarp prst="textSlantUp">
              <a:avLst>
                <a:gd name="adj" fmla="val 32056"/>
              </a:avLst>
            </a:prstTxWarp>
          </a:bodyPr>
          <a:lstStyle/>
          <a:p>
            <a:pPr algn="ctr" rtl="0"/>
            <a:r>
              <a:rPr lang="fr-FR" sz="3600" kern="10" spc="0" dirty="0" smtClean="0">
                <a:ln w="9525">
                  <a:solidFill>
                    <a:srgbClr val="CC99FF"/>
                  </a:solidFill>
                  <a:round/>
                  <a:headEnd/>
                  <a:tailEnd/>
                </a:ln>
                <a:gradFill rotWithShape="0">
                  <a:gsLst>
                    <a:gs pos="0">
                      <a:srgbClr val="6600CC"/>
                    </a:gs>
                    <a:gs pos="100000">
                      <a:srgbClr val="CC00CC"/>
                    </a:gs>
                  </a:gsLst>
                  <a:lin ang="5400000" scaled="1"/>
                </a:gradFill>
                <a:effectLst>
                  <a:glow rad="139700">
                    <a:schemeClr val="accent2">
                      <a:satMod val="175000"/>
                      <a:alpha val="40000"/>
                    </a:schemeClr>
                  </a:glow>
                  <a:outerShdw dist="53882" dir="2700000" algn="ctr" rotWithShape="0">
                    <a:srgbClr val="9999FF">
                      <a:alpha val="80000"/>
                    </a:srgbClr>
                  </a:outerShdw>
                </a:effectLst>
                <a:latin typeface="Impact"/>
              </a:rPr>
              <a:t>Chapitre N°3</a:t>
            </a:r>
            <a:endParaRPr lang="fr-FR" sz="3600" kern="10" spc="0" dirty="0">
              <a:ln w="9525">
                <a:solidFill>
                  <a:srgbClr val="CC99FF"/>
                </a:solidFill>
                <a:round/>
                <a:headEnd/>
                <a:tailEnd/>
              </a:ln>
              <a:gradFill rotWithShape="0">
                <a:gsLst>
                  <a:gs pos="0">
                    <a:srgbClr val="6600CC"/>
                  </a:gs>
                  <a:gs pos="100000">
                    <a:srgbClr val="CC00CC"/>
                  </a:gs>
                </a:gsLst>
                <a:lin ang="5400000" scaled="1"/>
              </a:gradFill>
              <a:effectLst>
                <a:glow rad="139700">
                  <a:schemeClr val="accent2">
                    <a:satMod val="175000"/>
                    <a:alpha val="40000"/>
                  </a:schemeClr>
                </a:glow>
                <a:outerShdw dist="53882" dir="2700000" algn="ctr" rotWithShape="0">
                  <a:srgbClr val="9999FF">
                    <a:alpha val="80000"/>
                  </a:srgbClr>
                </a:outerShdw>
              </a:effectLst>
              <a:latin typeface="Impact"/>
            </a:endParaRPr>
          </a:p>
        </p:txBody>
      </p:sp>
      <p:sp>
        <p:nvSpPr>
          <p:cNvPr id="49155" name="Rectangle 3"/>
          <p:cNvSpPr>
            <a:spLocks noChangeArrowheads="1"/>
          </p:cNvSpPr>
          <p:nvPr/>
        </p:nvSpPr>
        <p:spPr bwMode="auto">
          <a:xfrm>
            <a:off x="214314" y="4320139"/>
            <a:ext cx="8643966" cy="1323439"/>
          </a:xfrm>
          <a:prstGeom prst="rect">
            <a:avLst/>
          </a:prstGeom>
          <a:ln>
            <a:headEnd/>
            <a:tailEn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4000" b="1" i="0" u="none" strike="noStrike" cap="none" normalizeH="0" baseline="0" dirty="0" smtClean="0">
                <a:ln>
                  <a:noFill/>
                </a:ln>
                <a:solidFill>
                  <a:schemeClr val="tx1"/>
                </a:solidFill>
                <a:effectLst>
                  <a:glow rad="101600">
                    <a:schemeClr val="accent5">
                      <a:satMod val="175000"/>
                      <a:alpha val="40000"/>
                    </a:schemeClr>
                  </a:glow>
                </a:effectLst>
                <a:latin typeface="Times New Roman" pitchFamily="18" charset="0"/>
                <a:ea typeface="Calibri" pitchFamily="34" charset="0"/>
                <a:cs typeface="Times New Roman" pitchFamily="18" charset="0"/>
              </a:rPr>
              <a:t>Analyse de la commune de point de vue habitat et </a:t>
            </a:r>
            <a:r>
              <a:rPr kumimoji="0" lang="fr-FR" sz="4000" b="1" i="0" u="none" strike="noStrike" cap="none" normalizeH="0" baseline="0" dirty="0" smtClean="0">
                <a:ln>
                  <a:noFill/>
                </a:ln>
                <a:solidFill>
                  <a:schemeClr val="tx1"/>
                </a:solidFill>
                <a:effectLst>
                  <a:glow rad="101600">
                    <a:schemeClr val="accent5">
                      <a:satMod val="175000"/>
                      <a:alpha val="40000"/>
                    </a:schemeClr>
                  </a:glow>
                </a:effectLst>
                <a:latin typeface="Calibri"/>
                <a:ea typeface="Calibri" pitchFamily="34" charset="0"/>
                <a:cs typeface="Times New Roman" pitchFamily="18" charset="0"/>
              </a:rPr>
              <a:t>é</a:t>
            </a:r>
            <a:r>
              <a:rPr kumimoji="0" lang="fr-FR" sz="4000" b="1" i="0" u="none" strike="noStrike" cap="none" normalizeH="0" baseline="0" dirty="0" smtClean="0">
                <a:ln>
                  <a:noFill/>
                </a:ln>
                <a:solidFill>
                  <a:schemeClr val="tx1"/>
                </a:solidFill>
                <a:effectLst>
                  <a:glow rad="101600">
                    <a:schemeClr val="accent5">
                      <a:satMod val="175000"/>
                      <a:alpha val="40000"/>
                    </a:schemeClr>
                  </a:glow>
                </a:effectLst>
                <a:latin typeface="Times New Roman" pitchFamily="18" charset="0"/>
                <a:ea typeface="Calibri" pitchFamily="34" charset="0"/>
                <a:cs typeface="Times New Roman" pitchFamily="18" charset="0"/>
              </a:rPr>
              <a:t>quipement</a:t>
            </a:r>
            <a:endParaRPr kumimoji="0" lang="fr-FR" sz="4000" b="0" i="0" u="none" strike="noStrike" cap="none" normalizeH="0" baseline="0" dirty="0" smtClean="0">
              <a:ln>
                <a:noFill/>
              </a:ln>
              <a:solidFill>
                <a:schemeClr val="tx1"/>
              </a:solidFill>
              <a:effectLst>
                <a:glow rad="101600">
                  <a:schemeClr val="accent5">
                    <a:satMod val="175000"/>
                    <a:alpha val="40000"/>
                  </a:schemeClr>
                </a:glow>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1"/>
          <p:cNvSpPr>
            <a:spLocks noChangeArrowheads="1"/>
          </p:cNvSpPr>
          <p:nvPr/>
        </p:nvSpPr>
        <p:spPr bwMode="auto">
          <a:xfrm>
            <a:off x="1077405" y="38377"/>
            <a:ext cx="6697667" cy="461665"/>
          </a:xfrm>
          <a:prstGeom prst="rect">
            <a:avLst/>
          </a:prstGeom>
          <a:ln>
            <a:headEnd/>
            <a:tailEnd/>
          </a:ln>
        </p:spPr>
        <p:style>
          <a:lnRef idx="1">
            <a:schemeClr val="dk1"/>
          </a:lnRef>
          <a:fillRef idx="2">
            <a:schemeClr val="dk1"/>
          </a:fillRef>
          <a:effectRef idx="1">
            <a:schemeClr val="dk1"/>
          </a:effectRef>
          <a:fontRef idx="minor">
            <a:schemeClr val="dk1"/>
          </a:fontRef>
        </p:style>
        <p:txBody>
          <a:bodyPr vert="horz" wrap="none" lIns="91440" tIns="45720" rIns="91440" bIns="45720" numCol="1" anchor="ctr" anchorCtr="0" compatLnSpc="1">
            <a:prstTxWarp prst="textNoShape">
              <a:avLst/>
            </a:prstTxWarp>
            <a:spAutoFit/>
          </a:bodyPr>
          <a:lstStyle/>
          <a:p>
            <a:pPr marL="0" marR="0" lvl="0" indent="342900" algn="l" defTabSz="914400" rtl="0" eaLnBrk="1" fontAlgn="base" latinLnBrk="0" hangingPunct="1">
              <a:lnSpc>
                <a:spcPct val="100000"/>
              </a:lnSpc>
              <a:spcBef>
                <a:spcPct val="0"/>
              </a:spcBef>
              <a:spcAft>
                <a:spcPct val="0"/>
              </a:spcAft>
              <a:buClrTx/>
              <a:buSzTx/>
              <a:buFontTx/>
              <a:buNone/>
              <a:tabLst/>
            </a:pPr>
            <a:r>
              <a:rPr kumimoji="0" lang="fr-FR" sz="2400" b="1" i="0" strike="noStrike" cap="none" normalizeH="0" baseline="0" dirty="0" smtClean="0">
                <a:ln>
                  <a:noFill/>
                </a:ln>
                <a:solidFill>
                  <a:schemeClr val="tx1"/>
                </a:solidFill>
                <a:effectLst>
                  <a:glow rad="139700">
                    <a:schemeClr val="accent5">
                      <a:satMod val="175000"/>
                      <a:alpha val="40000"/>
                    </a:schemeClr>
                  </a:glow>
                </a:effectLst>
                <a:latin typeface="Arial" pitchFamily="34" charset="0"/>
                <a:ea typeface="Times New Roman" pitchFamily="18" charset="0"/>
                <a:cs typeface="Arial" pitchFamily="34" charset="0"/>
              </a:rPr>
              <a:t>1-Situation de l’habitat dans la commune :</a:t>
            </a:r>
            <a:endParaRPr kumimoji="0" lang="fr-FR" sz="2400" b="0" i="0" strike="noStrike" cap="none" normalizeH="0" baseline="0" dirty="0" smtClean="0">
              <a:ln>
                <a:noFill/>
              </a:ln>
              <a:solidFill>
                <a:schemeClr val="tx1"/>
              </a:solidFill>
              <a:effectLst>
                <a:glow rad="139700">
                  <a:schemeClr val="accent5">
                    <a:satMod val="175000"/>
                    <a:alpha val="40000"/>
                  </a:schemeClr>
                </a:glow>
              </a:effectLst>
              <a:latin typeface="Arial" pitchFamily="34" charset="0"/>
              <a:cs typeface="Arial" pitchFamily="34" charset="0"/>
            </a:endParaRPr>
          </a:p>
        </p:txBody>
      </p:sp>
      <p:sp>
        <p:nvSpPr>
          <p:cNvPr id="53249" name="Rectangle 1"/>
          <p:cNvSpPr>
            <a:spLocks noChangeArrowheads="1"/>
          </p:cNvSpPr>
          <p:nvPr/>
        </p:nvSpPr>
        <p:spPr bwMode="auto">
          <a:xfrm>
            <a:off x="428596" y="518678"/>
            <a:ext cx="4000528" cy="338554"/>
          </a:xfrm>
          <a:prstGeom prst="rect">
            <a:avLst/>
          </a:prstGeom>
          <a:solidFill>
            <a:schemeClr val="accent2"/>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342900" marR="0" lvl="0" indent="-342900" algn="l" defTabSz="914400" rtl="0" eaLnBrk="1" fontAlgn="base" latinLnBrk="0" hangingPunct="1">
              <a:lnSpc>
                <a:spcPct val="100000"/>
              </a:lnSpc>
              <a:spcBef>
                <a:spcPct val="0"/>
              </a:spcBef>
              <a:spcAft>
                <a:spcPct val="0"/>
              </a:spcAft>
              <a:buClrTx/>
              <a:buSzTx/>
              <a:buFont typeface="+mj-lt"/>
              <a:buAutoNum type="arabicPeriod"/>
              <a:tabLst/>
            </a:pPr>
            <a:r>
              <a:rPr kumimoji="0" lang="fr-FR" sz="1600" b="1" i="0" strike="noStrike" cap="none" normalizeH="0" baseline="0" dirty="0" smtClean="0">
                <a:ln>
                  <a:noFill/>
                </a:ln>
                <a:solidFill>
                  <a:schemeClr val="tx1"/>
                </a:solidFill>
                <a:effectLst/>
                <a:latin typeface="Arial" pitchFamily="34" charset="0"/>
                <a:ea typeface="Times New Roman" pitchFamily="18" charset="0"/>
                <a:cs typeface="Arial" pitchFamily="34" charset="0"/>
              </a:rPr>
              <a:t>Le chef lieu de commune :</a:t>
            </a:r>
            <a:endParaRPr kumimoji="0" lang="fr-FR" sz="1600" b="0" i="0"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5" name="Tableau 4"/>
          <p:cNvGraphicFramePr>
            <a:graphicFrameLocks noGrp="1"/>
          </p:cNvGraphicFramePr>
          <p:nvPr/>
        </p:nvGraphicFramePr>
        <p:xfrm>
          <a:off x="285720" y="928670"/>
          <a:ext cx="8429684" cy="7040880"/>
        </p:xfrm>
        <a:graphic>
          <a:graphicData uri="http://schemas.openxmlformats.org/drawingml/2006/table">
            <a:tbl>
              <a:tblPr firstRow="1" bandRow="1">
                <a:tableStyleId>{5C22544A-7EE6-4342-B048-85BDC9FD1C3A}</a:tableStyleId>
              </a:tblPr>
              <a:tblGrid>
                <a:gridCol w="1428760"/>
                <a:gridCol w="3286148"/>
                <a:gridCol w="1607355"/>
                <a:gridCol w="2107421"/>
              </a:tblGrid>
              <a:tr h="639390">
                <a:tc>
                  <a:txBody>
                    <a:bodyPr/>
                    <a:lstStyle/>
                    <a:p>
                      <a:r>
                        <a:rPr lang="fr-FR" dirty="0" smtClean="0"/>
                        <a:t>HABITAT</a:t>
                      </a:r>
                      <a:r>
                        <a:rPr lang="fr-FR" baseline="0" dirty="0" smtClean="0"/>
                        <a:t> MIXTE</a:t>
                      </a:r>
                      <a:endParaRPr lang="fr-FR" dirty="0"/>
                    </a:p>
                  </a:txBody>
                  <a:tcPr/>
                </a:tc>
                <a:tc>
                  <a:txBody>
                    <a:bodyPr/>
                    <a:lstStyle/>
                    <a:p>
                      <a:r>
                        <a:rPr lang="fr-FR" dirty="0" smtClean="0"/>
                        <a:t>HABITAT</a:t>
                      </a:r>
                      <a:r>
                        <a:rPr lang="fr-FR" baseline="0" dirty="0" smtClean="0"/>
                        <a:t> COLLECTIF</a:t>
                      </a:r>
                      <a:endParaRPr lang="fr-FR" dirty="0"/>
                    </a:p>
                  </a:txBody>
                  <a:tcPr/>
                </a:tc>
                <a:tc>
                  <a:txBody>
                    <a:bodyPr/>
                    <a:lstStyle/>
                    <a:p>
                      <a:r>
                        <a:rPr lang="fr-FR" dirty="0" smtClean="0"/>
                        <a:t>HABITAT SEMI-COLLECTIF</a:t>
                      </a:r>
                      <a:endParaRPr lang="fr-FR" dirty="0"/>
                    </a:p>
                  </a:txBody>
                  <a:tcPr/>
                </a:tc>
                <a:tc>
                  <a:txBody>
                    <a:bodyPr/>
                    <a:lstStyle/>
                    <a:p>
                      <a:r>
                        <a:rPr lang="fr-FR" dirty="0" smtClean="0"/>
                        <a:t>HABITAT INDIVIDUEL</a:t>
                      </a:r>
                      <a:endParaRPr lang="fr-FR" dirty="0"/>
                    </a:p>
                  </a:txBody>
                  <a:tcPr/>
                </a:tc>
              </a:tr>
              <a:tr h="52185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dirty="0" smtClean="0"/>
                        <a:t>ouest de la ville Composé d’un Groupement de 756</a:t>
                      </a:r>
                    </a:p>
                    <a:p>
                      <a:pPr marL="0" marR="0" indent="0" algn="l" defTabSz="914400" rtl="0" eaLnBrk="1" fontAlgn="auto" latinLnBrk="0" hangingPunct="1">
                        <a:lnSpc>
                          <a:spcPct val="100000"/>
                        </a:lnSpc>
                        <a:spcBef>
                          <a:spcPts val="0"/>
                        </a:spcBef>
                        <a:spcAft>
                          <a:spcPts val="0"/>
                        </a:spcAft>
                        <a:buClrTx/>
                        <a:buSzTx/>
                        <a:buFontTx/>
                        <a:buNone/>
                        <a:tabLst/>
                        <a:defRPr/>
                      </a:pPr>
                      <a:r>
                        <a:rPr lang="fr-FR" dirty="0" smtClean="0"/>
                        <a:t> Logements, les Services et les commerces Intégrés au RDC</a:t>
                      </a:r>
                      <a:r>
                        <a:rPr lang="fr-FR" baseline="0" dirty="0" smtClean="0"/>
                        <a:t> des</a:t>
                      </a:r>
                      <a:r>
                        <a:rPr lang="fr-FR" dirty="0" smtClean="0"/>
                        <a:t> immeubles</a:t>
                      </a:r>
                    </a:p>
                    <a:p>
                      <a:pPr marL="0" marR="0" indent="0" algn="l" defTabSz="914400" rtl="0" eaLnBrk="1" fontAlgn="auto" latinLnBrk="0" hangingPunct="1">
                        <a:lnSpc>
                          <a:spcPct val="100000"/>
                        </a:lnSpc>
                        <a:spcBef>
                          <a:spcPts val="0"/>
                        </a:spcBef>
                        <a:spcAft>
                          <a:spcPts val="0"/>
                        </a:spcAft>
                        <a:buClrTx/>
                        <a:buSzTx/>
                        <a:buFontTx/>
                        <a:buNone/>
                        <a:tabLst/>
                        <a:defRPr/>
                      </a:pPr>
                      <a:endParaRPr lang="fr-FR"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fr-FR"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fr-FR" dirty="0" smtClean="0"/>
                        <a:t> </a:t>
                      </a:r>
                    </a:p>
                    <a:p>
                      <a:pPr marL="0" marR="0" indent="0" algn="l" defTabSz="914400" rtl="0" eaLnBrk="1" fontAlgn="auto" latinLnBrk="0" hangingPunct="1">
                        <a:lnSpc>
                          <a:spcPct val="100000"/>
                        </a:lnSpc>
                        <a:spcBef>
                          <a:spcPts val="0"/>
                        </a:spcBef>
                        <a:spcAft>
                          <a:spcPts val="0"/>
                        </a:spcAft>
                        <a:buClrTx/>
                        <a:buSzTx/>
                        <a:buFontTx/>
                        <a:buNone/>
                        <a:tabLst/>
                        <a:defRPr/>
                      </a:pPr>
                      <a:endParaRPr lang="fr-FR" dirty="0" smtClean="0"/>
                    </a:p>
                    <a:p>
                      <a:endParaRPr lang="fr-FR" dirty="0"/>
                    </a:p>
                  </a:txBody>
                  <a:tcPr/>
                </a:tc>
                <a:tc>
                  <a:txBody>
                    <a:bodyPr/>
                    <a:lstStyle/>
                    <a:p>
                      <a:pPr lvl="1" algn="l" rtl="0">
                        <a:buFont typeface="Wingdings" pitchFamily="2" charset="2"/>
                        <a:buChar char="ü"/>
                      </a:pPr>
                      <a:r>
                        <a:rPr lang="fr-FR" sz="1800" kern="1200" dirty="0" smtClean="0">
                          <a:solidFill>
                            <a:schemeClr val="dk1"/>
                          </a:solidFill>
                          <a:latin typeface="+mn-lt"/>
                          <a:ea typeface="+mn-ea"/>
                          <a:cs typeface="+mn-cs"/>
                        </a:rPr>
                        <a:t>La cité des 800 logements au nord-ouest. </a:t>
                      </a:r>
                      <a:endParaRPr lang="fr-FR" sz="1400" kern="1200" dirty="0" smtClean="0">
                        <a:solidFill>
                          <a:schemeClr val="dk1"/>
                        </a:solidFill>
                        <a:latin typeface="+mn-lt"/>
                        <a:ea typeface="+mn-ea"/>
                        <a:cs typeface="+mn-cs"/>
                      </a:endParaRPr>
                    </a:p>
                    <a:p>
                      <a:pPr lvl="1" algn="l">
                        <a:buFont typeface="Wingdings" pitchFamily="2" charset="2"/>
                        <a:buChar char="ü"/>
                      </a:pPr>
                      <a:r>
                        <a:rPr lang="fr-FR" sz="1800" kern="1200" dirty="0" smtClean="0">
                          <a:solidFill>
                            <a:schemeClr val="dk1"/>
                          </a:solidFill>
                          <a:latin typeface="+mn-lt"/>
                          <a:ea typeface="+mn-ea"/>
                          <a:cs typeface="+mn-cs"/>
                        </a:rPr>
                        <a:t>La cité des 1500 logements au sud-est. </a:t>
                      </a:r>
                      <a:endParaRPr lang="fr-FR" sz="1400" kern="1200" dirty="0" smtClean="0">
                        <a:solidFill>
                          <a:schemeClr val="dk1"/>
                        </a:solidFill>
                        <a:latin typeface="+mn-lt"/>
                        <a:ea typeface="+mn-ea"/>
                        <a:cs typeface="+mn-cs"/>
                      </a:endParaRPr>
                    </a:p>
                    <a:p>
                      <a:pPr lvl="1" algn="l">
                        <a:buFont typeface="Wingdings" pitchFamily="2" charset="2"/>
                        <a:buChar char="ü"/>
                      </a:pPr>
                      <a:r>
                        <a:rPr lang="fr-FR" sz="1800" kern="1200" dirty="0" smtClean="0">
                          <a:solidFill>
                            <a:schemeClr val="dk1"/>
                          </a:solidFill>
                          <a:latin typeface="+mn-lt"/>
                          <a:ea typeface="+mn-ea"/>
                          <a:cs typeface="+mn-cs"/>
                        </a:rPr>
                        <a:t>La cité KANAGAZ au sud. </a:t>
                      </a:r>
                      <a:endParaRPr lang="fr-FR" sz="1400" kern="1200" dirty="0" smtClean="0">
                        <a:solidFill>
                          <a:schemeClr val="dk1"/>
                        </a:solidFill>
                        <a:latin typeface="+mn-lt"/>
                        <a:ea typeface="+mn-ea"/>
                        <a:cs typeface="+mn-cs"/>
                      </a:endParaRPr>
                    </a:p>
                    <a:p>
                      <a:pPr lvl="1" algn="l">
                        <a:buFont typeface="Wingdings" pitchFamily="2" charset="2"/>
                        <a:buChar char="ü"/>
                      </a:pPr>
                      <a:r>
                        <a:rPr lang="fr-FR" sz="1800" kern="1200" dirty="0" smtClean="0">
                          <a:solidFill>
                            <a:schemeClr val="dk1"/>
                          </a:solidFill>
                          <a:latin typeface="+mn-lt"/>
                          <a:ea typeface="+mn-ea"/>
                          <a:cs typeface="+mn-cs"/>
                        </a:rPr>
                        <a:t>La cité du 20 août à l’est. </a:t>
                      </a:r>
                      <a:endParaRPr lang="fr-FR" sz="1400" kern="1200" dirty="0" smtClean="0">
                        <a:solidFill>
                          <a:schemeClr val="dk1"/>
                        </a:solidFill>
                        <a:latin typeface="+mn-lt"/>
                        <a:ea typeface="+mn-ea"/>
                        <a:cs typeface="+mn-cs"/>
                      </a:endParaRPr>
                    </a:p>
                    <a:p>
                      <a:pPr lvl="1" algn="l"/>
                      <a:r>
                        <a:rPr lang="fr-FR" sz="1800" kern="1200" dirty="0" smtClean="0">
                          <a:solidFill>
                            <a:schemeClr val="dk1"/>
                          </a:solidFill>
                          <a:latin typeface="+mn-lt"/>
                          <a:ea typeface="+mn-ea"/>
                          <a:cs typeface="+mn-cs"/>
                        </a:rPr>
                        <a:t>Les logements collectifs COSIDER.            </a:t>
                      </a:r>
                      <a:endParaRPr lang="fr-FR" sz="1400" kern="1200" dirty="0" smtClean="0">
                        <a:solidFill>
                          <a:schemeClr val="dk1"/>
                        </a:solidFill>
                        <a:latin typeface="+mn-lt"/>
                        <a:ea typeface="+mn-ea"/>
                        <a:cs typeface="+mn-cs"/>
                      </a:endParaRPr>
                    </a:p>
                    <a:p>
                      <a:pPr lvl="1" algn="l">
                        <a:buFont typeface="Wingdings" pitchFamily="2" charset="2"/>
                        <a:buChar char="ü"/>
                      </a:pPr>
                      <a:r>
                        <a:rPr lang="fr-FR" sz="1800" kern="1200" dirty="0" smtClean="0">
                          <a:solidFill>
                            <a:schemeClr val="dk1"/>
                          </a:solidFill>
                          <a:latin typeface="+mn-lt"/>
                          <a:ea typeface="+mn-ea"/>
                          <a:cs typeface="+mn-cs"/>
                        </a:rPr>
                        <a:t>La cité 42 logements </a:t>
                      </a:r>
                      <a:endParaRPr lang="fr-FR" sz="1400" kern="1200" dirty="0" smtClean="0">
                        <a:solidFill>
                          <a:schemeClr val="dk1"/>
                        </a:solidFill>
                        <a:latin typeface="+mn-lt"/>
                        <a:ea typeface="+mn-ea"/>
                        <a:cs typeface="+mn-cs"/>
                      </a:endParaRPr>
                    </a:p>
                    <a:p>
                      <a:pPr lvl="1" algn="l">
                        <a:buFont typeface="Wingdings" pitchFamily="2" charset="2"/>
                        <a:buChar char="ü"/>
                      </a:pPr>
                      <a:r>
                        <a:rPr lang="fr-FR" sz="1800" kern="1200" dirty="0" smtClean="0">
                          <a:solidFill>
                            <a:schemeClr val="dk1"/>
                          </a:solidFill>
                          <a:latin typeface="+mn-lt"/>
                          <a:ea typeface="+mn-ea"/>
                          <a:cs typeface="+mn-cs"/>
                        </a:rPr>
                        <a:t>La cité 108 logements</a:t>
                      </a:r>
                      <a:endParaRPr lang="fr-FR" sz="1400" kern="1200" dirty="0" smtClean="0">
                        <a:solidFill>
                          <a:schemeClr val="dk1"/>
                        </a:solidFill>
                        <a:latin typeface="+mn-lt"/>
                        <a:ea typeface="+mn-ea"/>
                        <a:cs typeface="+mn-cs"/>
                      </a:endParaRPr>
                    </a:p>
                    <a:p>
                      <a:pPr lvl="1" algn="l">
                        <a:buFont typeface="Wingdings" pitchFamily="2" charset="2"/>
                        <a:buChar char="ü"/>
                      </a:pPr>
                      <a:r>
                        <a:rPr lang="fr-FR" sz="1800" kern="1200" dirty="0" smtClean="0">
                          <a:solidFill>
                            <a:schemeClr val="dk1"/>
                          </a:solidFill>
                          <a:latin typeface="+mn-lt"/>
                          <a:ea typeface="+mn-ea"/>
                          <a:cs typeface="+mn-cs"/>
                        </a:rPr>
                        <a:t>La cité 221 logements sociaux</a:t>
                      </a:r>
                      <a:r>
                        <a:rPr lang="fr-FR" dirty="0" smtClean="0"/>
                        <a:t> </a:t>
                      </a:r>
                      <a:r>
                        <a:rPr lang="fr-FR" sz="1800" kern="1200" dirty="0" smtClean="0">
                          <a:solidFill>
                            <a:schemeClr val="dk1"/>
                          </a:solidFill>
                          <a:latin typeface="+mn-lt"/>
                          <a:ea typeface="+mn-ea"/>
                          <a:cs typeface="+mn-cs"/>
                        </a:rPr>
                        <a:t>La cité 451 logements </a:t>
                      </a:r>
                      <a:endParaRPr lang="fr-FR" sz="1400" kern="1200" dirty="0" smtClean="0">
                        <a:solidFill>
                          <a:schemeClr val="dk1"/>
                        </a:solidFill>
                        <a:latin typeface="+mn-lt"/>
                        <a:ea typeface="+mn-ea"/>
                        <a:cs typeface="+mn-cs"/>
                      </a:endParaRPr>
                    </a:p>
                    <a:p>
                      <a:pPr lvl="1" algn="l">
                        <a:buFont typeface="Wingdings" pitchFamily="2" charset="2"/>
                        <a:buChar char="ü"/>
                      </a:pPr>
                      <a:r>
                        <a:rPr lang="fr-FR" sz="1800" kern="1200" dirty="0" smtClean="0">
                          <a:solidFill>
                            <a:schemeClr val="dk1"/>
                          </a:solidFill>
                          <a:latin typeface="+mn-lt"/>
                          <a:ea typeface="+mn-ea"/>
                          <a:cs typeface="+mn-cs"/>
                        </a:rPr>
                        <a:t>La cité 60 logements </a:t>
                      </a:r>
                      <a:endParaRPr lang="fr-FR" sz="1400" kern="1200" dirty="0" smtClean="0">
                        <a:solidFill>
                          <a:schemeClr val="dk1"/>
                        </a:solidFill>
                        <a:latin typeface="+mn-lt"/>
                        <a:ea typeface="+mn-ea"/>
                        <a:cs typeface="+mn-cs"/>
                      </a:endParaRPr>
                    </a:p>
                    <a:p>
                      <a:pPr algn="l">
                        <a:buFont typeface="Wingdings" pitchFamily="2" charset="2"/>
                        <a:buChar char="ü"/>
                      </a:pPr>
                      <a:r>
                        <a:rPr lang="fr-FR" sz="1800" kern="1200" dirty="0" smtClean="0">
                          <a:solidFill>
                            <a:schemeClr val="dk1"/>
                          </a:solidFill>
                          <a:latin typeface="+mn-lt"/>
                          <a:ea typeface="+mn-ea"/>
                          <a:cs typeface="+mn-cs"/>
                        </a:rPr>
                        <a:t>La cité du 11 décembre 1960, </a:t>
                      </a:r>
                      <a:endParaRPr lang="fr-FR" dirty="0"/>
                    </a:p>
                  </a:txBody>
                  <a:tcPr/>
                </a:tc>
                <a:tc>
                  <a:txBody>
                    <a:bodyPr/>
                    <a:lstStyle/>
                    <a:p>
                      <a:pPr marL="0" marR="0" lvl="1" indent="0" algn="l" defTabSz="914400" rtl="0" eaLnBrk="1" fontAlgn="auto" latinLnBrk="0" hangingPunct="1">
                        <a:lnSpc>
                          <a:spcPct val="100000"/>
                        </a:lnSpc>
                        <a:spcBef>
                          <a:spcPts val="0"/>
                        </a:spcBef>
                        <a:spcAft>
                          <a:spcPts val="0"/>
                        </a:spcAft>
                        <a:buClrTx/>
                        <a:buSzTx/>
                        <a:buFont typeface="Wingdings" pitchFamily="2" charset="2"/>
                        <a:buChar char="ü"/>
                        <a:tabLst/>
                        <a:defRPr/>
                      </a:pPr>
                      <a:r>
                        <a:rPr lang="fr-FR" sz="1800" kern="1200" dirty="0" smtClean="0">
                          <a:solidFill>
                            <a:schemeClr val="dk1"/>
                          </a:solidFill>
                          <a:latin typeface="+mn-lt"/>
                          <a:ea typeface="+mn-ea"/>
                          <a:cs typeface="+mn-cs"/>
                        </a:rPr>
                        <a:t>Les logements semi collectifs E.P.R.C.</a:t>
                      </a:r>
                      <a:endParaRPr lang="fr-FR" sz="1400" kern="1200" dirty="0" smtClean="0">
                        <a:solidFill>
                          <a:schemeClr val="dk1"/>
                        </a:solidFill>
                        <a:latin typeface="+mn-lt"/>
                        <a:ea typeface="+mn-ea"/>
                        <a:cs typeface="+mn-cs"/>
                      </a:endParaRPr>
                    </a:p>
                    <a:p>
                      <a:endParaRPr lang="fr-FR" dirty="0"/>
                    </a:p>
                  </a:txBody>
                  <a:tcPr/>
                </a:tc>
                <a:tc>
                  <a:txBody>
                    <a:bodyPr/>
                    <a:lstStyle/>
                    <a:p>
                      <a:pPr lvl="1" rtl="0">
                        <a:buFont typeface="Wingdings" pitchFamily="2" charset="2"/>
                        <a:buChar char="ü"/>
                      </a:pPr>
                      <a:r>
                        <a:rPr lang="fr-FR" sz="1800" kern="1200" dirty="0" smtClean="0">
                          <a:solidFill>
                            <a:schemeClr val="dk1"/>
                          </a:solidFill>
                          <a:latin typeface="+mn-lt"/>
                          <a:ea typeface="+mn-ea"/>
                          <a:cs typeface="+mn-cs"/>
                        </a:rPr>
                        <a:t>La cité des 300 logements.  </a:t>
                      </a:r>
                      <a:endParaRPr lang="fr-FR" sz="1400" kern="1200" dirty="0" smtClean="0">
                        <a:solidFill>
                          <a:schemeClr val="dk1"/>
                        </a:solidFill>
                        <a:latin typeface="+mn-lt"/>
                        <a:ea typeface="+mn-ea"/>
                        <a:cs typeface="+mn-cs"/>
                      </a:endParaRPr>
                    </a:p>
                    <a:p>
                      <a:pPr lvl="1">
                        <a:buFont typeface="Wingdings" pitchFamily="2" charset="2"/>
                        <a:buChar char="ü"/>
                      </a:pPr>
                      <a:r>
                        <a:rPr lang="fr-FR" sz="1800" kern="1200" dirty="0" smtClean="0">
                          <a:solidFill>
                            <a:schemeClr val="dk1"/>
                          </a:solidFill>
                          <a:latin typeface="+mn-lt"/>
                          <a:ea typeface="+mn-ea"/>
                          <a:cs typeface="+mn-cs"/>
                        </a:rPr>
                        <a:t>Le lotissement EPLF.</a:t>
                      </a:r>
                      <a:endParaRPr lang="fr-FR" sz="1400" kern="1200" dirty="0" smtClean="0">
                        <a:solidFill>
                          <a:schemeClr val="dk1"/>
                        </a:solidFill>
                        <a:latin typeface="+mn-lt"/>
                        <a:ea typeface="+mn-ea"/>
                        <a:cs typeface="+mn-cs"/>
                      </a:endParaRPr>
                    </a:p>
                    <a:p>
                      <a:pPr lvl="1">
                        <a:buFont typeface="Wingdings" pitchFamily="2" charset="2"/>
                        <a:buChar char="ü"/>
                      </a:pPr>
                      <a:r>
                        <a:rPr lang="fr-FR" sz="1800" kern="1200" dirty="0" smtClean="0">
                          <a:solidFill>
                            <a:schemeClr val="dk1"/>
                          </a:solidFill>
                          <a:latin typeface="+mn-lt"/>
                          <a:ea typeface="+mn-ea"/>
                          <a:cs typeface="+mn-cs"/>
                        </a:rPr>
                        <a:t>Les 70 villas EPLF.</a:t>
                      </a:r>
                      <a:endParaRPr lang="fr-FR" sz="1400" kern="1200" dirty="0" smtClean="0">
                        <a:solidFill>
                          <a:schemeClr val="dk1"/>
                        </a:solidFill>
                        <a:latin typeface="+mn-lt"/>
                        <a:ea typeface="+mn-ea"/>
                        <a:cs typeface="+mn-cs"/>
                      </a:endParaRPr>
                    </a:p>
                    <a:p>
                      <a:pPr lvl="1">
                        <a:buFont typeface="Wingdings" pitchFamily="2" charset="2"/>
                        <a:buChar char="ü"/>
                      </a:pPr>
                      <a:r>
                        <a:rPr lang="fr-FR" sz="1800" kern="1200" dirty="0" smtClean="0">
                          <a:solidFill>
                            <a:schemeClr val="dk1"/>
                          </a:solidFill>
                          <a:latin typeface="+mn-lt"/>
                          <a:ea typeface="+mn-ea"/>
                          <a:cs typeface="+mn-cs"/>
                        </a:rPr>
                        <a:t>Les 60 villas COSIDER.  </a:t>
                      </a:r>
                      <a:endParaRPr lang="fr-FR" sz="1400" kern="1200" dirty="0" smtClean="0">
                        <a:solidFill>
                          <a:schemeClr val="dk1"/>
                        </a:solidFill>
                        <a:latin typeface="+mn-lt"/>
                        <a:ea typeface="+mn-ea"/>
                        <a:cs typeface="+mn-cs"/>
                      </a:endParaRPr>
                    </a:p>
                    <a:p>
                      <a:pPr lvl="1">
                        <a:buFont typeface="Wingdings" pitchFamily="2" charset="2"/>
                        <a:buChar char="ü"/>
                      </a:pPr>
                      <a:r>
                        <a:rPr lang="fr-FR" sz="1800" kern="1200" dirty="0" smtClean="0">
                          <a:solidFill>
                            <a:schemeClr val="dk1"/>
                          </a:solidFill>
                          <a:latin typeface="+mn-lt"/>
                          <a:ea typeface="+mn-ea"/>
                          <a:cs typeface="+mn-cs"/>
                        </a:rPr>
                        <a:t>La résidence Sahel. </a:t>
                      </a:r>
                      <a:endParaRPr lang="fr-FR" sz="1400" kern="1200" dirty="0" smtClean="0">
                        <a:solidFill>
                          <a:schemeClr val="dk1"/>
                        </a:solidFill>
                        <a:latin typeface="+mn-lt"/>
                        <a:ea typeface="+mn-ea"/>
                        <a:cs typeface="+mn-cs"/>
                      </a:endParaRPr>
                    </a:p>
                    <a:p>
                      <a:pPr lvl="1">
                        <a:buFont typeface="Wingdings" pitchFamily="2" charset="2"/>
                        <a:buChar char="ü"/>
                      </a:pPr>
                      <a:r>
                        <a:rPr lang="fr-FR" sz="1800" kern="1200" dirty="0" smtClean="0">
                          <a:solidFill>
                            <a:schemeClr val="dk1"/>
                          </a:solidFill>
                          <a:latin typeface="+mn-lt"/>
                          <a:ea typeface="+mn-ea"/>
                          <a:cs typeface="+mn-cs"/>
                        </a:rPr>
                        <a:t>Les villas ATCO et ALDER.</a:t>
                      </a:r>
                      <a:endParaRPr lang="fr-FR" sz="1400" kern="1200" dirty="0" smtClean="0">
                        <a:solidFill>
                          <a:schemeClr val="dk1"/>
                        </a:solidFill>
                        <a:latin typeface="+mn-lt"/>
                        <a:ea typeface="+mn-ea"/>
                        <a:cs typeface="+mn-cs"/>
                      </a:endParaRPr>
                    </a:p>
                    <a:p>
                      <a:pPr lvl="1">
                        <a:buFont typeface="Wingdings" pitchFamily="2" charset="2"/>
                        <a:buChar char="ü"/>
                      </a:pPr>
                      <a:r>
                        <a:rPr lang="fr-FR" sz="1800" kern="1200" dirty="0" smtClean="0">
                          <a:solidFill>
                            <a:schemeClr val="dk1"/>
                          </a:solidFill>
                          <a:latin typeface="+mn-lt"/>
                          <a:ea typeface="+mn-ea"/>
                          <a:cs typeface="+mn-cs"/>
                        </a:rPr>
                        <a:t>Les villas PK1.</a:t>
                      </a:r>
                      <a:endParaRPr lang="fr-FR" sz="1400" kern="1200" dirty="0" smtClean="0">
                        <a:solidFill>
                          <a:schemeClr val="dk1"/>
                        </a:solidFill>
                        <a:latin typeface="+mn-lt"/>
                        <a:ea typeface="+mn-ea"/>
                        <a:cs typeface="+mn-cs"/>
                      </a:endParaRPr>
                    </a:p>
                    <a:p>
                      <a:endParaRPr lang="fr-FR" dirty="0"/>
                    </a:p>
                  </a:txBody>
                  <a:tcPr/>
                </a:tc>
              </a:tr>
            </a:tbl>
          </a:graphicData>
        </a:graphic>
      </p:graphicFrame>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1"/>
          <p:cNvSpPr>
            <a:spLocks noChangeArrowheads="1"/>
          </p:cNvSpPr>
          <p:nvPr/>
        </p:nvSpPr>
        <p:spPr bwMode="auto">
          <a:xfrm>
            <a:off x="109462" y="161488"/>
            <a:ext cx="3669402" cy="338554"/>
          </a:xfrm>
          <a:prstGeom prst="rect">
            <a:avLst/>
          </a:prstGeom>
          <a:solidFill>
            <a:schemeClr val="accent2"/>
          </a:solid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342900" marR="0" lvl="0" indent="-342900" algn="l" defTabSz="914400" rtl="0" eaLnBrk="1" fontAlgn="base" latinLnBrk="0" hangingPunct="1">
              <a:lnSpc>
                <a:spcPct val="100000"/>
              </a:lnSpc>
              <a:spcBef>
                <a:spcPct val="0"/>
              </a:spcBef>
              <a:spcAft>
                <a:spcPct val="0"/>
              </a:spcAft>
              <a:buClrTx/>
              <a:buSzTx/>
              <a:tabLst/>
            </a:pPr>
            <a:r>
              <a:rPr kumimoji="0" lang="fr-FR" sz="1600" b="1" i="0" strike="noStrike" cap="none" normalizeH="0" baseline="0" dirty="0" smtClean="0">
                <a:ln>
                  <a:noFill/>
                </a:ln>
                <a:solidFill>
                  <a:schemeClr val="tx1"/>
                </a:solidFill>
                <a:effectLst/>
                <a:latin typeface="Calibri" pitchFamily="34" charset="0"/>
                <a:ea typeface="Calibri" pitchFamily="34" charset="0"/>
                <a:cs typeface="Arial" pitchFamily="34" charset="0"/>
              </a:rPr>
              <a:t>2-L’agglomération secondaire du Figuier :</a:t>
            </a:r>
            <a:endParaRPr kumimoji="0" lang="fr-FR" sz="1600" b="1" i="0"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3" name="Tableau 2"/>
          <p:cNvGraphicFramePr>
            <a:graphicFrameLocks noGrp="1"/>
          </p:cNvGraphicFramePr>
          <p:nvPr/>
        </p:nvGraphicFramePr>
        <p:xfrm>
          <a:off x="642910" y="785794"/>
          <a:ext cx="6977090" cy="6035040"/>
        </p:xfrm>
        <a:graphic>
          <a:graphicData uri="http://schemas.openxmlformats.org/drawingml/2006/table">
            <a:tbl>
              <a:tblPr firstRow="1" bandRow="1">
                <a:tableStyleId>{5C22544A-7EE6-4342-B048-85BDC9FD1C3A}</a:tableStyleId>
              </a:tblPr>
              <a:tblGrid>
                <a:gridCol w="3488545"/>
                <a:gridCol w="3488545"/>
              </a:tblGrid>
              <a:tr h="370840">
                <a:tc>
                  <a:txBody>
                    <a:bodyPr/>
                    <a:lstStyle/>
                    <a:p>
                      <a:r>
                        <a:rPr lang="fr-FR" sz="2400" dirty="0" smtClean="0"/>
                        <a:t>HABITAT COLLECTIF</a:t>
                      </a:r>
                      <a:endParaRPr lang="fr-FR" sz="2400" dirty="0"/>
                    </a:p>
                  </a:txBody>
                  <a:tcPr/>
                </a:tc>
                <a:tc>
                  <a:txBody>
                    <a:bodyPr/>
                    <a:lstStyle/>
                    <a:p>
                      <a:r>
                        <a:rPr lang="fr-FR" sz="2400" dirty="0" smtClean="0"/>
                        <a:t>HABITAT INDIVIDUEL</a:t>
                      </a:r>
                      <a:endParaRPr lang="fr-FR" sz="2400" dirty="0"/>
                    </a:p>
                  </a:txBody>
                  <a:tcPr/>
                </a:tc>
              </a:tr>
              <a:tr h="370840">
                <a:tc>
                  <a:txBody>
                    <a:bodyPr/>
                    <a:lstStyle/>
                    <a:p>
                      <a:pPr lvl="1" rtl="0">
                        <a:buFont typeface="Wingdings" pitchFamily="2" charset="2"/>
                        <a:buChar char="ü"/>
                      </a:pPr>
                      <a:r>
                        <a:rPr lang="fr-FR" sz="2400" kern="1200" dirty="0" smtClean="0">
                          <a:solidFill>
                            <a:schemeClr val="dk1"/>
                          </a:solidFill>
                          <a:latin typeface="+mn-lt"/>
                          <a:ea typeface="+mn-ea"/>
                          <a:cs typeface="+mn-cs"/>
                        </a:rPr>
                        <a:t>La cité des 90 logements </a:t>
                      </a:r>
                    </a:p>
                    <a:p>
                      <a:pPr lvl="1">
                        <a:buFont typeface="Wingdings" pitchFamily="2" charset="2"/>
                        <a:buChar char="ü"/>
                      </a:pPr>
                      <a:r>
                        <a:rPr lang="fr-FR" sz="2400" kern="1200" dirty="0" smtClean="0">
                          <a:solidFill>
                            <a:schemeClr val="dk1"/>
                          </a:solidFill>
                          <a:latin typeface="+mn-lt"/>
                          <a:ea typeface="+mn-ea"/>
                          <a:cs typeface="+mn-cs"/>
                        </a:rPr>
                        <a:t>La cité des 150 logements </a:t>
                      </a:r>
                    </a:p>
                    <a:p>
                      <a:pPr lvl="1">
                        <a:buFont typeface="Wingdings" pitchFamily="2" charset="2"/>
                        <a:buChar char="ü"/>
                      </a:pPr>
                      <a:r>
                        <a:rPr lang="fr-FR" sz="2400" kern="1200" dirty="0" smtClean="0">
                          <a:solidFill>
                            <a:schemeClr val="dk1"/>
                          </a:solidFill>
                          <a:latin typeface="+mn-lt"/>
                          <a:ea typeface="+mn-ea"/>
                          <a:cs typeface="+mn-cs"/>
                        </a:rPr>
                        <a:t>La cité des 70 logements </a:t>
                      </a:r>
                    </a:p>
                    <a:p>
                      <a:pPr lvl="1">
                        <a:buFont typeface="Wingdings" pitchFamily="2" charset="2"/>
                        <a:buChar char="ü"/>
                      </a:pPr>
                      <a:r>
                        <a:rPr lang="fr-FR" sz="2400" kern="1200" dirty="0" smtClean="0">
                          <a:solidFill>
                            <a:schemeClr val="dk1"/>
                          </a:solidFill>
                          <a:latin typeface="+mn-lt"/>
                          <a:ea typeface="+mn-ea"/>
                          <a:cs typeface="+mn-cs"/>
                        </a:rPr>
                        <a:t>La cité des 122 logements </a:t>
                      </a:r>
                    </a:p>
                    <a:p>
                      <a:pPr lvl="1">
                        <a:buFont typeface="Wingdings" pitchFamily="2" charset="2"/>
                        <a:buChar char="ü"/>
                      </a:pPr>
                      <a:r>
                        <a:rPr lang="fr-FR" sz="2400" kern="1200" dirty="0" smtClean="0">
                          <a:solidFill>
                            <a:schemeClr val="dk1"/>
                          </a:solidFill>
                          <a:latin typeface="+mn-lt"/>
                          <a:ea typeface="+mn-ea"/>
                          <a:cs typeface="+mn-cs"/>
                        </a:rPr>
                        <a:t>La cité des 350 logements FADES</a:t>
                      </a:r>
                    </a:p>
                    <a:p>
                      <a:pPr lvl="1">
                        <a:buFont typeface="Wingdings" pitchFamily="2" charset="2"/>
                        <a:buChar char="ü"/>
                      </a:pPr>
                      <a:r>
                        <a:rPr lang="fr-FR" sz="2400" kern="1200" dirty="0" smtClean="0">
                          <a:solidFill>
                            <a:schemeClr val="dk1"/>
                          </a:solidFill>
                          <a:latin typeface="+mn-lt"/>
                          <a:ea typeface="+mn-ea"/>
                          <a:cs typeface="+mn-cs"/>
                        </a:rPr>
                        <a:t>La cité des 40 logements (en cours)</a:t>
                      </a:r>
                    </a:p>
                    <a:p>
                      <a:endParaRPr lang="fr-FR" sz="2400" dirty="0"/>
                    </a:p>
                  </a:txBody>
                  <a:tcPr/>
                </a:tc>
                <a:tc>
                  <a:txBody>
                    <a:bodyPr/>
                    <a:lstStyle/>
                    <a:p>
                      <a:pPr lvl="1" rtl="0">
                        <a:buFont typeface="Wingdings" pitchFamily="2" charset="2"/>
                        <a:buChar char="ü"/>
                      </a:pPr>
                      <a:r>
                        <a:rPr lang="fr-FR" sz="2400" kern="1200" dirty="0" smtClean="0">
                          <a:solidFill>
                            <a:schemeClr val="dk1"/>
                          </a:solidFill>
                          <a:latin typeface="+mn-lt"/>
                          <a:ea typeface="+mn-ea"/>
                          <a:cs typeface="+mn-cs"/>
                        </a:rPr>
                        <a:t>Les 120 villas EPLF (en cours)</a:t>
                      </a:r>
                    </a:p>
                    <a:p>
                      <a:pPr lvl="1">
                        <a:buFont typeface="Wingdings" pitchFamily="2" charset="2"/>
                        <a:buChar char="ü"/>
                      </a:pPr>
                      <a:r>
                        <a:rPr lang="fr-FR" sz="2400" kern="1200" dirty="0" smtClean="0">
                          <a:solidFill>
                            <a:schemeClr val="dk1"/>
                          </a:solidFill>
                          <a:latin typeface="+mn-lt"/>
                          <a:ea typeface="+mn-ea"/>
                          <a:cs typeface="+mn-cs"/>
                        </a:rPr>
                        <a:t>La cité des 92 logements El-Kerma (en cours)    </a:t>
                      </a:r>
                    </a:p>
                    <a:p>
                      <a:pPr>
                        <a:buFont typeface="Wingdings" pitchFamily="2" charset="2"/>
                        <a:buChar char="ü"/>
                      </a:pPr>
                      <a:r>
                        <a:rPr lang="fr-FR" sz="2400" kern="1200" dirty="0" smtClean="0">
                          <a:solidFill>
                            <a:schemeClr val="dk1"/>
                          </a:solidFill>
                          <a:latin typeface="+mn-lt"/>
                          <a:ea typeface="+mn-ea"/>
                          <a:cs typeface="+mn-cs"/>
                        </a:rPr>
                        <a:t> Un certain nombre de villas situées dans l’ancien noyau</a:t>
                      </a:r>
                      <a:endParaRPr lang="fr-FR" sz="2400" dirty="0"/>
                    </a:p>
                  </a:txBody>
                  <a:tcPr/>
                </a:tc>
              </a:tr>
            </a:tbl>
          </a:graphicData>
        </a:graphic>
      </p:graphicFrame>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Rectangle 1"/>
          <p:cNvSpPr>
            <a:spLocks noChangeArrowheads="1"/>
          </p:cNvSpPr>
          <p:nvPr/>
        </p:nvSpPr>
        <p:spPr bwMode="auto">
          <a:xfrm>
            <a:off x="31979" y="38377"/>
            <a:ext cx="2896947" cy="461665"/>
          </a:xfrm>
          <a:prstGeom prst="rect">
            <a:avLst/>
          </a:prstGeom>
          <a:solidFill>
            <a:schemeClr val="accent2"/>
          </a:solid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tabLst>
                <a:tab pos="1143000" algn="l"/>
              </a:tabLst>
            </a:pPr>
            <a:r>
              <a:rPr kumimoji="0" lang="fr-FR" sz="2400" b="1" i="0" u="sng"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3-les zones </a:t>
            </a:r>
            <a:r>
              <a:rPr kumimoji="0" lang="fr-FR" sz="2400" b="1" i="0" u="sng" strike="noStrike" cap="none" normalizeH="0" baseline="0" dirty="0" smtClean="0">
                <a:ln>
                  <a:noFill/>
                </a:ln>
                <a:solidFill>
                  <a:schemeClr val="tx1"/>
                </a:solidFill>
                <a:effectLst/>
                <a:latin typeface="Calibri"/>
                <a:ea typeface="Calibri" pitchFamily="34" charset="0"/>
                <a:cs typeface="Times New Roman" pitchFamily="18" charset="0"/>
              </a:rPr>
              <a:t>é</a:t>
            </a:r>
            <a:r>
              <a:rPr kumimoji="0" lang="fr-FR" sz="2400" b="1" i="0" u="sng"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parses</a:t>
            </a:r>
            <a:r>
              <a:rPr kumimoji="0" lang="fr-FR" sz="2400" b="1" i="0" u="sng" strike="noStrike" cap="none" normalizeH="0" baseline="0" dirty="0" smtClean="0">
                <a:ln>
                  <a:noFill/>
                </a:ln>
                <a:solidFill>
                  <a:schemeClr val="tx1"/>
                </a:solidFill>
                <a:effectLst/>
                <a:latin typeface="Calibri"/>
                <a:ea typeface="Calibri" pitchFamily="34" charset="0"/>
                <a:cs typeface="Times New Roman" pitchFamily="18" charset="0"/>
              </a:rPr>
              <a:t> </a:t>
            </a:r>
            <a:r>
              <a:rPr kumimoji="0" lang="fr-FR" sz="2400" b="1" i="0" u="sng"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t>
            </a:r>
            <a:r>
              <a:rPr kumimoji="0" lang="fr-FR" sz="24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endParaRPr kumimoji="0" lang="fr-FR" sz="2400" b="1" i="0" u="none"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3" name="Tableau 2"/>
          <p:cNvGraphicFramePr>
            <a:graphicFrameLocks noGrp="1"/>
          </p:cNvGraphicFramePr>
          <p:nvPr/>
        </p:nvGraphicFramePr>
        <p:xfrm>
          <a:off x="642910" y="1397000"/>
          <a:ext cx="6977090" cy="4114800"/>
        </p:xfrm>
        <a:graphic>
          <a:graphicData uri="http://schemas.openxmlformats.org/drawingml/2006/table">
            <a:tbl>
              <a:tblPr firstRow="1" bandRow="1">
                <a:tableStyleId>{5C22544A-7EE6-4342-B048-85BDC9FD1C3A}</a:tableStyleId>
              </a:tblPr>
              <a:tblGrid>
                <a:gridCol w="3488545"/>
                <a:gridCol w="3488545"/>
              </a:tblGrid>
              <a:tr h="370840">
                <a:tc>
                  <a:txBody>
                    <a:bodyPr/>
                    <a:lstStyle/>
                    <a:p>
                      <a:r>
                        <a:rPr lang="fr-FR" sz="2400" dirty="0" smtClean="0"/>
                        <a:t>BOUKAROUCHA</a:t>
                      </a:r>
                      <a:endParaRPr lang="fr-FR" sz="2400" dirty="0"/>
                    </a:p>
                  </a:txBody>
                  <a:tcPr/>
                </a:tc>
                <a:tc>
                  <a:txBody>
                    <a:bodyPr/>
                    <a:lstStyle/>
                    <a:p>
                      <a:r>
                        <a:rPr lang="fr-FR" sz="2400" b="1" u="none" kern="1200" dirty="0" smtClean="0">
                          <a:solidFill>
                            <a:schemeClr val="lt1"/>
                          </a:solidFill>
                          <a:latin typeface="+mn-lt"/>
                          <a:ea typeface="+mn-ea"/>
                          <a:cs typeface="+mn-cs"/>
                        </a:rPr>
                        <a:t>Sahel de Boumerdès </a:t>
                      </a:r>
                      <a:endParaRPr lang="fr-FR" sz="2400" u="none"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2400" kern="1200" dirty="0" smtClean="0">
                          <a:solidFill>
                            <a:schemeClr val="dk1"/>
                          </a:solidFill>
                          <a:latin typeface="+mn-lt"/>
                          <a:ea typeface="+mn-ea"/>
                          <a:cs typeface="+mn-cs"/>
                        </a:rPr>
                        <a:t>Elle regroupe de </a:t>
                      </a:r>
                      <a:r>
                        <a:rPr lang="fr-FR" sz="2400" kern="1200" dirty="0" smtClean="0">
                          <a:solidFill>
                            <a:srgbClr val="FF0000"/>
                          </a:solidFill>
                          <a:latin typeface="+mn-lt"/>
                          <a:ea typeface="+mn-ea"/>
                          <a:cs typeface="+mn-cs"/>
                        </a:rPr>
                        <a:t>l’habitat individue</a:t>
                      </a:r>
                      <a:r>
                        <a:rPr lang="fr-FR" sz="2400" kern="1200" dirty="0" smtClean="0">
                          <a:solidFill>
                            <a:schemeClr val="dk1"/>
                          </a:solidFill>
                          <a:latin typeface="+mn-lt"/>
                          <a:ea typeface="+mn-ea"/>
                          <a:cs typeface="+mn-cs"/>
                        </a:rPr>
                        <a:t>l avec quelques </a:t>
                      </a:r>
                      <a:r>
                        <a:rPr lang="fr-FR" sz="2400" kern="1200" dirty="0" smtClean="0">
                          <a:solidFill>
                            <a:srgbClr val="FF0000"/>
                          </a:solidFill>
                          <a:latin typeface="+mn-lt"/>
                          <a:ea typeface="+mn-ea"/>
                          <a:cs typeface="+mn-cs"/>
                        </a:rPr>
                        <a:t>équipements d’accompagnements</a:t>
                      </a:r>
                      <a:r>
                        <a:rPr lang="fr-FR" sz="2400" kern="1200" dirty="0" smtClean="0">
                          <a:solidFill>
                            <a:schemeClr val="dk1"/>
                          </a:solidFill>
                          <a:latin typeface="+mn-lt"/>
                          <a:ea typeface="+mn-ea"/>
                          <a:cs typeface="+mn-cs"/>
                        </a:rPr>
                        <a:t>, (une école, un moussala, un centre de santé)</a:t>
                      </a:r>
                    </a:p>
                    <a:p>
                      <a:endParaRPr lang="fr-FR"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2400" kern="1200" dirty="0" smtClean="0">
                          <a:solidFill>
                            <a:schemeClr val="dk1"/>
                          </a:solidFill>
                          <a:latin typeface="+mn-lt"/>
                          <a:ea typeface="+mn-ea"/>
                          <a:cs typeface="+mn-cs"/>
                        </a:rPr>
                        <a:t>Regroupe de </a:t>
                      </a:r>
                      <a:r>
                        <a:rPr lang="fr-FR" sz="2400" kern="1200" dirty="0" smtClean="0">
                          <a:solidFill>
                            <a:srgbClr val="FF0000"/>
                          </a:solidFill>
                          <a:latin typeface="+mn-lt"/>
                          <a:ea typeface="+mn-ea"/>
                          <a:cs typeface="+mn-cs"/>
                        </a:rPr>
                        <a:t>l’habitat individuel</a:t>
                      </a:r>
                      <a:r>
                        <a:rPr lang="fr-FR" sz="2400" kern="1200" dirty="0" smtClean="0">
                          <a:solidFill>
                            <a:schemeClr val="dk1"/>
                          </a:solidFill>
                          <a:latin typeface="+mn-lt"/>
                          <a:ea typeface="+mn-ea"/>
                          <a:cs typeface="+mn-cs"/>
                        </a:rPr>
                        <a:t> et quelques </a:t>
                      </a:r>
                      <a:r>
                        <a:rPr lang="fr-FR" sz="2400" kern="1200" dirty="0" smtClean="0">
                          <a:solidFill>
                            <a:srgbClr val="FF0000"/>
                          </a:solidFill>
                          <a:latin typeface="+mn-lt"/>
                          <a:ea typeface="+mn-ea"/>
                          <a:cs typeface="+mn-cs"/>
                        </a:rPr>
                        <a:t>équipements</a:t>
                      </a:r>
                      <a:r>
                        <a:rPr lang="fr-FR" sz="2400" kern="1200" dirty="0" smtClean="0">
                          <a:solidFill>
                            <a:schemeClr val="dk1"/>
                          </a:solidFill>
                          <a:latin typeface="+mn-lt"/>
                          <a:ea typeface="+mn-ea"/>
                          <a:cs typeface="+mn-cs"/>
                        </a:rPr>
                        <a:t> (un moussala, une salle de soin, une école de huit classes).</a:t>
                      </a:r>
                    </a:p>
                    <a:p>
                      <a:endParaRPr lang="fr-FR" dirty="0"/>
                    </a:p>
                  </a:txBody>
                  <a:tcPr/>
                </a:tc>
              </a:tr>
            </a:tbl>
          </a:graphicData>
        </a:graphic>
      </p:graphicFrame>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descr="8- Habitat-Model.jpg"/>
          <p:cNvPicPr/>
          <p:nvPr/>
        </p:nvPicPr>
        <p:blipFill>
          <a:blip r:embed="rId2"/>
          <a:stretch>
            <a:fillRect/>
          </a:stretch>
        </p:blipFill>
        <p:spPr>
          <a:xfrm rot="16200000">
            <a:off x="1143001" y="-1143000"/>
            <a:ext cx="6858000" cy="9143999"/>
          </a:xfrm>
          <a:prstGeom prst="rect">
            <a:avLst/>
          </a:prstGeom>
        </p:spPr>
      </p:pic>
      <p:sp>
        <p:nvSpPr>
          <p:cNvPr id="4" name="ZoneTexte 3"/>
          <p:cNvSpPr txBox="1"/>
          <p:nvPr/>
        </p:nvSpPr>
        <p:spPr>
          <a:xfrm>
            <a:off x="642910" y="-23"/>
            <a:ext cx="5500726" cy="830997"/>
          </a:xfrm>
          <a:prstGeom prst="rect">
            <a:avLst/>
          </a:prstGeom>
          <a:solidFill>
            <a:schemeClr val="accent2"/>
          </a:solidFill>
        </p:spPr>
        <p:txBody>
          <a:bodyPr wrap="square" rtlCol="0">
            <a:spAutoFit/>
          </a:bodyPr>
          <a:lstStyle/>
          <a:p>
            <a:r>
              <a:rPr lang="fr-FR" sz="2400" b="1" dirty="0" smtClean="0"/>
              <a:t>La situation de l’habitat dans la commune de BOUMERDES</a:t>
            </a:r>
            <a:endParaRPr lang="fr-FR" sz="2400" b="1"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14348" y="130710"/>
            <a:ext cx="7072362" cy="369332"/>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lvl="0" indent="342900" fontAlgn="base">
              <a:spcBef>
                <a:spcPct val="0"/>
              </a:spcBef>
              <a:spcAft>
                <a:spcPct val="0"/>
              </a:spcAft>
            </a:pPr>
            <a:r>
              <a:rPr lang="fr-FR" b="1" dirty="0" smtClean="0">
                <a:effectLst>
                  <a:glow rad="139700">
                    <a:schemeClr val="accent5">
                      <a:satMod val="175000"/>
                      <a:alpha val="40000"/>
                    </a:schemeClr>
                  </a:glow>
                </a:effectLst>
                <a:latin typeface="Arial" pitchFamily="34" charset="0"/>
                <a:ea typeface="Times New Roman" pitchFamily="18" charset="0"/>
                <a:cs typeface="Arial" pitchFamily="34" charset="0"/>
              </a:rPr>
              <a:t>2-la Situation des équipements collectifs dans la commune</a:t>
            </a:r>
            <a:endParaRPr lang="fr-FR" dirty="0" smtClean="0">
              <a:effectLst>
                <a:glow rad="139700">
                  <a:schemeClr val="accent5">
                    <a:satMod val="175000"/>
                    <a:alpha val="40000"/>
                  </a:schemeClr>
                </a:glow>
              </a:effectLst>
              <a:latin typeface="Arial" pitchFamily="34" charset="0"/>
              <a:cs typeface="Arial" pitchFamily="34" charset="0"/>
            </a:endParaRPr>
          </a:p>
        </p:txBody>
      </p:sp>
      <p:sp>
        <p:nvSpPr>
          <p:cNvPr id="3" name="Rectangle 2"/>
          <p:cNvSpPr/>
          <p:nvPr/>
        </p:nvSpPr>
        <p:spPr>
          <a:xfrm>
            <a:off x="214282" y="559339"/>
            <a:ext cx="4500594" cy="369332"/>
          </a:xfrm>
          <a:prstGeom prst="rect">
            <a:avLst/>
          </a:prstGeom>
          <a:solidFill>
            <a:schemeClr val="accent2"/>
          </a:solidFill>
        </p:spPr>
        <p:txBody>
          <a:bodyPr wrap="square">
            <a:spAutoFit/>
          </a:bodyPr>
          <a:lstStyle/>
          <a:p>
            <a:pPr marL="342900" indent="-342900">
              <a:buFont typeface="+mj-lt"/>
              <a:buAutoNum type="alphaUcPeriod"/>
            </a:pPr>
            <a:r>
              <a:rPr lang="fr-FR" b="1" dirty="0" smtClean="0"/>
              <a:t>Le chef lieu de la commune </a:t>
            </a:r>
            <a:endParaRPr lang="fr-FR" dirty="0"/>
          </a:p>
        </p:txBody>
      </p:sp>
      <p:graphicFrame>
        <p:nvGraphicFramePr>
          <p:cNvPr id="5" name="Tableau 4"/>
          <p:cNvGraphicFramePr>
            <a:graphicFrameLocks noGrp="1"/>
          </p:cNvGraphicFramePr>
          <p:nvPr/>
        </p:nvGraphicFramePr>
        <p:xfrm>
          <a:off x="666744" y="1054438"/>
          <a:ext cx="7262842" cy="5730240"/>
        </p:xfrm>
        <a:graphic>
          <a:graphicData uri="http://schemas.openxmlformats.org/drawingml/2006/table">
            <a:tbl>
              <a:tblPr firstRow="1" bandRow="1">
                <a:tableStyleId>{5C22544A-7EE6-4342-B048-85BDC9FD1C3A}</a:tableStyleId>
              </a:tblPr>
              <a:tblGrid>
                <a:gridCol w="7262842"/>
              </a:tblGrid>
              <a:tr h="370840">
                <a:tc>
                  <a:txBody>
                    <a:bodyPr/>
                    <a:lstStyle/>
                    <a:p>
                      <a:pPr algn="l"/>
                      <a:r>
                        <a:rPr lang="fr-FR" sz="2800" b="1" dirty="0" smtClean="0"/>
                        <a:t>Secteur</a:t>
                      </a:r>
                      <a:r>
                        <a:rPr lang="fr-FR" sz="2800" b="1" baseline="0" dirty="0" smtClean="0"/>
                        <a:t> éducatif</a:t>
                      </a:r>
                      <a:endParaRPr lang="fr-FR" sz="2800" b="1" dirty="0"/>
                    </a:p>
                  </a:txBody>
                  <a:tcPr/>
                </a:tc>
              </a:tr>
              <a:tr h="370840">
                <a:tc>
                  <a:txBody>
                    <a:bodyPr/>
                    <a:lstStyle/>
                    <a:p>
                      <a:pPr lvl="1" algn="l" rtl="0">
                        <a:buFont typeface="Wingdings" pitchFamily="2" charset="2"/>
                        <a:buChar char="ü"/>
                      </a:pPr>
                      <a:r>
                        <a:rPr lang="fr-FR" sz="2800" b="1" kern="1200" dirty="0" smtClean="0">
                          <a:solidFill>
                            <a:schemeClr val="dk1"/>
                          </a:solidFill>
                          <a:latin typeface="+mn-lt"/>
                          <a:ea typeface="+mn-ea"/>
                          <a:cs typeface="+mn-cs"/>
                        </a:rPr>
                        <a:t>Trois (03) jardins d’enfants </a:t>
                      </a:r>
                    </a:p>
                    <a:p>
                      <a:pPr lvl="1" algn="l">
                        <a:buFont typeface="Wingdings" pitchFamily="2" charset="2"/>
                        <a:buChar char="ü"/>
                      </a:pPr>
                      <a:r>
                        <a:rPr lang="fr-FR" sz="2800" b="1" kern="1200" dirty="0" smtClean="0">
                          <a:solidFill>
                            <a:schemeClr val="dk1"/>
                          </a:solidFill>
                          <a:latin typeface="+mn-lt"/>
                          <a:ea typeface="+mn-ea"/>
                          <a:cs typeface="+mn-cs"/>
                        </a:rPr>
                        <a:t>Huit (08) écoles fondamentales élémentaires </a:t>
                      </a:r>
                    </a:p>
                    <a:p>
                      <a:pPr lvl="1" algn="l">
                        <a:buFont typeface="Wingdings" pitchFamily="2" charset="2"/>
                        <a:buChar char="ü"/>
                      </a:pPr>
                      <a:r>
                        <a:rPr lang="fr-FR" sz="2800" b="1" kern="1200" dirty="0" smtClean="0">
                          <a:solidFill>
                            <a:schemeClr val="dk1"/>
                          </a:solidFill>
                          <a:latin typeface="+mn-lt"/>
                          <a:ea typeface="+mn-ea"/>
                          <a:cs typeface="+mn-cs"/>
                        </a:rPr>
                        <a:t>Quatre (04) écoles fondamentales secondaires, dont 2 se sont effondrées lors du séisme du 21 mai 2003.</a:t>
                      </a:r>
                    </a:p>
                    <a:p>
                      <a:pPr lvl="1" algn="l">
                        <a:buFont typeface="Wingdings" pitchFamily="2" charset="2"/>
                        <a:buChar char="ü"/>
                      </a:pPr>
                      <a:r>
                        <a:rPr lang="fr-FR" sz="2800" b="1" kern="1200" dirty="0" smtClean="0">
                          <a:solidFill>
                            <a:schemeClr val="dk1"/>
                          </a:solidFill>
                          <a:latin typeface="+mn-lt"/>
                          <a:ea typeface="+mn-ea"/>
                          <a:cs typeface="+mn-cs"/>
                        </a:rPr>
                        <a:t> Trois (03) lycées, dont un lycée polytechnique. </a:t>
                      </a:r>
                    </a:p>
                    <a:p>
                      <a:pPr lvl="1" algn="l"/>
                      <a:r>
                        <a:rPr lang="fr-FR" sz="2800" b="1" kern="1200" dirty="0" smtClean="0">
                          <a:solidFill>
                            <a:schemeClr val="dk1"/>
                          </a:solidFill>
                          <a:latin typeface="+mn-lt"/>
                          <a:ea typeface="+mn-ea"/>
                          <a:cs typeface="+mn-cs"/>
                        </a:rPr>
                        <a:t>Un C.F.P.A</a:t>
                      </a:r>
                    </a:p>
                    <a:p>
                      <a:pPr algn="l"/>
                      <a:r>
                        <a:rPr lang="fr-FR" sz="2800" b="1" kern="1200" dirty="0" smtClean="0">
                          <a:solidFill>
                            <a:schemeClr val="dk1"/>
                          </a:solidFill>
                          <a:latin typeface="+mn-lt"/>
                          <a:ea typeface="+mn-ea"/>
                          <a:cs typeface="+mn-cs"/>
                        </a:rPr>
                        <a:t>.</a:t>
                      </a:r>
                    </a:p>
                    <a:p>
                      <a:pPr algn="l"/>
                      <a:endParaRPr lang="fr-FR" sz="2800" b="1" dirty="0"/>
                    </a:p>
                  </a:txBody>
                  <a:tcPr/>
                </a:tc>
              </a:tr>
            </a:tbl>
          </a:graphicData>
        </a:graphic>
      </p:graphicFrame>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au 1"/>
          <p:cNvGraphicFramePr>
            <a:graphicFrameLocks noGrp="1"/>
          </p:cNvGraphicFramePr>
          <p:nvPr/>
        </p:nvGraphicFramePr>
        <p:xfrm>
          <a:off x="595306" y="71414"/>
          <a:ext cx="7262842" cy="7863840"/>
        </p:xfrm>
        <a:graphic>
          <a:graphicData uri="http://schemas.openxmlformats.org/drawingml/2006/table">
            <a:tbl>
              <a:tblPr firstRow="1" bandRow="1">
                <a:tableStyleId>{5C22544A-7EE6-4342-B048-85BDC9FD1C3A}</a:tableStyleId>
              </a:tblPr>
              <a:tblGrid>
                <a:gridCol w="7262842"/>
              </a:tblGrid>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2400" b="1" u="none" kern="1200" dirty="0" smtClean="0">
                          <a:solidFill>
                            <a:schemeClr val="lt1"/>
                          </a:solidFill>
                          <a:latin typeface="+mn-lt"/>
                          <a:ea typeface="+mn-ea"/>
                          <a:cs typeface="+mn-cs"/>
                        </a:rPr>
                        <a:t>Secteur universitaire :</a:t>
                      </a:r>
                    </a:p>
                    <a:p>
                      <a:endParaRPr lang="fr-FR" sz="2400" b="1" dirty="0"/>
                    </a:p>
                  </a:txBody>
                  <a:tcPr/>
                </a:tc>
              </a:tr>
              <a:tr h="370840">
                <a:tc>
                  <a:txBody>
                    <a:bodyPr/>
                    <a:lstStyle/>
                    <a:p>
                      <a:pPr lvl="1" rtl="0">
                        <a:buFont typeface="Wingdings" pitchFamily="2" charset="2"/>
                        <a:buChar char="ü"/>
                      </a:pPr>
                      <a:r>
                        <a:rPr lang="fr-FR" sz="2400" b="1" kern="1200" dirty="0" smtClean="0">
                          <a:solidFill>
                            <a:schemeClr val="dk1"/>
                          </a:solidFill>
                          <a:latin typeface="+mn-lt"/>
                          <a:ea typeface="+mn-ea"/>
                          <a:cs typeface="+mn-cs"/>
                        </a:rPr>
                        <a:t>Faculté des sciences (F.S.).</a:t>
                      </a:r>
                    </a:p>
                    <a:p>
                      <a:pPr lvl="1">
                        <a:buFont typeface="Wingdings" pitchFamily="2" charset="2"/>
                        <a:buChar char="ü"/>
                      </a:pPr>
                      <a:r>
                        <a:rPr lang="fr-FR" sz="2400" b="1" kern="1200" dirty="0" smtClean="0">
                          <a:solidFill>
                            <a:schemeClr val="dk1"/>
                          </a:solidFill>
                          <a:latin typeface="+mn-lt"/>
                          <a:ea typeface="+mn-ea"/>
                          <a:cs typeface="+mn-cs"/>
                        </a:rPr>
                        <a:t>Faculté des sciences de l’ingénieur (F.S.I.).</a:t>
                      </a:r>
                    </a:p>
                    <a:p>
                      <a:pPr lvl="1">
                        <a:buFont typeface="Wingdings" pitchFamily="2" charset="2"/>
                        <a:buChar char="ü"/>
                      </a:pPr>
                      <a:r>
                        <a:rPr lang="fr-FR" sz="2400" b="1" kern="1200" dirty="0" smtClean="0">
                          <a:solidFill>
                            <a:schemeClr val="dk1"/>
                          </a:solidFill>
                          <a:latin typeface="+mn-lt"/>
                          <a:ea typeface="+mn-ea"/>
                          <a:cs typeface="+mn-cs"/>
                        </a:rPr>
                        <a:t>Faculté des hydrocarbures et de la chimie (F.H.C.).</a:t>
                      </a:r>
                    </a:p>
                    <a:p>
                      <a:pPr lvl="1">
                        <a:buFont typeface="Wingdings" pitchFamily="2" charset="2"/>
                        <a:buChar char="ü"/>
                      </a:pPr>
                      <a:r>
                        <a:rPr lang="fr-FR" sz="2400" b="1" kern="1200" dirty="0" smtClean="0">
                          <a:solidFill>
                            <a:schemeClr val="dk1"/>
                          </a:solidFill>
                          <a:latin typeface="+mn-lt"/>
                          <a:ea typeface="+mn-ea"/>
                          <a:cs typeface="+mn-cs"/>
                        </a:rPr>
                        <a:t>Faculté de droit et des sciences commerciales (F.D.S.C.).</a:t>
                      </a:r>
                    </a:p>
                    <a:p>
                      <a:pPr lvl="1">
                        <a:buFont typeface="Wingdings" pitchFamily="2" charset="2"/>
                        <a:buChar char="ü"/>
                      </a:pPr>
                      <a:r>
                        <a:rPr lang="fr-FR" sz="2400" b="1" kern="1200" dirty="0" smtClean="0">
                          <a:solidFill>
                            <a:schemeClr val="dk1"/>
                          </a:solidFill>
                          <a:latin typeface="+mn-lt"/>
                          <a:ea typeface="+mn-ea"/>
                          <a:cs typeface="+mn-cs"/>
                        </a:rPr>
                        <a:t>Résidence universitaire mixte n°1 (ex. I.N.H.).</a:t>
                      </a:r>
                    </a:p>
                    <a:p>
                      <a:pPr lvl="1">
                        <a:buFont typeface="Wingdings" pitchFamily="2" charset="2"/>
                        <a:buChar char="ü"/>
                      </a:pPr>
                      <a:r>
                        <a:rPr lang="fr-FR" sz="2400" b="1" kern="1200" dirty="0" smtClean="0">
                          <a:solidFill>
                            <a:schemeClr val="dk1"/>
                          </a:solidFill>
                          <a:latin typeface="+mn-lt"/>
                          <a:ea typeface="+mn-ea"/>
                          <a:cs typeface="+mn-cs"/>
                        </a:rPr>
                        <a:t>Résidence universitaire mixte n°2 (ex. I.N.I.L.).</a:t>
                      </a:r>
                    </a:p>
                    <a:p>
                      <a:pPr lvl="1">
                        <a:buFont typeface="Wingdings" pitchFamily="2" charset="2"/>
                        <a:buChar char="ü"/>
                      </a:pPr>
                      <a:r>
                        <a:rPr lang="fr-FR" sz="2400" b="1" kern="1200" dirty="0" smtClean="0">
                          <a:solidFill>
                            <a:schemeClr val="dk1"/>
                          </a:solidFill>
                          <a:latin typeface="+mn-lt"/>
                          <a:ea typeface="+mn-ea"/>
                          <a:cs typeface="+mn-cs"/>
                        </a:rPr>
                        <a:t>Résidence universitaire Frantz Fanon (filles).</a:t>
                      </a:r>
                    </a:p>
                    <a:p>
                      <a:pPr lvl="1">
                        <a:buFont typeface="Wingdings" pitchFamily="2" charset="2"/>
                        <a:buChar char="ü"/>
                      </a:pPr>
                      <a:r>
                        <a:rPr lang="fr-FR" sz="2400" b="1" kern="1200" dirty="0" smtClean="0">
                          <a:solidFill>
                            <a:schemeClr val="dk1"/>
                          </a:solidFill>
                          <a:latin typeface="+mn-lt"/>
                          <a:ea typeface="+mn-ea"/>
                          <a:cs typeface="+mn-cs"/>
                        </a:rPr>
                        <a:t>Résidence universitaire de Corso (garçon).</a:t>
                      </a:r>
                    </a:p>
                    <a:p>
                      <a:pPr lvl="1">
                        <a:buFont typeface="Wingdings" pitchFamily="2" charset="2"/>
                        <a:buChar char="ü"/>
                      </a:pPr>
                      <a:r>
                        <a:rPr lang="fr-FR" sz="2400" b="1" kern="1200" dirty="0" smtClean="0">
                          <a:solidFill>
                            <a:schemeClr val="dk1"/>
                          </a:solidFill>
                          <a:latin typeface="+mn-lt"/>
                          <a:ea typeface="+mn-ea"/>
                          <a:cs typeface="+mn-cs"/>
                        </a:rPr>
                        <a:t>Résidence universitaire de Boudouaou (filles).</a:t>
                      </a:r>
                    </a:p>
                    <a:p>
                      <a:pPr lvl="1">
                        <a:buFont typeface="Wingdings" pitchFamily="2" charset="2"/>
                        <a:buChar char="ü"/>
                      </a:pPr>
                      <a:r>
                        <a:rPr lang="fr-FR" sz="2400" b="1" kern="1200" dirty="0" smtClean="0">
                          <a:solidFill>
                            <a:schemeClr val="dk1"/>
                          </a:solidFill>
                          <a:latin typeface="+mn-lt"/>
                          <a:ea typeface="+mn-ea"/>
                          <a:cs typeface="+mn-cs"/>
                        </a:rPr>
                        <a:t>Résidence universitaire de Bouira (ex I.T.E.).</a:t>
                      </a:r>
                    </a:p>
                  </a:txBody>
                  <a:tcPr/>
                </a:tc>
              </a:tr>
            </a:tbl>
          </a:graphicData>
        </a:graphic>
      </p:graphicFrame>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au 1"/>
          <p:cNvGraphicFramePr>
            <a:graphicFrameLocks noGrp="1"/>
          </p:cNvGraphicFramePr>
          <p:nvPr/>
        </p:nvGraphicFramePr>
        <p:xfrm>
          <a:off x="0" y="0"/>
          <a:ext cx="9144000" cy="6858000"/>
        </p:xfrm>
        <a:graphic>
          <a:graphicData uri="http://schemas.openxmlformats.org/drawingml/2006/table">
            <a:tbl>
              <a:tblPr firstRow="1" bandRow="1">
                <a:tableStyleId>{5C22544A-7EE6-4342-B048-85BDC9FD1C3A}</a:tableStyleId>
              </a:tblPr>
              <a:tblGrid>
                <a:gridCol w="9144000"/>
              </a:tblGrid>
              <a:tr h="452436">
                <a:tc>
                  <a:txBody>
                    <a:bodyPr/>
                    <a:lstStyle/>
                    <a:p>
                      <a:r>
                        <a:rPr lang="fr-FR" sz="2400" b="1" u="none" kern="1200" dirty="0" smtClean="0">
                          <a:solidFill>
                            <a:schemeClr val="lt1"/>
                          </a:solidFill>
                          <a:latin typeface="+mn-lt"/>
                          <a:ea typeface="+mn-ea"/>
                          <a:cs typeface="+mn-cs"/>
                        </a:rPr>
                        <a:t>Secteur administratif et de la recherche </a:t>
                      </a:r>
                      <a:endParaRPr lang="fr-FR" sz="2400" b="1" u="none" dirty="0"/>
                    </a:p>
                  </a:txBody>
                  <a:tcPr/>
                </a:tc>
              </a:tr>
              <a:tr h="6334102">
                <a:tc>
                  <a:txBody>
                    <a:bodyPr/>
                    <a:lstStyle/>
                    <a:p>
                      <a:pPr lvl="1" rtl="0">
                        <a:buFont typeface="Wingdings" pitchFamily="2" charset="2"/>
                        <a:buChar char="ü"/>
                      </a:pPr>
                      <a:r>
                        <a:rPr lang="fr-FR" sz="1800" b="1" kern="1200" dirty="0" smtClean="0">
                          <a:solidFill>
                            <a:schemeClr val="dk1"/>
                          </a:solidFill>
                          <a:latin typeface="+mn-lt"/>
                          <a:ea typeface="+mn-ea"/>
                          <a:cs typeface="+mn-cs"/>
                        </a:rPr>
                        <a:t>La wilaya, avec l’ensemble des sièges des directions. </a:t>
                      </a:r>
                      <a:endParaRPr lang="fr-FR" sz="1400" b="1" kern="1200" dirty="0" smtClean="0">
                        <a:solidFill>
                          <a:schemeClr val="dk1"/>
                        </a:solidFill>
                        <a:latin typeface="+mn-lt"/>
                        <a:ea typeface="+mn-ea"/>
                        <a:cs typeface="+mn-cs"/>
                      </a:endParaRPr>
                    </a:p>
                    <a:p>
                      <a:pPr lvl="1">
                        <a:buFont typeface="Wingdings" pitchFamily="2" charset="2"/>
                        <a:buChar char="ü"/>
                      </a:pPr>
                      <a:r>
                        <a:rPr lang="fr-FR" sz="1800" b="1" kern="1200" dirty="0" smtClean="0">
                          <a:solidFill>
                            <a:schemeClr val="dk1"/>
                          </a:solidFill>
                          <a:latin typeface="+mn-lt"/>
                          <a:ea typeface="+mn-ea"/>
                          <a:cs typeface="+mn-cs"/>
                        </a:rPr>
                        <a:t>Le siège de l’A.P.C.</a:t>
                      </a:r>
                      <a:endParaRPr lang="fr-FR" sz="1400" b="1" kern="1200" dirty="0" smtClean="0">
                        <a:solidFill>
                          <a:schemeClr val="dk1"/>
                        </a:solidFill>
                        <a:latin typeface="+mn-lt"/>
                        <a:ea typeface="+mn-ea"/>
                        <a:cs typeface="+mn-cs"/>
                      </a:endParaRPr>
                    </a:p>
                    <a:p>
                      <a:pPr lvl="1">
                        <a:buFont typeface="Wingdings" pitchFamily="2" charset="2"/>
                        <a:buChar char="ü"/>
                      </a:pPr>
                      <a:r>
                        <a:rPr lang="fr-FR" sz="1800" b="1" kern="1200" dirty="0" smtClean="0">
                          <a:solidFill>
                            <a:schemeClr val="dk1"/>
                          </a:solidFill>
                          <a:latin typeface="+mn-lt"/>
                          <a:ea typeface="+mn-ea"/>
                          <a:cs typeface="+mn-cs"/>
                        </a:rPr>
                        <a:t>NAFTAL</a:t>
                      </a:r>
                      <a:endParaRPr lang="fr-FR" sz="1400" b="1" kern="1200" dirty="0" smtClean="0">
                        <a:solidFill>
                          <a:schemeClr val="dk1"/>
                        </a:solidFill>
                        <a:latin typeface="+mn-lt"/>
                        <a:ea typeface="+mn-ea"/>
                        <a:cs typeface="+mn-cs"/>
                      </a:endParaRPr>
                    </a:p>
                    <a:p>
                      <a:pPr lvl="1">
                        <a:buFont typeface="Wingdings" pitchFamily="2" charset="2"/>
                        <a:buChar char="ü"/>
                      </a:pPr>
                      <a:r>
                        <a:rPr lang="fr-FR" sz="1800" b="1" kern="1200" dirty="0" smtClean="0">
                          <a:solidFill>
                            <a:schemeClr val="dk1"/>
                          </a:solidFill>
                          <a:latin typeface="+mn-lt"/>
                          <a:ea typeface="+mn-ea"/>
                          <a:cs typeface="+mn-cs"/>
                        </a:rPr>
                        <a:t>L’office national de géologie </a:t>
                      </a:r>
                      <a:endParaRPr lang="fr-FR" sz="1400" b="1" kern="1200" dirty="0" smtClean="0">
                        <a:solidFill>
                          <a:schemeClr val="dk1"/>
                        </a:solidFill>
                        <a:latin typeface="+mn-lt"/>
                        <a:ea typeface="+mn-ea"/>
                        <a:cs typeface="+mn-cs"/>
                      </a:endParaRPr>
                    </a:p>
                    <a:p>
                      <a:pPr lvl="1">
                        <a:buFont typeface="Wingdings" pitchFamily="2" charset="2"/>
                        <a:buChar char="ü"/>
                      </a:pPr>
                      <a:r>
                        <a:rPr lang="fr-FR" sz="1800" b="1" kern="1200" dirty="0" smtClean="0">
                          <a:solidFill>
                            <a:schemeClr val="dk1"/>
                          </a:solidFill>
                          <a:latin typeface="+mn-lt"/>
                          <a:ea typeface="+mn-ea"/>
                          <a:cs typeface="+mn-cs"/>
                        </a:rPr>
                        <a:t>CETIM</a:t>
                      </a:r>
                      <a:r>
                        <a:rPr lang="fr-FR" b="1" dirty="0" smtClean="0"/>
                        <a:t> </a:t>
                      </a:r>
                      <a:r>
                        <a:rPr lang="fr-FR" sz="1800" b="1" kern="1200" dirty="0" smtClean="0">
                          <a:solidFill>
                            <a:schemeClr val="dk1"/>
                          </a:solidFill>
                          <a:latin typeface="+mn-lt"/>
                          <a:ea typeface="+mn-ea"/>
                          <a:cs typeface="+mn-cs"/>
                        </a:rPr>
                        <a:t>L’hôtel des finances </a:t>
                      </a:r>
                      <a:endParaRPr lang="fr-FR" sz="1400" b="1" kern="1200" dirty="0" smtClean="0">
                        <a:solidFill>
                          <a:schemeClr val="dk1"/>
                        </a:solidFill>
                        <a:latin typeface="+mn-lt"/>
                        <a:ea typeface="+mn-ea"/>
                        <a:cs typeface="+mn-cs"/>
                      </a:endParaRPr>
                    </a:p>
                    <a:p>
                      <a:pPr lvl="1">
                        <a:buFont typeface="Wingdings" pitchFamily="2" charset="2"/>
                        <a:buChar char="ü"/>
                      </a:pPr>
                      <a:r>
                        <a:rPr lang="fr-FR" sz="1800" b="1" kern="1200" dirty="0" smtClean="0">
                          <a:solidFill>
                            <a:schemeClr val="dk1"/>
                          </a:solidFill>
                          <a:latin typeface="+mn-lt"/>
                          <a:ea typeface="+mn-ea"/>
                          <a:cs typeface="+mn-cs"/>
                        </a:rPr>
                        <a:t>Le tribunal </a:t>
                      </a:r>
                      <a:endParaRPr lang="fr-FR" sz="1400" b="1" kern="1200" dirty="0" smtClean="0">
                        <a:solidFill>
                          <a:schemeClr val="dk1"/>
                        </a:solidFill>
                        <a:latin typeface="+mn-lt"/>
                        <a:ea typeface="+mn-ea"/>
                        <a:cs typeface="+mn-cs"/>
                      </a:endParaRPr>
                    </a:p>
                    <a:p>
                      <a:pPr lvl="1">
                        <a:buFont typeface="Wingdings" pitchFamily="2" charset="2"/>
                        <a:buChar char="ü"/>
                      </a:pPr>
                      <a:r>
                        <a:rPr lang="fr-FR" sz="1800" b="1" kern="1200" dirty="0" smtClean="0">
                          <a:solidFill>
                            <a:schemeClr val="dk1"/>
                          </a:solidFill>
                          <a:latin typeface="+mn-lt"/>
                          <a:ea typeface="+mn-ea"/>
                          <a:cs typeface="+mn-cs"/>
                        </a:rPr>
                        <a:t>La cour </a:t>
                      </a:r>
                      <a:endParaRPr lang="fr-FR" sz="1400" b="1" kern="1200" dirty="0" smtClean="0">
                        <a:solidFill>
                          <a:schemeClr val="dk1"/>
                        </a:solidFill>
                        <a:latin typeface="+mn-lt"/>
                        <a:ea typeface="+mn-ea"/>
                        <a:cs typeface="+mn-cs"/>
                      </a:endParaRPr>
                    </a:p>
                    <a:p>
                      <a:pPr lvl="1">
                        <a:buFont typeface="Wingdings" pitchFamily="2" charset="2"/>
                        <a:buChar char="ü"/>
                      </a:pPr>
                      <a:r>
                        <a:rPr lang="fr-FR" sz="1800" b="1" kern="1200" dirty="0" smtClean="0">
                          <a:solidFill>
                            <a:schemeClr val="dk1"/>
                          </a:solidFill>
                          <a:latin typeface="+mn-lt"/>
                          <a:ea typeface="+mn-ea"/>
                          <a:cs typeface="+mn-cs"/>
                        </a:rPr>
                        <a:t>L’agence foncière</a:t>
                      </a:r>
                      <a:endParaRPr lang="fr-FR" sz="1400" b="1" kern="1200" dirty="0" smtClean="0">
                        <a:solidFill>
                          <a:schemeClr val="dk1"/>
                        </a:solidFill>
                        <a:latin typeface="+mn-lt"/>
                        <a:ea typeface="+mn-ea"/>
                        <a:cs typeface="+mn-cs"/>
                      </a:endParaRPr>
                    </a:p>
                    <a:p>
                      <a:pPr lvl="1">
                        <a:buFont typeface="Wingdings" pitchFamily="2" charset="2"/>
                        <a:buChar char="ü"/>
                      </a:pPr>
                      <a:r>
                        <a:rPr lang="fr-FR" sz="1800" b="1" kern="1200" dirty="0" smtClean="0">
                          <a:solidFill>
                            <a:schemeClr val="dk1"/>
                          </a:solidFill>
                          <a:latin typeface="+mn-lt"/>
                          <a:ea typeface="+mn-ea"/>
                          <a:cs typeface="+mn-cs"/>
                        </a:rPr>
                        <a:t>Les banques (BNA, CNEP, BDL, BCA)</a:t>
                      </a:r>
                      <a:endParaRPr lang="fr-FR" sz="1400" b="1" kern="1200" dirty="0" smtClean="0">
                        <a:solidFill>
                          <a:schemeClr val="dk1"/>
                        </a:solidFill>
                        <a:latin typeface="+mn-lt"/>
                        <a:ea typeface="+mn-ea"/>
                        <a:cs typeface="+mn-cs"/>
                      </a:endParaRPr>
                    </a:p>
                    <a:p>
                      <a:pPr lvl="1">
                        <a:buFont typeface="Wingdings" pitchFamily="2" charset="2"/>
                        <a:buChar char="ü"/>
                      </a:pPr>
                      <a:r>
                        <a:rPr lang="fr-FR" sz="1800" b="1" kern="1200" dirty="0" smtClean="0">
                          <a:solidFill>
                            <a:schemeClr val="dk1"/>
                          </a:solidFill>
                          <a:latin typeface="+mn-lt"/>
                          <a:ea typeface="+mn-ea"/>
                          <a:cs typeface="+mn-cs"/>
                        </a:rPr>
                        <a:t>La daïra</a:t>
                      </a:r>
                      <a:endParaRPr lang="fr-FR" sz="1400" b="1" kern="1200" dirty="0" smtClean="0">
                        <a:solidFill>
                          <a:schemeClr val="dk1"/>
                        </a:solidFill>
                        <a:latin typeface="+mn-lt"/>
                        <a:ea typeface="+mn-ea"/>
                        <a:cs typeface="+mn-cs"/>
                      </a:endParaRPr>
                    </a:p>
                    <a:p>
                      <a:pPr lvl="1">
                        <a:buFont typeface="Wingdings" pitchFamily="2" charset="2"/>
                        <a:buChar char="ü"/>
                      </a:pPr>
                      <a:r>
                        <a:rPr lang="fr-FR" sz="1800" b="1" kern="1200" dirty="0" smtClean="0">
                          <a:solidFill>
                            <a:schemeClr val="dk1"/>
                          </a:solidFill>
                          <a:latin typeface="+mn-lt"/>
                          <a:ea typeface="+mn-ea"/>
                          <a:cs typeface="+mn-cs"/>
                        </a:rPr>
                        <a:t>La poste </a:t>
                      </a:r>
                      <a:endParaRPr lang="fr-FR" sz="1400" b="1" kern="1200" dirty="0" smtClean="0">
                        <a:solidFill>
                          <a:schemeClr val="dk1"/>
                        </a:solidFill>
                        <a:latin typeface="+mn-lt"/>
                        <a:ea typeface="+mn-ea"/>
                        <a:cs typeface="+mn-cs"/>
                      </a:endParaRPr>
                    </a:p>
                    <a:p>
                      <a:pPr lvl="1">
                        <a:buFont typeface="Wingdings" pitchFamily="2" charset="2"/>
                        <a:buChar char="ü"/>
                      </a:pPr>
                      <a:r>
                        <a:rPr lang="fr-FR" sz="1800" b="1" kern="1200" dirty="0" smtClean="0">
                          <a:solidFill>
                            <a:schemeClr val="dk1"/>
                          </a:solidFill>
                          <a:latin typeface="+mn-lt"/>
                          <a:ea typeface="+mn-ea"/>
                          <a:cs typeface="+mn-cs"/>
                        </a:rPr>
                        <a:t>Les impôts </a:t>
                      </a:r>
                      <a:endParaRPr lang="fr-FR" sz="1400" b="1" kern="1200" dirty="0" smtClean="0">
                        <a:solidFill>
                          <a:schemeClr val="dk1"/>
                        </a:solidFill>
                        <a:latin typeface="+mn-lt"/>
                        <a:ea typeface="+mn-ea"/>
                        <a:cs typeface="+mn-cs"/>
                      </a:endParaRPr>
                    </a:p>
                    <a:p>
                      <a:pPr lvl="1">
                        <a:buFont typeface="Wingdings" pitchFamily="2" charset="2"/>
                        <a:buChar char="ü"/>
                      </a:pPr>
                      <a:r>
                        <a:rPr lang="fr-FR" sz="1800" b="1" kern="1200" dirty="0" smtClean="0">
                          <a:solidFill>
                            <a:schemeClr val="dk1"/>
                          </a:solidFill>
                          <a:latin typeface="+mn-lt"/>
                          <a:ea typeface="+mn-ea"/>
                          <a:cs typeface="+mn-cs"/>
                        </a:rPr>
                        <a:t>La sûreté de wilaya </a:t>
                      </a:r>
                      <a:endParaRPr lang="fr-FR" sz="1400" b="1" kern="1200" dirty="0" smtClean="0">
                        <a:solidFill>
                          <a:schemeClr val="dk1"/>
                        </a:solidFill>
                        <a:latin typeface="+mn-lt"/>
                        <a:ea typeface="+mn-ea"/>
                        <a:cs typeface="+mn-cs"/>
                      </a:endParaRPr>
                    </a:p>
                    <a:p>
                      <a:pPr lvl="1">
                        <a:buFont typeface="Wingdings" pitchFamily="2" charset="2"/>
                        <a:buChar char="ü"/>
                      </a:pPr>
                      <a:r>
                        <a:rPr lang="fr-FR" sz="1800" b="1" kern="1200" dirty="0" smtClean="0">
                          <a:solidFill>
                            <a:schemeClr val="dk1"/>
                          </a:solidFill>
                          <a:latin typeface="+mn-lt"/>
                          <a:ea typeface="+mn-ea"/>
                          <a:cs typeface="+mn-cs"/>
                        </a:rPr>
                        <a:t>Deux (02) gendarmeries Casernes militaires </a:t>
                      </a:r>
                      <a:endParaRPr lang="fr-FR" sz="1400" b="1" kern="1200" dirty="0" smtClean="0">
                        <a:solidFill>
                          <a:schemeClr val="dk1"/>
                        </a:solidFill>
                        <a:latin typeface="+mn-lt"/>
                        <a:ea typeface="+mn-ea"/>
                        <a:cs typeface="+mn-cs"/>
                      </a:endParaRPr>
                    </a:p>
                    <a:p>
                      <a:pPr lvl="1">
                        <a:buFont typeface="Wingdings" pitchFamily="2" charset="2"/>
                        <a:buChar char="ü"/>
                      </a:pPr>
                      <a:r>
                        <a:rPr lang="fr-FR" sz="1800" b="1" kern="1200" dirty="0" smtClean="0">
                          <a:solidFill>
                            <a:schemeClr val="dk1"/>
                          </a:solidFill>
                          <a:latin typeface="+mn-lt"/>
                          <a:ea typeface="+mn-ea"/>
                          <a:cs typeface="+mn-cs"/>
                        </a:rPr>
                        <a:t>La sûreté urbaine </a:t>
                      </a:r>
                      <a:endParaRPr lang="fr-FR" sz="1400" b="1" kern="1200" dirty="0" smtClean="0">
                        <a:solidFill>
                          <a:schemeClr val="dk1"/>
                        </a:solidFill>
                        <a:latin typeface="+mn-lt"/>
                        <a:ea typeface="+mn-ea"/>
                        <a:cs typeface="+mn-cs"/>
                      </a:endParaRPr>
                    </a:p>
                    <a:p>
                      <a:pPr lvl="1">
                        <a:buFont typeface="Wingdings" pitchFamily="2" charset="2"/>
                        <a:buChar char="ü"/>
                      </a:pPr>
                      <a:r>
                        <a:rPr lang="fr-FR" sz="1800" b="1" kern="1200" dirty="0" smtClean="0">
                          <a:solidFill>
                            <a:schemeClr val="dk1"/>
                          </a:solidFill>
                          <a:latin typeface="+mn-lt"/>
                          <a:ea typeface="+mn-ea"/>
                          <a:cs typeface="+mn-cs"/>
                        </a:rPr>
                        <a:t>La protection civile </a:t>
                      </a:r>
                      <a:endParaRPr lang="fr-FR" sz="1400" b="1" kern="1200" dirty="0" smtClean="0">
                        <a:solidFill>
                          <a:schemeClr val="dk1"/>
                        </a:solidFill>
                        <a:latin typeface="+mn-lt"/>
                        <a:ea typeface="+mn-ea"/>
                        <a:cs typeface="+mn-cs"/>
                      </a:endParaRPr>
                    </a:p>
                    <a:p>
                      <a:pPr lvl="1">
                        <a:buFont typeface="Wingdings" pitchFamily="2" charset="2"/>
                        <a:buChar char="ü"/>
                      </a:pPr>
                      <a:r>
                        <a:rPr lang="fr-FR" sz="1800" b="1" kern="1200" dirty="0" smtClean="0">
                          <a:solidFill>
                            <a:schemeClr val="dk1"/>
                          </a:solidFill>
                          <a:latin typeface="+mn-lt"/>
                          <a:ea typeface="+mn-ea"/>
                          <a:cs typeface="+mn-cs"/>
                        </a:rPr>
                        <a:t>La base de vie de la police </a:t>
                      </a:r>
                      <a:endParaRPr lang="fr-FR" sz="1400" b="1" kern="1200" dirty="0" smtClean="0">
                        <a:solidFill>
                          <a:schemeClr val="dk1"/>
                        </a:solidFill>
                        <a:latin typeface="+mn-lt"/>
                        <a:ea typeface="+mn-ea"/>
                        <a:cs typeface="+mn-cs"/>
                      </a:endParaRPr>
                    </a:p>
                    <a:p>
                      <a:pPr lvl="1">
                        <a:buFont typeface="Wingdings" pitchFamily="2" charset="2"/>
                        <a:buChar char="ü"/>
                      </a:pPr>
                      <a:r>
                        <a:rPr lang="fr-FR" sz="1800" b="1" kern="1200" dirty="0" smtClean="0">
                          <a:solidFill>
                            <a:schemeClr val="dk1"/>
                          </a:solidFill>
                          <a:latin typeface="+mn-lt"/>
                          <a:ea typeface="+mn-ea"/>
                          <a:cs typeface="+mn-cs"/>
                        </a:rPr>
                        <a:t>SONELGAZ </a:t>
                      </a:r>
                      <a:endParaRPr lang="fr-FR" sz="1400" b="1" kern="1200" dirty="0" smtClean="0">
                        <a:solidFill>
                          <a:schemeClr val="dk1"/>
                        </a:solidFill>
                        <a:latin typeface="+mn-lt"/>
                        <a:ea typeface="+mn-ea"/>
                        <a:cs typeface="+mn-cs"/>
                      </a:endParaRPr>
                    </a:p>
                    <a:p>
                      <a:pPr lvl="1">
                        <a:buFont typeface="Wingdings" pitchFamily="2" charset="2"/>
                        <a:buChar char="ü"/>
                      </a:pPr>
                      <a:r>
                        <a:rPr lang="fr-FR" sz="1800" b="1" kern="1200" dirty="0" smtClean="0">
                          <a:solidFill>
                            <a:schemeClr val="dk1"/>
                          </a:solidFill>
                          <a:latin typeface="+mn-lt"/>
                          <a:ea typeface="+mn-ea"/>
                          <a:cs typeface="+mn-cs"/>
                        </a:rPr>
                        <a:t>L’agence cadastre </a:t>
                      </a:r>
                      <a:endParaRPr lang="fr-FR" sz="1400" b="1" kern="1200" dirty="0" smtClean="0">
                        <a:solidFill>
                          <a:schemeClr val="dk1"/>
                        </a:solidFill>
                        <a:latin typeface="+mn-lt"/>
                        <a:ea typeface="+mn-ea"/>
                        <a:cs typeface="+mn-cs"/>
                      </a:endParaRPr>
                    </a:p>
                    <a:p>
                      <a:pPr lvl="1">
                        <a:buFont typeface="Wingdings" pitchFamily="2" charset="2"/>
                        <a:buChar char="ü"/>
                      </a:pPr>
                      <a:r>
                        <a:rPr lang="fr-FR" sz="1800" b="1" kern="1200" dirty="0" smtClean="0">
                          <a:solidFill>
                            <a:schemeClr val="dk1"/>
                          </a:solidFill>
                          <a:latin typeface="+mn-lt"/>
                          <a:ea typeface="+mn-ea"/>
                          <a:cs typeface="+mn-cs"/>
                        </a:rPr>
                        <a:t>SONATRACH</a:t>
                      </a:r>
                      <a:endParaRPr lang="fr-FR" sz="1400" b="1" kern="1200" dirty="0" smtClean="0">
                        <a:solidFill>
                          <a:schemeClr val="dk1"/>
                        </a:solidFill>
                        <a:latin typeface="+mn-lt"/>
                        <a:ea typeface="+mn-ea"/>
                        <a:cs typeface="+mn-cs"/>
                      </a:endParaRPr>
                    </a:p>
                    <a:p>
                      <a:pPr lvl="1">
                        <a:buFont typeface="Wingdings" pitchFamily="2" charset="2"/>
                        <a:buChar char="ü"/>
                      </a:pPr>
                      <a:r>
                        <a:rPr lang="fr-FR" sz="1800" b="1" kern="1200" dirty="0" smtClean="0">
                          <a:solidFill>
                            <a:schemeClr val="dk1"/>
                          </a:solidFill>
                          <a:latin typeface="+mn-lt"/>
                          <a:ea typeface="+mn-ea"/>
                          <a:cs typeface="+mn-cs"/>
                        </a:rPr>
                        <a:t>SONAREM</a:t>
                      </a:r>
                      <a:endParaRPr lang="fr-FR" sz="1400" b="1" kern="1200" dirty="0" smtClean="0">
                        <a:solidFill>
                          <a:schemeClr val="dk1"/>
                        </a:solidFill>
                        <a:latin typeface="+mn-lt"/>
                        <a:ea typeface="+mn-ea"/>
                        <a:cs typeface="+mn-cs"/>
                      </a:endParaRPr>
                    </a:p>
                    <a:p>
                      <a:pPr lvl="1">
                        <a:buFont typeface="Wingdings" pitchFamily="2" charset="2"/>
                        <a:buChar char="ü"/>
                      </a:pPr>
                      <a:r>
                        <a:rPr lang="fr-FR" sz="1800" b="1" kern="1200" dirty="0" smtClean="0">
                          <a:solidFill>
                            <a:schemeClr val="dk1"/>
                          </a:solidFill>
                          <a:latin typeface="+mn-lt"/>
                          <a:ea typeface="+mn-ea"/>
                          <a:cs typeface="+mn-cs"/>
                        </a:rPr>
                        <a:t>S.N.M.C.</a:t>
                      </a:r>
                      <a:endParaRPr lang="fr-FR" sz="1400" b="1" kern="1200" dirty="0" smtClean="0">
                        <a:solidFill>
                          <a:schemeClr val="dk1"/>
                        </a:solidFill>
                        <a:latin typeface="+mn-lt"/>
                        <a:ea typeface="+mn-ea"/>
                        <a:cs typeface="+mn-cs"/>
                      </a:endParaRPr>
                    </a:p>
                    <a:p>
                      <a:endParaRPr lang="fr-FR" b="1" dirty="0"/>
                    </a:p>
                  </a:txBody>
                  <a:tcPr/>
                </a:tc>
              </a:tr>
            </a:tbl>
          </a:graphicData>
        </a:graphic>
      </p:graphicFrame>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au 1"/>
          <p:cNvGraphicFramePr>
            <a:graphicFrameLocks noGrp="1"/>
          </p:cNvGraphicFramePr>
          <p:nvPr/>
        </p:nvGraphicFramePr>
        <p:xfrm>
          <a:off x="142844" y="1397000"/>
          <a:ext cx="4357718" cy="5059680"/>
        </p:xfrm>
        <a:graphic>
          <a:graphicData uri="http://schemas.openxmlformats.org/drawingml/2006/table">
            <a:tbl>
              <a:tblPr firstRow="1" bandRow="1">
                <a:tableStyleId>{5C22544A-7EE6-4342-B048-85BDC9FD1C3A}</a:tableStyleId>
              </a:tblPr>
              <a:tblGrid>
                <a:gridCol w="4357718"/>
              </a:tblGrid>
              <a:tr h="370840">
                <a:tc>
                  <a:txBody>
                    <a:bodyPr/>
                    <a:lstStyle/>
                    <a:p>
                      <a:r>
                        <a:rPr lang="fr-FR" sz="2000" b="1" u="sng" kern="1200" dirty="0" smtClean="0">
                          <a:solidFill>
                            <a:schemeClr val="lt1"/>
                          </a:solidFill>
                          <a:latin typeface="+mn-lt"/>
                          <a:ea typeface="+mn-ea"/>
                          <a:cs typeface="+mn-cs"/>
                        </a:rPr>
                        <a:t>Secteur sportif et socioculturel </a:t>
                      </a:r>
                      <a:endParaRPr lang="fr-FR" sz="2000" dirty="0"/>
                    </a:p>
                  </a:txBody>
                  <a:tcPr/>
                </a:tc>
              </a:tr>
              <a:tr h="370840">
                <a:tc>
                  <a:txBody>
                    <a:bodyPr/>
                    <a:lstStyle/>
                    <a:p>
                      <a:pPr lvl="1" rtl="0"/>
                      <a:endParaRPr lang="fr-FR" sz="2000" kern="1200" dirty="0" smtClean="0">
                        <a:solidFill>
                          <a:schemeClr val="dk1"/>
                        </a:solidFill>
                        <a:latin typeface="+mn-lt"/>
                        <a:ea typeface="+mn-ea"/>
                        <a:cs typeface="+mn-cs"/>
                      </a:endParaRPr>
                    </a:p>
                    <a:p>
                      <a:pPr lvl="1">
                        <a:buFont typeface="Wingdings" pitchFamily="2" charset="2"/>
                        <a:buChar char="ü"/>
                      </a:pPr>
                      <a:r>
                        <a:rPr lang="fr-FR" sz="2000" kern="1200" dirty="0" smtClean="0">
                          <a:solidFill>
                            <a:schemeClr val="dk1"/>
                          </a:solidFill>
                          <a:latin typeface="+mn-lt"/>
                          <a:ea typeface="+mn-ea"/>
                          <a:cs typeface="+mn-cs"/>
                        </a:rPr>
                        <a:t>Une salle omnisports. </a:t>
                      </a:r>
                    </a:p>
                    <a:p>
                      <a:pPr lvl="1">
                        <a:buFont typeface="Wingdings" pitchFamily="2" charset="2"/>
                        <a:buChar char="ü"/>
                      </a:pPr>
                      <a:r>
                        <a:rPr lang="fr-FR" sz="2000" kern="1200" dirty="0" smtClean="0">
                          <a:solidFill>
                            <a:schemeClr val="dk1"/>
                          </a:solidFill>
                          <a:latin typeface="+mn-lt"/>
                          <a:ea typeface="+mn-ea"/>
                          <a:cs typeface="+mn-cs"/>
                        </a:rPr>
                        <a:t>Un parc omnisports.</a:t>
                      </a:r>
                    </a:p>
                    <a:p>
                      <a:pPr lvl="1">
                        <a:buFont typeface="Wingdings" pitchFamily="2" charset="2"/>
                        <a:buChar char="ü"/>
                      </a:pPr>
                      <a:r>
                        <a:rPr lang="fr-FR" sz="2000" kern="1200" dirty="0" smtClean="0">
                          <a:solidFill>
                            <a:schemeClr val="dk1"/>
                          </a:solidFill>
                          <a:latin typeface="+mn-lt"/>
                          <a:ea typeface="+mn-ea"/>
                          <a:cs typeface="+mn-cs"/>
                        </a:rPr>
                        <a:t>Trois (03) stades.</a:t>
                      </a:r>
                    </a:p>
                    <a:p>
                      <a:pPr lvl="1">
                        <a:buFont typeface="Wingdings" pitchFamily="2" charset="2"/>
                        <a:buChar char="ü"/>
                      </a:pPr>
                      <a:r>
                        <a:rPr lang="fr-FR" sz="2000" kern="1200" dirty="0" smtClean="0">
                          <a:solidFill>
                            <a:schemeClr val="dk1"/>
                          </a:solidFill>
                          <a:latin typeface="+mn-lt"/>
                          <a:ea typeface="+mn-ea"/>
                          <a:cs typeface="+mn-cs"/>
                        </a:rPr>
                        <a:t>Une piscine semi olympique.</a:t>
                      </a:r>
                    </a:p>
                    <a:p>
                      <a:pPr lvl="1">
                        <a:buFont typeface="Wingdings" pitchFamily="2" charset="2"/>
                        <a:buChar char="ü"/>
                      </a:pPr>
                      <a:r>
                        <a:rPr lang="fr-FR" sz="2000" kern="1200" dirty="0" smtClean="0">
                          <a:solidFill>
                            <a:schemeClr val="dk1"/>
                          </a:solidFill>
                          <a:latin typeface="+mn-lt"/>
                          <a:ea typeface="+mn-ea"/>
                          <a:cs typeface="+mn-cs"/>
                        </a:rPr>
                        <a:t>Une salle des congrès.</a:t>
                      </a:r>
                    </a:p>
                    <a:p>
                      <a:pPr lvl="1">
                        <a:buFont typeface="Wingdings" pitchFamily="2" charset="2"/>
                        <a:buChar char="ü"/>
                      </a:pPr>
                      <a:r>
                        <a:rPr lang="fr-FR" sz="2000" kern="1200" dirty="0" smtClean="0">
                          <a:solidFill>
                            <a:schemeClr val="dk1"/>
                          </a:solidFill>
                          <a:latin typeface="+mn-lt"/>
                          <a:ea typeface="+mn-ea"/>
                          <a:cs typeface="+mn-cs"/>
                        </a:rPr>
                        <a:t>Une maison de jeune.</a:t>
                      </a:r>
                    </a:p>
                    <a:p>
                      <a:pPr lvl="1">
                        <a:buFont typeface="Wingdings" pitchFamily="2" charset="2"/>
                        <a:buChar char="ü"/>
                      </a:pPr>
                      <a:r>
                        <a:rPr lang="fr-FR" sz="2000" kern="1200" dirty="0" smtClean="0">
                          <a:solidFill>
                            <a:schemeClr val="dk1"/>
                          </a:solidFill>
                          <a:latin typeface="+mn-lt"/>
                          <a:ea typeface="+mn-ea"/>
                          <a:cs typeface="+mn-cs"/>
                        </a:rPr>
                        <a:t>Une maison de culture.</a:t>
                      </a:r>
                    </a:p>
                    <a:p>
                      <a:pPr lvl="1">
                        <a:buFont typeface="Wingdings" pitchFamily="2" charset="2"/>
                        <a:buChar char="ü"/>
                      </a:pPr>
                      <a:r>
                        <a:rPr lang="fr-FR" sz="2000" kern="1200" dirty="0" smtClean="0">
                          <a:solidFill>
                            <a:schemeClr val="dk1"/>
                          </a:solidFill>
                          <a:latin typeface="+mn-lt"/>
                          <a:ea typeface="+mn-ea"/>
                          <a:cs typeface="+mn-cs"/>
                        </a:rPr>
                        <a:t>Un centre d’information et d’application de la jeunesse.</a:t>
                      </a:r>
                    </a:p>
                    <a:p>
                      <a:pPr lvl="1">
                        <a:buFont typeface="Wingdings" pitchFamily="2" charset="2"/>
                        <a:buChar char="ü"/>
                      </a:pPr>
                      <a:r>
                        <a:rPr lang="fr-FR" sz="2000" dirty="0" smtClean="0"/>
                        <a:t> </a:t>
                      </a:r>
                      <a:r>
                        <a:rPr lang="fr-FR" sz="2000" kern="1200" dirty="0" smtClean="0">
                          <a:solidFill>
                            <a:schemeClr val="dk1"/>
                          </a:solidFill>
                          <a:latin typeface="+mn-lt"/>
                          <a:ea typeface="+mn-ea"/>
                          <a:cs typeface="+mn-cs"/>
                        </a:rPr>
                        <a:t>Un centre artisanal. </a:t>
                      </a:r>
                    </a:p>
                    <a:p>
                      <a:pPr lvl="1">
                        <a:buFont typeface="Wingdings" pitchFamily="2" charset="2"/>
                        <a:buChar char="ü"/>
                      </a:pPr>
                      <a:r>
                        <a:rPr lang="fr-FR" sz="2000" kern="1200" dirty="0" smtClean="0">
                          <a:solidFill>
                            <a:schemeClr val="dk1"/>
                          </a:solidFill>
                          <a:latin typeface="+mn-lt"/>
                          <a:ea typeface="+mn-ea"/>
                          <a:cs typeface="+mn-cs"/>
                        </a:rPr>
                        <a:t>Un boulodrome.</a:t>
                      </a:r>
                    </a:p>
                    <a:p>
                      <a:endParaRPr lang="fr-FR" sz="2000" dirty="0"/>
                    </a:p>
                  </a:txBody>
                  <a:tcPr/>
                </a:tc>
              </a:tr>
            </a:tbl>
          </a:graphicData>
        </a:graphic>
      </p:graphicFrame>
      <p:graphicFrame>
        <p:nvGraphicFramePr>
          <p:cNvPr id="3" name="Tableau 2"/>
          <p:cNvGraphicFramePr>
            <a:graphicFrameLocks noGrp="1"/>
          </p:cNvGraphicFramePr>
          <p:nvPr/>
        </p:nvGraphicFramePr>
        <p:xfrm>
          <a:off x="4714876" y="1397000"/>
          <a:ext cx="3714776" cy="1402080"/>
        </p:xfrm>
        <a:graphic>
          <a:graphicData uri="http://schemas.openxmlformats.org/drawingml/2006/table">
            <a:tbl>
              <a:tblPr firstRow="1" bandRow="1">
                <a:tableStyleId>{5C22544A-7EE6-4342-B048-85BDC9FD1C3A}</a:tableStyleId>
              </a:tblPr>
              <a:tblGrid>
                <a:gridCol w="3714776"/>
              </a:tblGrid>
              <a:tr h="370840">
                <a:tc>
                  <a:txBody>
                    <a:bodyPr/>
                    <a:lstStyle/>
                    <a:p>
                      <a:r>
                        <a:rPr lang="fr-FR" sz="2000" b="1" u="sng" kern="1200" dirty="0" smtClean="0">
                          <a:solidFill>
                            <a:schemeClr val="lt1"/>
                          </a:solidFill>
                          <a:latin typeface="+mn-lt"/>
                          <a:ea typeface="+mn-ea"/>
                          <a:cs typeface="+mn-cs"/>
                        </a:rPr>
                        <a:t>Secteur cultuel </a:t>
                      </a:r>
                      <a:endParaRPr lang="fr-FR" sz="2000" dirty="0"/>
                    </a:p>
                  </a:txBody>
                  <a:tcPr/>
                </a:tc>
              </a:tr>
              <a:tr h="370840">
                <a:tc>
                  <a:txBody>
                    <a:bodyPr/>
                    <a:lstStyle/>
                    <a:p>
                      <a:pPr lvl="1" rtl="0">
                        <a:buFont typeface="Wingdings" pitchFamily="2" charset="2"/>
                        <a:buChar char="ü"/>
                      </a:pPr>
                      <a:r>
                        <a:rPr lang="fr-FR" sz="2000" kern="1200" dirty="0" smtClean="0">
                          <a:solidFill>
                            <a:schemeClr val="dk1"/>
                          </a:solidFill>
                          <a:latin typeface="+mn-lt"/>
                          <a:ea typeface="+mn-ea"/>
                          <a:cs typeface="+mn-cs"/>
                        </a:rPr>
                        <a:t>Une cimetière musulman </a:t>
                      </a:r>
                    </a:p>
                    <a:p>
                      <a:pPr lvl="1" rtl="0">
                        <a:buFont typeface="Wingdings" pitchFamily="2" charset="2"/>
                        <a:buChar char="ü"/>
                      </a:pPr>
                      <a:r>
                        <a:rPr lang="fr-FR" sz="2000" kern="1200" dirty="0" smtClean="0">
                          <a:solidFill>
                            <a:schemeClr val="dk1"/>
                          </a:solidFill>
                          <a:latin typeface="+mn-lt"/>
                          <a:ea typeface="+mn-ea"/>
                          <a:cs typeface="+mn-cs"/>
                        </a:rPr>
                        <a:t>Trois mosquées </a:t>
                      </a:r>
                      <a:endParaRPr lang="fr-FR" sz="2000" dirty="0"/>
                    </a:p>
                  </a:txBody>
                  <a:tcPr/>
                </a:tc>
              </a:tr>
            </a:tbl>
          </a:graphicData>
        </a:graphic>
      </p:graphicFrame>
      <p:graphicFrame>
        <p:nvGraphicFramePr>
          <p:cNvPr id="4" name="Tableau 3"/>
          <p:cNvGraphicFramePr>
            <a:graphicFrameLocks noGrp="1"/>
          </p:cNvGraphicFramePr>
          <p:nvPr/>
        </p:nvGraphicFramePr>
        <p:xfrm>
          <a:off x="4714876" y="2572388"/>
          <a:ext cx="3643338" cy="2316480"/>
        </p:xfrm>
        <a:graphic>
          <a:graphicData uri="http://schemas.openxmlformats.org/drawingml/2006/table">
            <a:tbl>
              <a:tblPr firstRow="1" bandRow="1">
                <a:tableStyleId>{5C22544A-7EE6-4342-B048-85BDC9FD1C3A}</a:tableStyleId>
              </a:tblPr>
              <a:tblGrid>
                <a:gridCol w="3643338"/>
              </a:tblGrid>
              <a:tr h="370840">
                <a:tc>
                  <a:txBody>
                    <a:bodyPr/>
                    <a:lstStyle/>
                    <a:p>
                      <a:r>
                        <a:rPr lang="fr-FR" sz="2000" b="1" u="sng" kern="1200" dirty="0" smtClean="0">
                          <a:solidFill>
                            <a:schemeClr val="lt1"/>
                          </a:solidFill>
                          <a:latin typeface="+mn-lt"/>
                          <a:ea typeface="+mn-ea"/>
                          <a:cs typeface="+mn-cs"/>
                        </a:rPr>
                        <a:t>Secteur commercial</a:t>
                      </a:r>
                      <a:endParaRPr lang="fr-FR" sz="2000" dirty="0"/>
                    </a:p>
                  </a:txBody>
                  <a:tcPr/>
                </a:tc>
              </a:tr>
              <a:tr h="370840">
                <a:tc>
                  <a:txBody>
                    <a:bodyPr/>
                    <a:lstStyle/>
                    <a:p>
                      <a:pPr lvl="1" rtl="0">
                        <a:buFont typeface="Wingdings" pitchFamily="2" charset="2"/>
                        <a:buChar char="ü"/>
                      </a:pPr>
                      <a:r>
                        <a:rPr lang="fr-FR" sz="2000" kern="1200" dirty="0" smtClean="0">
                          <a:solidFill>
                            <a:schemeClr val="dk1"/>
                          </a:solidFill>
                          <a:latin typeface="+mn-lt"/>
                          <a:ea typeface="+mn-ea"/>
                          <a:cs typeface="+mn-cs"/>
                        </a:rPr>
                        <a:t>Un marché hebdomadaire.</a:t>
                      </a:r>
                    </a:p>
                    <a:p>
                      <a:pPr lvl="1">
                        <a:buFont typeface="Wingdings" pitchFamily="2" charset="2"/>
                        <a:buChar char="ü"/>
                      </a:pPr>
                      <a:r>
                        <a:rPr lang="fr-FR" sz="2000" kern="1200" dirty="0" smtClean="0">
                          <a:solidFill>
                            <a:schemeClr val="dk1"/>
                          </a:solidFill>
                          <a:latin typeface="+mn-lt"/>
                          <a:ea typeface="+mn-ea"/>
                          <a:cs typeface="+mn-cs"/>
                        </a:rPr>
                        <a:t>Trois centres commerciaux.</a:t>
                      </a:r>
                    </a:p>
                    <a:p>
                      <a:pPr lvl="1">
                        <a:buFont typeface="Wingdings" pitchFamily="2" charset="2"/>
                        <a:buChar char="ü"/>
                      </a:pPr>
                      <a:r>
                        <a:rPr lang="fr-FR" sz="2000" kern="1200" dirty="0" smtClean="0">
                          <a:solidFill>
                            <a:schemeClr val="dk1"/>
                          </a:solidFill>
                          <a:latin typeface="+mn-lt"/>
                          <a:ea typeface="+mn-ea"/>
                          <a:cs typeface="+mn-cs"/>
                        </a:rPr>
                        <a:t>Des commerces de proximité.</a:t>
                      </a:r>
                      <a:endParaRPr lang="fr-FR" sz="2000" dirty="0"/>
                    </a:p>
                  </a:txBody>
                  <a:tcPr/>
                </a:tc>
              </a:tr>
            </a:tbl>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WordArt 2"/>
          <p:cNvSpPr>
            <a:spLocks noChangeArrowheads="1" noChangeShapeType="1" noTextEdit="1"/>
          </p:cNvSpPr>
          <p:nvPr/>
        </p:nvSpPr>
        <p:spPr bwMode="auto">
          <a:xfrm>
            <a:off x="500034" y="285752"/>
            <a:ext cx="8143932" cy="3286124"/>
          </a:xfrm>
          <a:prstGeom prst="rect">
            <a:avLst/>
          </a:prstGeom>
        </p:spPr>
        <p:txBody>
          <a:bodyPr wrap="none" fromWordArt="1">
            <a:prstTxWarp prst="textSlantUp">
              <a:avLst>
                <a:gd name="adj" fmla="val 32056"/>
              </a:avLst>
            </a:prstTxWarp>
          </a:bodyPr>
          <a:lstStyle/>
          <a:p>
            <a:pPr algn="ctr" rtl="0"/>
            <a:r>
              <a:rPr lang="fr-FR" sz="3600" kern="10" spc="0" dirty="0" smtClean="0">
                <a:ln w="9525">
                  <a:solidFill>
                    <a:srgbClr val="CC99FF"/>
                  </a:solidFill>
                  <a:round/>
                  <a:headEnd/>
                  <a:tailEnd/>
                </a:ln>
                <a:gradFill rotWithShape="0">
                  <a:gsLst>
                    <a:gs pos="0">
                      <a:srgbClr val="6600CC"/>
                    </a:gs>
                    <a:gs pos="100000">
                      <a:srgbClr val="CC00CC"/>
                    </a:gs>
                  </a:gsLst>
                  <a:lin ang="5400000" scaled="1"/>
                </a:gradFill>
                <a:effectLst>
                  <a:outerShdw dist="53882" dir="2700000" algn="ctr" rotWithShape="0">
                    <a:srgbClr val="9999FF">
                      <a:alpha val="80000"/>
                    </a:srgbClr>
                  </a:outerShdw>
                </a:effectLst>
                <a:latin typeface="Impact"/>
              </a:rPr>
              <a:t>Chapitre N°1</a:t>
            </a:r>
            <a:endParaRPr lang="fr-FR" sz="3600" kern="10" spc="0" dirty="0">
              <a:ln w="9525">
                <a:solidFill>
                  <a:srgbClr val="CC99FF"/>
                </a:solidFill>
                <a:round/>
                <a:headEnd/>
                <a:tailEnd/>
              </a:ln>
              <a:gradFill rotWithShape="0">
                <a:gsLst>
                  <a:gs pos="0">
                    <a:srgbClr val="6600CC"/>
                  </a:gs>
                  <a:gs pos="100000">
                    <a:srgbClr val="CC00CC"/>
                  </a:gs>
                </a:gsLst>
                <a:lin ang="5400000" scaled="1"/>
              </a:gradFill>
              <a:effectLst>
                <a:outerShdw dist="53882" dir="2700000" algn="ctr" rotWithShape="0">
                  <a:srgbClr val="9999FF">
                    <a:alpha val="80000"/>
                  </a:srgbClr>
                </a:outerShdw>
              </a:effectLst>
              <a:latin typeface="Impact"/>
            </a:endParaRPr>
          </a:p>
        </p:txBody>
      </p:sp>
      <p:sp>
        <p:nvSpPr>
          <p:cNvPr id="14339" name="Rectangle 3"/>
          <p:cNvSpPr>
            <a:spLocks noChangeArrowheads="1"/>
          </p:cNvSpPr>
          <p:nvPr/>
        </p:nvSpPr>
        <p:spPr bwMode="auto">
          <a:xfrm>
            <a:off x="214282" y="4357694"/>
            <a:ext cx="8715436" cy="1200329"/>
          </a:xfrm>
          <a:prstGeom prst="rect">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3600" b="1" i="0" u="none" strike="noStrike" cap="none" normalizeH="0" baseline="0" dirty="0" smtClean="0">
                <a:ln>
                  <a:noFill/>
                </a:ln>
                <a:solidFill>
                  <a:schemeClr val="bg1"/>
                </a:solidFill>
                <a:effectLst>
                  <a:glow rad="228600">
                    <a:schemeClr val="accent5">
                      <a:satMod val="175000"/>
                      <a:alpha val="40000"/>
                    </a:schemeClr>
                  </a:glow>
                </a:effectLst>
                <a:latin typeface="Times New Roman" pitchFamily="18" charset="0"/>
                <a:ea typeface="Calibri" pitchFamily="34" charset="0"/>
                <a:cs typeface="Times New Roman" pitchFamily="18" charset="0"/>
              </a:rPr>
              <a:t>La pr</a:t>
            </a:r>
            <a:r>
              <a:rPr kumimoji="0" lang="fr-FR" sz="3600" b="1" i="0" u="none" strike="noStrike" cap="none" normalizeH="0" baseline="0" dirty="0" smtClean="0">
                <a:ln>
                  <a:noFill/>
                </a:ln>
                <a:solidFill>
                  <a:schemeClr val="bg1"/>
                </a:solidFill>
                <a:effectLst>
                  <a:glow rad="228600">
                    <a:schemeClr val="accent5">
                      <a:satMod val="175000"/>
                      <a:alpha val="40000"/>
                    </a:schemeClr>
                  </a:glow>
                </a:effectLst>
                <a:latin typeface="Calibri"/>
                <a:ea typeface="Calibri" pitchFamily="34" charset="0"/>
                <a:cs typeface="Times New Roman" pitchFamily="18" charset="0"/>
              </a:rPr>
              <a:t>é</a:t>
            </a:r>
            <a:r>
              <a:rPr kumimoji="0" lang="fr-FR" sz="3600" b="1" i="0" u="none" strike="noStrike" cap="none" normalizeH="0" baseline="0" dirty="0" smtClean="0">
                <a:ln>
                  <a:noFill/>
                </a:ln>
                <a:solidFill>
                  <a:schemeClr val="bg1"/>
                </a:solidFill>
                <a:effectLst>
                  <a:glow rad="228600">
                    <a:schemeClr val="accent5">
                      <a:satMod val="175000"/>
                      <a:alpha val="40000"/>
                    </a:schemeClr>
                  </a:glow>
                </a:effectLst>
                <a:latin typeface="Times New Roman" pitchFamily="18" charset="0"/>
                <a:ea typeface="Calibri" pitchFamily="34" charset="0"/>
                <a:cs typeface="Times New Roman" pitchFamily="18" charset="0"/>
              </a:rPr>
              <a:t>sentation de la commune </a:t>
            </a:r>
            <a:r>
              <a:rPr kumimoji="0" lang="fr-FR" sz="3600" b="1" i="0" u="none" strike="noStrike" cap="none" normalizeH="0" baseline="0" dirty="0" smtClean="0">
                <a:ln>
                  <a:noFill/>
                </a:ln>
                <a:solidFill>
                  <a:schemeClr val="bg1"/>
                </a:solidFill>
                <a:effectLst>
                  <a:glow rad="228600">
                    <a:schemeClr val="accent5">
                      <a:satMod val="175000"/>
                      <a:alpha val="40000"/>
                    </a:schemeClr>
                  </a:glow>
                </a:effectLst>
                <a:latin typeface="Calibri"/>
                <a:ea typeface="Calibri" pitchFamily="34" charset="0"/>
                <a:cs typeface="Times New Roman" pitchFamily="18" charset="0"/>
              </a:rPr>
              <a:t>à</a:t>
            </a:r>
            <a:r>
              <a:rPr kumimoji="0" lang="fr-FR" sz="3600" b="1" i="0" u="none" strike="noStrike" cap="none" normalizeH="0" baseline="0" dirty="0" smtClean="0">
                <a:ln>
                  <a:noFill/>
                </a:ln>
                <a:solidFill>
                  <a:schemeClr val="bg1"/>
                </a:solidFill>
                <a:effectLst>
                  <a:glow rad="228600">
                    <a:schemeClr val="accent5">
                      <a:satMod val="175000"/>
                      <a:alpha val="40000"/>
                    </a:schemeClr>
                  </a:glow>
                </a:effectLst>
                <a:latin typeface="Times New Roman" pitchFamily="18" charset="0"/>
                <a:ea typeface="Calibri" pitchFamily="34" charset="0"/>
                <a:cs typeface="Times New Roman" pitchFamily="18" charset="0"/>
              </a:rPr>
              <a:t> travers quelques donn</a:t>
            </a:r>
            <a:r>
              <a:rPr kumimoji="0" lang="fr-FR" sz="3600" b="1" i="0" u="none" strike="noStrike" cap="none" normalizeH="0" baseline="0" dirty="0" smtClean="0">
                <a:ln>
                  <a:noFill/>
                </a:ln>
                <a:solidFill>
                  <a:schemeClr val="bg1"/>
                </a:solidFill>
                <a:effectLst>
                  <a:glow rad="228600">
                    <a:schemeClr val="accent5">
                      <a:satMod val="175000"/>
                      <a:alpha val="40000"/>
                    </a:schemeClr>
                  </a:glow>
                </a:effectLst>
                <a:latin typeface="Calibri"/>
                <a:ea typeface="Calibri" pitchFamily="34" charset="0"/>
                <a:cs typeface="Times New Roman" pitchFamily="18" charset="0"/>
              </a:rPr>
              <a:t>é</a:t>
            </a:r>
            <a:r>
              <a:rPr kumimoji="0" lang="fr-FR" sz="3600" b="1" i="0" u="none" strike="noStrike" cap="none" normalizeH="0" baseline="0" dirty="0" smtClean="0">
                <a:ln>
                  <a:noFill/>
                </a:ln>
                <a:solidFill>
                  <a:schemeClr val="bg1"/>
                </a:solidFill>
                <a:effectLst>
                  <a:glow rad="228600">
                    <a:schemeClr val="accent5">
                      <a:satMod val="175000"/>
                      <a:alpha val="40000"/>
                    </a:schemeClr>
                  </a:glow>
                </a:effectLst>
                <a:latin typeface="Times New Roman" pitchFamily="18" charset="0"/>
                <a:ea typeface="Calibri" pitchFamily="34" charset="0"/>
                <a:cs typeface="Times New Roman" pitchFamily="18" charset="0"/>
              </a:rPr>
              <a:t>es g</a:t>
            </a:r>
            <a:r>
              <a:rPr kumimoji="0" lang="fr-FR" sz="3600" b="1" i="0" u="none" strike="noStrike" cap="none" normalizeH="0" baseline="0" dirty="0" smtClean="0">
                <a:ln>
                  <a:noFill/>
                </a:ln>
                <a:solidFill>
                  <a:schemeClr val="bg1"/>
                </a:solidFill>
                <a:effectLst>
                  <a:glow rad="228600">
                    <a:schemeClr val="accent5">
                      <a:satMod val="175000"/>
                      <a:alpha val="40000"/>
                    </a:schemeClr>
                  </a:glow>
                </a:effectLst>
                <a:latin typeface="Calibri"/>
                <a:ea typeface="Calibri" pitchFamily="34" charset="0"/>
                <a:cs typeface="Times New Roman" pitchFamily="18" charset="0"/>
              </a:rPr>
              <a:t>é</a:t>
            </a:r>
            <a:r>
              <a:rPr kumimoji="0" lang="fr-FR" sz="3600" b="1" i="0" u="none" strike="noStrike" cap="none" normalizeH="0" baseline="0" dirty="0" smtClean="0">
                <a:ln>
                  <a:noFill/>
                </a:ln>
                <a:solidFill>
                  <a:schemeClr val="bg1"/>
                </a:solidFill>
                <a:effectLst>
                  <a:glow rad="228600">
                    <a:schemeClr val="accent5">
                      <a:satMod val="175000"/>
                      <a:alpha val="40000"/>
                    </a:schemeClr>
                  </a:glow>
                </a:effectLst>
                <a:latin typeface="Times New Roman" pitchFamily="18" charset="0"/>
                <a:ea typeface="Calibri" pitchFamily="34" charset="0"/>
                <a:cs typeface="Times New Roman" pitchFamily="18" charset="0"/>
              </a:rPr>
              <a:t>n</a:t>
            </a:r>
            <a:r>
              <a:rPr kumimoji="0" lang="fr-FR" sz="3600" b="1" i="0" u="none" strike="noStrike" cap="none" normalizeH="0" baseline="0" dirty="0" smtClean="0">
                <a:ln>
                  <a:noFill/>
                </a:ln>
                <a:solidFill>
                  <a:schemeClr val="bg1"/>
                </a:solidFill>
                <a:effectLst>
                  <a:glow rad="228600">
                    <a:schemeClr val="accent5">
                      <a:satMod val="175000"/>
                      <a:alpha val="40000"/>
                    </a:schemeClr>
                  </a:glow>
                </a:effectLst>
                <a:latin typeface="Calibri"/>
                <a:ea typeface="Calibri" pitchFamily="34" charset="0"/>
                <a:cs typeface="Times New Roman" pitchFamily="18" charset="0"/>
              </a:rPr>
              <a:t>é</a:t>
            </a:r>
            <a:r>
              <a:rPr kumimoji="0" lang="fr-FR" sz="3600" b="1" i="0" u="none" strike="noStrike" cap="none" normalizeH="0" baseline="0" dirty="0" smtClean="0">
                <a:ln>
                  <a:noFill/>
                </a:ln>
                <a:solidFill>
                  <a:schemeClr val="bg1"/>
                </a:solidFill>
                <a:effectLst>
                  <a:glow rad="228600">
                    <a:schemeClr val="accent5">
                      <a:satMod val="175000"/>
                      <a:alpha val="40000"/>
                    </a:schemeClr>
                  </a:glow>
                </a:effectLst>
                <a:latin typeface="Times New Roman" pitchFamily="18" charset="0"/>
                <a:ea typeface="Calibri" pitchFamily="34" charset="0"/>
                <a:cs typeface="Times New Roman" pitchFamily="18" charset="0"/>
              </a:rPr>
              <a:t>rale.</a:t>
            </a:r>
            <a:endParaRPr kumimoji="0" lang="fr-FR" sz="3600" b="0" i="0" u="none" strike="noStrike" cap="none" normalizeH="0" baseline="0" dirty="0" smtClean="0">
              <a:ln>
                <a:noFill/>
              </a:ln>
              <a:solidFill>
                <a:schemeClr val="bg1"/>
              </a:solidFill>
              <a:effectLst>
                <a:glow rad="228600">
                  <a:schemeClr val="accent5">
                    <a:satMod val="175000"/>
                    <a:alpha val="40000"/>
                  </a:schemeClr>
                </a:glow>
              </a:effectLst>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338"/>
                                        </p:tgtEl>
                                        <p:attrNameLst>
                                          <p:attrName>style.visibility</p:attrName>
                                        </p:attrNameLst>
                                      </p:cBhvr>
                                      <p:to>
                                        <p:strVal val="visible"/>
                                      </p:to>
                                    </p:set>
                                    <p:anim calcmode="lin" valueType="num">
                                      <p:cBhvr additive="base">
                                        <p:cTn id="7" dur="500" fill="hold"/>
                                        <p:tgtEl>
                                          <p:spTgt spid="14338"/>
                                        </p:tgtEl>
                                        <p:attrNameLst>
                                          <p:attrName>ppt_x</p:attrName>
                                        </p:attrNameLst>
                                      </p:cBhvr>
                                      <p:tavLst>
                                        <p:tav tm="0">
                                          <p:val>
                                            <p:strVal val="#ppt_x"/>
                                          </p:val>
                                        </p:tav>
                                        <p:tav tm="100000">
                                          <p:val>
                                            <p:strVal val="#ppt_x"/>
                                          </p:val>
                                        </p:tav>
                                      </p:tavLst>
                                    </p:anim>
                                    <p:anim calcmode="lin" valueType="num">
                                      <p:cBhvr additive="base">
                                        <p:cTn id="8" dur="500" fill="hold"/>
                                        <p:tgtEl>
                                          <p:spTgt spid="1433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4339"/>
                                        </p:tgtEl>
                                        <p:attrNameLst>
                                          <p:attrName>style.visibility</p:attrName>
                                        </p:attrNameLst>
                                      </p:cBhvr>
                                      <p:to>
                                        <p:strVal val="visible"/>
                                      </p:to>
                                    </p:set>
                                    <p:anim calcmode="lin" valueType="num">
                                      <p:cBhvr additive="base">
                                        <p:cTn id="13" dur="500" fill="hold"/>
                                        <p:tgtEl>
                                          <p:spTgt spid="14339"/>
                                        </p:tgtEl>
                                        <p:attrNameLst>
                                          <p:attrName>ppt_x</p:attrName>
                                        </p:attrNameLst>
                                      </p:cBhvr>
                                      <p:tavLst>
                                        <p:tav tm="0">
                                          <p:val>
                                            <p:strVal val="#ppt_x"/>
                                          </p:val>
                                        </p:tav>
                                        <p:tav tm="100000">
                                          <p:val>
                                            <p:strVal val="#ppt_x"/>
                                          </p:val>
                                        </p:tav>
                                      </p:tavLst>
                                    </p:anim>
                                    <p:anim calcmode="lin" valueType="num">
                                      <p:cBhvr additive="base">
                                        <p:cTn id="14" dur="500" fill="hold"/>
                                        <p:tgtEl>
                                          <p:spTgt spid="143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p:bldP spid="14339"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au 1"/>
          <p:cNvGraphicFramePr>
            <a:graphicFrameLocks noGrp="1"/>
          </p:cNvGraphicFramePr>
          <p:nvPr/>
        </p:nvGraphicFramePr>
        <p:xfrm>
          <a:off x="214282" y="500042"/>
          <a:ext cx="4691074" cy="5350992"/>
        </p:xfrm>
        <a:graphic>
          <a:graphicData uri="http://schemas.openxmlformats.org/drawingml/2006/table">
            <a:tbl>
              <a:tblPr firstRow="1" bandRow="1">
                <a:tableStyleId>{5C22544A-7EE6-4342-B048-85BDC9FD1C3A}</a:tableStyleId>
              </a:tblPr>
              <a:tblGrid>
                <a:gridCol w="4691074"/>
              </a:tblGrid>
              <a:tr h="565632">
                <a:tc>
                  <a:txBody>
                    <a:bodyPr/>
                    <a:lstStyle/>
                    <a:p>
                      <a:r>
                        <a:rPr lang="fr-FR" sz="2800" b="1" u="sng" kern="1200" dirty="0" smtClean="0">
                          <a:solidFill>
                            <a:schemeClr val="lt1"/>
                          </a:solidFill>
                          <a:latin typeface="+mn-lt"/>
                          <a:ea typeface="+mn-ea"/>
                          <a:cs typeface="+mn-cs"/>
                        </a:rPr>
                        <a:t>Secteur du tourisme </a:t>
                      </a:r>
                      <a:endParaRPr lang="fr-FR" sz="2800" dirty="0"/>
                    </a:p>
                  </a:txBody>
                  <a:tcPr/>
                </a:tc>
              </a:tr>
              <a:tr h="4292152">
                <a:tc>
                  <a:txBody>
                    <a:bodyPr/>
                    <a:lstStyle/>
                    <a:p>
                      <a:pPr lvl="1" rtl="0">
                        <a:buFont typeface="Wingdings" pitchFamily="2" charset="2"/>
                        <a:buChar char="ü"/>
                      </a:pPr>
                      <a:r>
                        <a:rPr lang="fr-FR" sz="2800" kern="1200" dirty="0" smtClean="0">
                          <a:solidFill>
                            <a:schemeClr val="dk1"/>
                          </a:solidFill>
                          <a:latin typeface="+mn-lt"/>
                          <a:ea typeface="+mn-ea"/>
                          <a:cs typeface="+mn-cs"/>
                        </a:rPr>
                        <a:t>Complexe  SOUMAM avec 350 lits.</a:t>
                      </a:r>
                    </a:p>
                    <a:p>
                      <a:pPr lvl="1">
                        <a:buFont typeface="Wingdings" pitchFamily="2" charset="2"/>
                        <a:buChar char="ü"/>
                      </a:pPr>
                      <a:r>
                        <a:rPr lang="fr-FR" sz="2800" kern="1200" dirty="0" smtClean="0">
                          <a:solidFill>
                            <a:schemeClr val="dk1"/>
                          </a:solidFill>
                          <a:latin typeface="+mn-lt"/>
                          <a:ea typeface="+mn-ea"/>
                          <a:cs typeface="+mn-cs"/>
                        </a:rPr>
                        <a:t>Complexe le rocher avec 130 lits.</a:t>
                      </a:r>
                    </a:p>
                    <a:p>
                      <a:pPr lvl="1">
                        <a:buFont typeface="Wingdings" pitchFamily="2" charset="2"/>
                        <a:buChar char="ü"/>
                      </a:pPr>
                      <a:r>
                        <a:rPr lang="fr-FR" sz="2800" kern="1200" dirty="0" smtClean="0">
                          <a:solidFill>
                            <a:schemeClr val="dk1"/>
                          </a:solidFill>
                          <a:latin typeface="+mn-lt"/>
                          <a:ea typeface="+mn-ea"/>
                          <a:cs typeface="+mn-cs"/>
                        </a:rPr>
                        <a:t>Hôtel </a:t>
                      </a:r>
                      <a:r>
                        <a:rPr lang="fr-FR" sz="2800" kern="1200" dirty="0" err="1" smtClean="0">
                          <a:solidFill>
                            <a:schemeClr val="dk1"/>
                          </a:solidFill>
                          <a:latin typeface="+mn-lt"/>
                          <a:ea typeface="+mn-ea"/>
                          <a:cs typeface="+mn-cs"/>
                        </a:rPr>
                        <a:t>Timezrit</a:t>
                      </a:r>
                      <a:r>
                        <a:rPr lang="fr-FR" sz="2800" kern="1200" dirty="0" smtClean="0">
                          <a:solidFill>
                            <a:schemeClr val="dk1"/>
                          </a:solidFill>
                          <a:latin typeface="+mn-lt"/>
                          <a:ea typeface="+mn-ea"/>
                          <a:cs typeface="+mn-cs"/>
                        </a:rPr>
                        <a:t> 80 lits.</a:t>
                      </a:r>
                    </a:p>
                    <a:p>
                      <a:pPr lvl="1">
                        <a:buFont typeface="Wingdings" pitchFamily="2" charset="2"/>
                        <a:buChar char="ü"/>
                      </a:pPr>
                      <a:r>
                        <a:rPr lang="fr-FR" sz="2800" kern="1200" dirty="0" smtClean="0">
                          <a:solidFill>
                            <a:schemeClr val="dk1"/>
                          </a:solidFill>
                          <a:latin typeface="+mn-lt"/>
                          <a:ea typeface="+mn-ea"/>
                          <a:cs typeface="+mn-cs"/>
                        </a:rPr>
                        <a:t>Cinq    (05) autres hôtels               </a:t>
                      </a:r>
                    </a:p>
                    <a:p>
                      <a:pPr lvl="1">
                        <a:buFont typeface="Wingdings" pitchFamily="2" charset="2"/>
                        <a:buChar char="ü"/>
                      </a:pPr>
                      <a:r>
                        <a:rPr lang="fr-FR" sz="2800" kern="1200" dirty="0" smtClean="0">
                          <a:solidFill>
                            <a:schemeClr val="dk1"/>
                          </a:solidFill>
                          <a:latin typeface="+mn-lt"/>
                          <a:ea typeface="+mn-ea"/>
                          <a:cs typeface="+mn-cs"/>
                        </a:rPr>
                        <a:t>DGSN (camps de vacances)</a:t>
                      </a:r>
                    </a:p>
                    <a:p>
                      <a:endParaRPr lang="fr-FR" sz="2800" dirty="0"/>
                    </a:p>
                  </a:txBody>
                  <a:tcPr/>
                </a:tc>
              </a:tr>
            </a:tbl>
          </a:graphicData>
        </a:graphic>
      </p:graphicFrame>
      <p:graphicFrame>
        <p:nvGraphicFramePr>
          <p:cNvPr id="3" name="Tableau 2"/>
          <p:cNvGraphicFramePr>
            <a:graphicFrameLocks noGrp="1"/>
          </p:cNvGraphicFramePr>
          <p:nvPr/>
        </p:nvGraphicFramePr>
        <p:xfrm>
          <a:off x="5000628" y="500042"/>
          <a:ext cx="4000528" cy="6156960"/>
        </p:xfrm>
        <a:graphic>
          <a:graphicData uri="http://schemas.openxmlformats.org/drawingml/2006/table">
            <a:tbl>
              <a:tblPr firstRow="1" bandRow="1">
                <a:tableStyleId>{5C22544A-7EE6-4342-B048-85BDC9FD1C3A}</a:tableStyleId>
              </a:tblPr>
              <a:tblGrid>
                <a:gridCol w="4000528"/>
              </a:tblGrid>
              <a:tr h="370840">
                <a:tc>
                  <a:txBody>
                    <a:bodyPr/>
                    <a:lstStyle/>
                    <a:p>
                      <a:r>
                        <a:rPr lang="fr-FR" sz="2800" b="1" u="sng" kern="1200" dirty="0" smtClean="0">
                          <a:solidFill>
                            <a:schemeClr val="lt1"/>
                          </a:solidFill>
                          <a:latin typeface="+mn-lt"/>
                          <a:ea typeface="+mn-ea"/>
                          <a:cs typeface="+mn-cs"/>
                        </a:rPr>
                        <a:t>Secteur sanitaire </a:t>
                      </a:r>
                      <a:endParaRPr lang="fr-FR" sz="2800" dirty="0"/>
                    </a:p>
                  </a:txBody>
                  <a:tcPr/>
                </a:tc>
              </a:tr>
              <a:tr h="370840">
                <a:tc>
                  <a:txBody>
                    <a:bodyPr/>
                    <a:lstStyle/>
                    <a:p>
                      <a:pPr lvl="1" rtl="0">
                        <a:buFont typeface="Wingdings" pitchFamily="2" charset="2"/>
                        <a:buChar char="ü"/>
                      </a:pPr>
                      <a:r>
                        <a:rPr lang="fr-FR" sz="2800" kern="1200" dirty="0" smtClean="0">
                          <a:solidFill>
                            <a:schemeClr val="dk1"/>
                          </a:solidFill>
                          <a:latin typeface="+mn-lt"/>
                          <a:ea typeface="+mn-ea"/>
                          <a:cs typeface="+mn-cs"/>
                        </a:rPr>
                        <a:t>Centre de santé (maternité)</a:t>
                      </a:r>
                    </a:p>
                    <a:p>
                      <a:pPr lvl="1">
                        <a:buFont typeface="Wingdings" pitchFamily="2" charset="2"/>
                        <a:buChar char="ü"/>
                      </a:pPr>
                      <a:r>
                        <a:rPr lang="fr-FR" sz="2800" kern="1200" dirty="0" smtClean="0">
                          <a:solidFill>
                            <a:schemeClr val="dk1"/>
                          </a:solidFill>
                          <a:latin typeface="+mn-lt"/>
                          <a:ea typeface="+mn-ea"/>
                          <a:cs typeface="+mn-cs"/>
                        </a:rPr>
                        <a:t>Quatre centres de santé (médecine générale).  </a:t>
                      </a:r>
                    </a:p>
                    <a:p>
                      <a:pPr lvl="1">
                        <a:buFont typeface="Wingdings" pitchFamily="2" charset="2"/>
                        <a:buChar char="ü"/>
                      </a:pPr>
                      <a:r>
                        <a:rPr lang="fr-FR" sz="2800" kern="1200" dirty="0" smtClean="0">
                          <a:solidFill>
                            <a:schemeClr val="dk1"/>
                          </a:solidFill>
                          <a:latin typeface="+mn-lt"/>
                          <a:ea typeface="+mn-ea"/>
                          <a:cs typeface="+mn-cs"/>
                        </a:rPr>
                        <a:t>Centre des urgences  </a:t>
                      </a:r>
                    </a:p>
                    <a:p>
                      <a:pPr lvl="1">
                        <a:buFont typeface="Wingdings" pitchFamily="2" charset="2"/>
                        <a:buChar char="ü"/>
                      </a:pPr>
                      <a:r>
                        <a:rPr lang="fr-FR" sz="2800" kern="1200" dirty="0" smtClean="0">
                          <a:solidFill>
                            <a:schemeClr val="dk1"/>
                          </a:solidFill>
                          <a:latin typeface="+mn-lt"/>
                          <a:ea typeface="+mn-ea"/>
                          <a:cs typeface="+mn-cs"/>
                        </a:rPr>
                        <a:t>Une clinique privée</a:t>
                      </a:r>
                    </a:p>
                    <a:p>
                      <a:pPr lvl="1">
                        <a:buFont typeface="Wingdings" pitchFamily="2" charset="2"/>
                        <a:buChar char="ü"/>
                      </a:pPr>
                      <a:r>
                        <a:rPr lang="fr-FR" sz="2800" kern="1200" dirty="0" smtClean="0">
                          <a:solidFill>
                            <a:schemeClr val="dk1"/>
                          </a:solidFill>
                          <a:latin typeface="+mn-lt"/>
                          <a:ea typeface="+mn-ea"/>
                          <a:cs typeface="+mn-cs"/>
                        </a:rPr>
                        <a:t>Une clinique dentaire.</a:t>
                      </a:r>
                    </a:p>
                    <a:p>
                      <a:endParaRPr lang="fr-FR" sz="2800" dirty="0"/>
                    </a:p>
                  </a:txBody>
                  <a:tcPr/>
                </a:tc>
              </a:tr>
            </a:tbl>
          </a:graphicData>
        </a:graphic>
      </p:graphicFrame>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87633" y="99932"/>
            <a:ext cx="4484433" cy="400110"/>
          </a:xfrm>
          <a:prstGeom prst="rect">
            <a:avLst/>
          </a:prstGeom>
          <a:solidFill>
            <a:schemeClr val="accent2"/>
          </a:solidFill>
        </p:spPr>
        <p:txBody>
          <a:bodyPr wrap="none">
            <a:spAutoFit/>
          </a:bodyPr>
          <a:lstStyle/>
          <a:p>
            <a:pPr marL="342900" indent="-342900"/>
            <a:r>
              <a:rPr lang="fr-FR" sz="2000" b="1" u="sng" dirty="0" smtClean="0"/>
              <a:t>B-L’agglomération secondaire du Figuier </a:t>
            </a:r>
            <a:endParaRPr lang="fr-FR" sz="2000" dirty="0"/>
          </a:p>
        </p:txBody>
      </p:sp>
      <p:graphicFrame>
        <p:nvGraphicFramePr>
          <p:cNvPr id="3" name="Tableau 2"/>
          <p:cNvGraphicFramePr>
            <a:graphicFrameLocks noGrp="1"/>
          </p:cNvGraphicFramePr>
          <p:nvPr/>
        </p:nvGraphicFramePr>
        <p:xfrm>
          <a:off x="1214414" y="1142984"/>
          <a:ext cx="6786610" cy="4000528"/>
        </p:xfrm>
        <a:graphic>
          <a:graphicData uri="http://schemas.openxmlformats.org/drawingml/2006/table">
            <a:tbl>
              <a:tblPr firstRow="1" bandRow="1">
                <a:tableStyleId>{5C22544A-7EE6-4342-B048-85BDC9FD1C3A}</a:tableStyleId>
              </a:tblPr>
              <a:tblGrid>
                <a:gridCol w="6786610"/>
              </a:tblGrid>
              <a:tr h="4000528">
                <a:tc>
                  <a:txBody>
                    <a:bodyPr/>
                    <a:lstStyle/>
                    <a:p>
                      <a:pPr lvl="1" algn="l" rtl="0">
                        <a:buFont typeface="Wingdings" pitchFamily="2" charset="2"/>
                        <a:buChar char="ü"/>
                      </a:pPr>
                      <a:r>
                        <a:rPr lang="fr-FR" sz="2400" b="1" kern="1200" dirty="0" smtClean="0">
                          <a:solidFill>
                            <a:schemeClr val="tx1"/>
                          </a:solidFill>
                          <a:latin typeface="+mn-lt"/>
                          <a:ea typeface="+mn-ea"/>
                          <a:cs typeface="+mn-cs"/>
                        </a:rPr>
                        <a:t>Deux (02) écoles fondamentales élémentaires</a:t>
                      </a:r>
                    </a:p>
                    <a:p>
                      <a:pPr lvl="1" algn="l">
                        <a:buFont typeface="Wingdings" pitchFamily="2" charset="2"/>
                        <a:buChar char="ü"/>
                      </a:pPr>
                      <a:r>
                        <a:rPr lang="fr-FR" sz="2400" b="1" kern="1200" dirty="0" smtClean="0">
                          <a:solidFill>
                            <a:schemeClr val="tx1"/>
                          </a:solidFill>
                          <a:latin typeface="+mn-lt"/>
                          <a:ea typeface="+mn-ea"/>
                          <a:cs typeface="+mn-cs"/>
                        </a:rPr>
                        <a:t>Un C.E.M.</a:t>
                      </a:r>
                      <a:r>
                        <a:rPr lang="fr-FR" sz="2400" b="1" dirty="0" smtClean="0">
                          <a:solidFill>
                            <a:schemeClr val="tx1"/>
                          </a:solidFill>
                        </a:rPr>
                        <a:t> </a:t>
                      </a:r>
                      <a:r>
                        <a:rPr lang="fr-FR" sz="2400" b="1" kern="1200" dirty="0" smtClean="0">
                          <a:solidFill>
                            <a:schemeClr val="tx1"/>
                          </a:solidFill>
                          <a:latin typeface="+mn-lt"/>
                          <a:ea typeface="+mn-ea"/>
                          <a:cs typeface="+mn-cs"/>
                        </a:rPr>
                        <a:t>Une salle de sport                                                 </a:t>
                      </a:r>
                    </a:p>
                    <a:p>
                      <a:pPr lvl="1" algn="l">
                        <a:buFont typeface="Wingdings" pitchFamily="2" charset="2"/>
                        <a:buChar char="ü"/>
                      </a:pPr>
                      <a:r>
                        <a:rPr lang="fr-FR" sz="2400" b="1" kern="1200" dirty="0" smtClean="0">
                          <a:solidFill>
                            <a:schemeClr val="tx1"/>
                          </a:solidFill>
                          <a:latin typeface="+mn-lt"/>
                          <a:ea typeface="+mn-ea"/>
                          <a:cs typeface="+mn-cs"/>
                        </a:rPr>
                        <a:t>Un centre de santé        </a:t>
                      </a:r>
                    </a:p>
                    <a:p>
                      <a:pPr lvl="1" algn="l">
                        <a:buFont typeface="Wingdings" pitchFamily="2" charset="2"/>
                        <a:buChar char="ü"/>
                      </a:pPr>
                      <a:r>
                        <a:rPr lang="fr-FR" sz="2400" b="1" kern="1200" dirty="0" smtClean="0">
                          <a:solidFill>
                            <a:schemeClr val="tx1"/>
                          </a:solidFill>
                          <a:latin typeface="+mn-lt"/>
                          <a:ea typeface="+mn-ea"/>
                          <a:cs typeface="+mn-cs"/>
                        </a:rPr>
                        <a:t> Un CFPA (hôtellerie et artisanat) </a:t>
                      </a:r>
                    </a:p>
                    <a:p>
                      <a:pPr lvl="1" algn="l">
                        <a:buFont typeface="Wingdings" pitchFamily="2" charset="2"/>
                        <a:buChar char="ü"/>
                      </a:pPr>
                      <a:r>
                        <a:rPr lang="fr-FR" sz="2400" b="1" kern="1200" dirty="0" smtClean="0">
                          <a:solidFill>
                            <a:schemeClr val="tx1"/>
                          </a:solidFill>
                          <a:latin typeface="+mn-lt"/>
                          <a:ea typeface="+mn-ea"/>
                          <a:cs typeface="+mn-cs"/>
                        </a:rPr>
                        <a:t>Un bureau de poste annexe.</a:t>
                      </a:r>
                    </a:p>
                    <a:p>
                      <a:pPr lvl="1" algn="l">
                        <a:buFont typeface="Wingdings" pitchFamily="2" charset="2"/>
                        <a:buChar char="ü"/>
                      </a:pPr>
                      <a:r>
                        <a:rPr lang="fr-FR" sz="2400" b="1" dirty="0" smtClean="0">
                          <a:solidFill>
                            <a:schemeClr val="tx1"/>
                          </a:solidFill>
                        </a:rPr>
                        <a:t> </a:t>
                      </a:r>
                      <a:r>
                        <a:rPr lang="fr-FR" sz="2400" b="1" kern="1200" dirty="0" smtClean="0">
                          <a:solidFill>
                            <a:schemeClr val="tx1"/>
                          </a:solidFill>
                          <a:latin typeface="+mn-lt"/>
                          <a:ea typeface="+mn-ea"/>
                          <a:cs typeface="+mn-cs"/>
                        </a:rPr>
                        <a:t>Une mosquée </a:t>
                      </a:r>
                    </a:p>
                    <a:p>
                      <a:pPr lvl="1" algn="l">
                        <a:buFont typeface="Wingdings" pitchFamily="2" charset="2"/>
                        <a:buChar char="ü"/>
                      </a:pPr>
                      <a:r>
                        <a:rPr lang="fr-FR" sz="2400" b="1" kern="1200" dirty="0" smtClean="0">
                          <a:solidFill>
                            <a:schemeClr val="tx1"/>
                          </a:solidFill>
                          <a:latin typeface="+mn-lt"/>
                          <a:ea typeface="+mn-ea"/>
                          <a:cs typeface="+mn-cs"/>
                        </a:rPr>
                        <a:t>Une gendarmerie.</a:t>
                      </a:r>
                    </a:p>
                    <a:p>
                      <a:pPr lvl="1" algn="l">
                        <a:buFont typeface="Wingdings" pitchFamily="2" charset="2"/>
                        <a:buChar char="ü"/>
                      </a:pPr>
                      <a:r>
                        <a:rPr lang="fr-FR" sz="2400" b="1" kern="1200" dirty="0" smtClean="0">
                          <a:solidFill>
                            <a:schemeClr val="tx1"/>
                          </a:solidFill>
                          <a:latin typeface="+mn-lt"/>
                          <a:ea typeface="+mn-ea"/>
                          <a:cs typeface="+mn-cs"/>
                        </a:rPr>
                        <a:t>Annexe A.P.C.</a:t>
                      </a:r>
                    </a:p>
                    <a:p>
                      <a:pPr algn="l"/>
                      <a:r>
                        <a:rPr lang="fr-FR" sz="1800" b="1" kern="1200" dirty="0" smtClean="0">
                          <a:solidFill>
                            <a:schemeClr val="lt1"/>
                          </a:solidFill>
                          <a:latin typeface="+mn-lt"/>
                          <a:ea typeface="+mn-ea"/>
                          <a:cs typeface="+mn-cs"/>
                        </a:rPr>
                        <a:t> </a:t>
                      </a:r>
                      <a:endParaRPr lang="fr-FR" sz="1400" b="1" kern="1200" dirty="0" smtClean="0">
                        <a:solidFill>
                          <a:schemeClr val="lt1"/>
                        </a:solidFill>
                        <a:latin typeface="+mn-lt"/>
                        <a:ea typeface="+mn-ea"/>
                        <a:cs typeface="+mn-cs"/>
                      </a:endParaRPr>
                    </a:p>
                    <a:p>
                      <a:endParaRPr lang="fr-FR" dirty="0"/>
                    </a:p>
                  </a:txBody>
                  <a:tcPr>
                    <a:solidFill>
                      <a:schemeClr val="bg1">
                        <a:lumMod val="85000"/>
                      </a:schemeClr>
                    </a:solidFill>
                  </a:tcPr>
                </a:tc>
              </a:tr>
            </a:tbl>
          </a:graphicData>
        </a:graphic>
      </p:graphicFrame>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descr="9-Equipement-Model.jpg"/>
          <p:cNvPicPr/>
          <p:nvPr/>
        </p:nvPicPr>
        <p:blipFill>
          <a:blip r:embed="rId2"/>
          <a:stretch>
            <a:fillRect/>
          </a:stretch>
        </p:blipFill>
        <p:spPr>
          <a:xfrm rot="16200000">
            <a:off x="1143002" y="-1143002"/>
            <a:ext cx="6858000" cy="9144003"/>
          </a:xfrm>
          <a:prstGeom prst="rect">
            <a:avLst/>
          </a:prstGeom>
          <a:ln>
            <a:solidFill>
              <a:schemeClr val="tx1"/>
            </a:solidFill>
          </a:ln>
        </p:spPr>
      </p:pic>
      <p:sp>
        <p:nvSpPr>
          <p:cNvPr id="3" name="ZoneTexte 2"/>
          <p:cNvSpPr txBox="1"/>
          <p:nvPr/>
        </p:nvSpPr>
        <p:spPr>
          <a:xfrm>
            <a:off x="500034" y="142852"/>
            <a:ext cx="5572164" cy="707886"/>
          </a:xfrm>
          <a:prstGeom prst="rect">
            <a:avLst/>
          </a:prstGeom>
          <a:solidFill>
            <a:schemeClr val="accent2"/>
          </a:solidFill>
        </p:spPr>
        <p:txBody>
          <a:bodyPr wrap="square" rtlCol="0">
            <a:spAutoFit/>
          </a:bodyPr>
          <a:lstStyle/>
          <a:p>
            <a:r>
              <a:rPr lang="fr-FR" sz="2000" b="1" dirty="0" smtClean="0"/>
              <a:t>La situation des équipements collectifs dans la commune de BOUMERDES</a:t>
            </a:r>
            <a:endParaRPr lang="fr-FR" sz="2000" b="1"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714480" y="702214"/>
            <a:ext cx="5000660" cy="369332"/>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indent="342900" fontAlgn="base">
              <a:spcBef>
                <a:spcPct val="0"/>
              </a:spcBef>
              <a:spcAft>
                <a:spcPct val="0"/>
              </a:spcAft>
            </a:pPr>
            <a:r>
              <a:rPr lang="fr-FR" b="1" dirty="0" smtClean="0">
                <a:effectLst>
                  <a:glow rad="139700">
                    <a:schemeClr val="accent5">
                      <a:satMod val="175000"/>
                      <a:alpha val="40000"/>
                    </a:schemeClr>
                  </a:glow>
                </a:effectLst>
                <a:latin typeface="Arial" pitchFamily="34" charset="0"/>
                <a:cs typeface="Arial" pitchFamily="34" charset="0"/>
              </a:rPr>
              <a:t>3-Situation des infrastructures de base</a:t>
            </a:r>
            <a:endParaRPr lang="fr-FR" dirty="0" smtClean="0"/>
          </a:p>
        </p:txBody>
      </p:sp>
      <p:sp>
        <p:nvSpPr>
          <p:cNvPr id="4" name="Rectangle 3"/>
          <p:cNvSpPr/>
          <p:nvPr/>
        </p:nvSpPr>
        <p:spPr>
          <a:xfrm>
            <a:off x="285720" y="285728"/>
            <a:ext cx="1648336" cy="461665"/>
          </a:xfrm>
          <a:prstGeom prst="rect">
            <a:avLst/>
          </a:prstGeom>
          <a:solidFill>
            <a:schemeClr val="accent2"/>
          </a:solidFill>
        </p:spPr>
        <p:txBody>
          <a:bodyPr wrap="none">
            <a:spAutoFit/>
          </a:bodyPr>
          <a:lstStyle/>
          <a:p>
            <a:r>
              <a:rPr lang="fr-FR" sz="2400" b="1" dirty="0" smtClean="0"/>
              <a:t>A- la Voirie </a:t>
            </a:r>
            <a:endParaRPr lang="fr-FR" sz="2400" dirty="0"/>
          </a:p>
        </p:txBody>
      </p:sp>
      <p:sp>
        <p:nvSpPr>
          <p:cNvPr id="5" name="Rectangle 4"/>
          <p:cNvSpPr/>
          <p:nvPr/>
        </p:nvSpPr>
        <p:spPr>
          <a:xfrm>
            <a:off x="500034" y="1068157"/>
            <a:ext cx="7358114" cy="646331"/>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r>
              <a:rPr lang="fr-FR" b="1" dirty="0" smtClean="0"/>
              <a:t>Boumerdès se situe  à proximité de la </a:t>
            </a:r>
            <a:r>
              <a:rPr lang="fr-FR" b="1" u="sng" dirty="0" smtClean="0"/>
              <a:t>R.N.5</a:t>
            </a:r>
            <a:r>
              <a:rPr lang="fr-FR" b="1" dirty="0" smtClean="0"/>
              <a:t>, lui permettant ainsi une liaison interrégionale à travers les deux pénétrantes</a:t>
            </a:r>
            <a:endParaRPr lang="fr-FR" b="1" dirty="0"/>
          </a:p>
        </p:txBody>
      </p:sp>
      <p:sp>
        <p:nvSpPr>
          <p:cNvPr id="6" name="Rectangle 5"/>
          <p:cNvSpPr/>
          <p:nvPr/>
        </p:nvSpPr>
        <p:spPr>
          <a:xfrm>
            <a:off x="500034" y="1785926"/>
            <a:ext cx="4286280" cy="923330"/>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r>
              <a:rPr lang="fr-FR" b="1" u="sng" dirty="0" smtClean="0"/>
              <a:t>La R.N.5 A</a:t>
            </a:r>
            <a:r>
              <a:rPr lang="fr-FR" b="1" dirty="0" smtClean="0"/>
              <a:t> </a:t>
            </a:r>
            <a:r>
              <a:rPr lang="fr-FR" dirty="0" smtClean="0"/>
              <a:t>: une voie double en bon état, qui assure l’accessibilité à la commune du côté ouest. </a:t>
            </a:r>
            <a:endParaRPr lang="fr-FR" dirty="0"/>
          </a:p>
        </p:txBody>
      </p:sp>
      <p:pic>
        <p:nvPicPr>
          <p:cNvPr id="11" name="Image 10" descr="DSC00717"/>
          <p:cNvPicPr/>
          <p:nvPr/>
        </p:nvPicPr>
        <p:blipFill>
          <a:blip r:embed="rId2" cstate="print"/>
          <a:srcRect/>
          <a:stretch>
            <a:fillRect/>
          </a:stretch>
        </p:blipFill>
        <p:spPr bwMode="auto">
          <a:xfrm>
            <a:off x="5143504" y="1776411"/>
            <a:ext cx="2928958" cy="1938341"/>
          </a:xfrm>
          <a:prstGeom prst="rect">
            <a:avLst/>
          </a:prstGeom>
          <a:noFill/>
          <a:ln w="28575">
            <a:solidFill>
              <a:srgbClr val="FF0000"/>
            </a:solidFill>
            <a:miter lim="800000"/>
            <a:headEnd/>
            <a:tailEnd/>
          </a:ln>
        </p:spPr>
      </p:pic>
      <p:sp>
        <p:nvSpPr>
          <p:cNvPr id="74757" name="Rectangle 5"/>
          <p:cNvSpPr>
            <a:spLocks noChangeArrowheads="1"/>
          </p:cNvSpPr>
          <p:nvPr/>
        </p:nvSpPr>
        <p:spPr bwMode="auto">
          <a:xfrm>
            <a:off x="500066" y="2714620"/>
            <a:ext cx="4214810" cy="1477328"/>
          </a:xfrm>
          <a:prstGeom prst="rect">
            <a:avLst/>
          </a:prstGeom>
          <a:ln>
            <a:headEnd/>
            <a:tailEnd/>
          </a:ln>
        </p:spPr>
        <p:style>
          <a:lnRef idx="1">
            <a:schemeClr val="accent6"/>
          </a:lnRef>
          <a:fillRef idx="2">
            <a:schemeClr val="accent6"/>
          </a:fillRef>
          <a:effectRef idx="1">
            <a:schemeClr val="accent6"/>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b="1" i="0" u="sng"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Chemin wilaya n°146</a:t>
            </a:r>
            <a:r>
              <a:rPr kumimoji="0" lang="fr-FR"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 dont l’état est moyen, avec une circulation importante vu l’existence des activités commerciales. Il assure la liaison de  Boumerdès à Tidjelabine puis à la R.N.</a:t>
            </a:r>
            <a:r>
              <a:rPr kumimoji="0" lang="fr-FR"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5.</a:t>
            </a:r>
            <a:r>
              <a:rPr kumimoji="0" lang="fr-FR" sz="1100" b="0" i="0" u="none" strike="noStrike" cap="none" normalizeH="0" baseline="0" dirty="0" smtClean="0">
                <a:ln>
                  <a:noFill/>
                </a:ln>
                <a:solidFill>
                  <a:schemeClr val="tx1"/>
                </a:solidFill>
                <a:effectLst/>
                <a:latin typeface="Arial" pitchFamily="34" charset="0"/>
                <a:cs typeface="Arial" pitchFamily="34" charset="0"/>
              </a:rPr>
              <a:t> </a:t>
            </a:r>
            <a:endParaRPr kumimoji="0" lang="fr-FR"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3" name="Image 12" descr="DSC00715"/>
          <p:cNvPicPr/>
          <p:nvPr/>
        </p:nvPicPr>
        <p:blipFill>
          <a:blip r:embed="rId3"/>
          <a:srcRect/>
          <a:stretch>
            <a:fillRect/>
          </a:stretch>
        </p:blipFill>
        <p:spPr bwMode="auto">
          <a:xfrm>
            <a:off x="5143504" y="3786190"/>
            <a:ext cx="2914657" cy="2571768"/>
          </a:xfrm>
          <a:prstGeom prst="rect">
            <a:avLst/>
          </a:prstGeom>
          <a:noFill/>
          <a:ln w="38100">
            <a:solidFill>
              <a:srgbClr val="FF0000"/>
            </a:solidFill>
            <a:miter lim="800000"/>
            <a:headEnd/>
            <a:tailEnd/>
          </a:ln>
        </p:spPr>
      </p:pic>
      <p:sp>
        <p:nvSpPr>
          <p:cNvPr id="14" name="Rectangle 1"/>
          <p:cNvSpPr>
            <a:spLocks noChangeArrowheads="1"/>
          </p:cNvSpPr>
          <p:nvPr/>
        </p:nvSpPr>
        <p:spPr bwMode="auto">
          <a:xfrm>
            <a:off x="500066" y="4214818"/>
            <a:ext cx="4500562" cy="2585323"/>
          </a:xfrm>
          <a:prstGeom prst="rect">
            <a:avLst/>
          </a:prstGeom>
          <a:ln>
            <a:headEnd/>
            <a:tailEnd/>
          </a:ln>
        </p:spPr>
        <p:style>
          <a:lnRef idx="1">
            <a:schemeClr val="accent6"/>
          </a:lnRef>
          <a:fillRef idx="2">
            <a:schemeClr val="accent6"/>
          </a:fillRef>
          <a:effectRef idx="1">
            <a:schemeClr val="accent6"/>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342900" algn="l" defTabSz="914400" rtl="0" eaLnBrk="1" fontAlgn="base" latinLnBrk="0" hangingPunct="1">
              <a:lnSpc>
                <a:spcPct val="100000"/>
              </a:lnSpc>
              <a:spcBef>
                <a:spcPct val="0"/>
              </a:spcBef>
              <a:spcAft>
                <a:spcPct val="0"/>
              </a:spcAft>
              <a:buClrTx/>
              <a:buSzTx/>
              <a:buFontTx/>
              <a:buNone/>
              <a:tabLst/>
            </a:pPr>
            <a:r>
              <a:rPr kumimoji="0" lang="fr-FR"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La RN 24</a:t>
            </a:r>
            <a:r>
              <a:rPr kumimoji="0" lang="fr-FR"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 elle </a:t>
            </a:r>
            <a:r>
              <a:rPr kumimoji="0" lang="fr-FR" b="1"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traverse Boumerdès </a:t>
            </a:r>
            <a:r>
              <a:rPr kumimoji="0" lang="fr-FR"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d’</a:t>
            </a:r>
            <a:r>
              <a:rPr kumimoji="0" lang="fr-FR" b="1"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est</a:t>
            </a:r>
            <a:r>
              <a:rPr kumimoji="0" lang="fr-FR"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en </a:t>
            </a:r>
            <a:r>
              <a:rPr kumimoji="0" lang="fr-FR" b="1"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oues</a:t>
            </a:r>
            <a:r>
              <a:rPr kumimoji="0" lang="fr-FR"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t, sur une </a:t>
            </a:r>
            <a:r>
              <a:rPr kumimoji="0" lang="fr-FR" b="0"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longueur</a:t>
            </a:r>
            <a:r>
              <a:rPr kumimoji="0" lang="fr-FR"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d’environ </a:t>
            </a:r>
            <a:r>
              <a:rPr kumimoji="0" lang="fr-FR" b="1"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9 Km</a:t>
            </a:r>
            <a:r>
              <a:rPr kumimoji="0" lang="fr-FR"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la  </a:t>
            </a:r>
            <a:r>
              <a:rPr kumimoji="0" lang="fr-FR" b="0"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reliant </a:t>
            </a:r>
            <a:r>
              <a:rPr kumimoji="0" lang="fr-FR"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à </a:t>
            </a:r>
            <a:r>
              <a:rPr kumimoji="0" lang="fr-FR" b="0"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Corso</a:t>
            </a:r>
            <a:r>
              <a:rPr kumimoji="0" lang="fr-FR"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puis à </a:t>
            </a:r>
            <a:r>
              <a:rPr kumimoji="0" lang="fr-FR" b="0"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Alger</a:t>
            </a:r>
            <a:r>
              <a:rPr kumimoji="0" lang="fr-FR"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à l’</a:t>
            </a:r>
            <a:r>
              <a:rPr kumimoji="0" lang="fr-FR" b="0"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ouest</a:t>
            </a:r>
            <a:r>
              <a:rPr kumimoji="0" lang="fr-FR"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et à </a:t>
            </a:r>
            <a:r>
              <a:rPr kumimoji="0" lang="fr-FR" b="0"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Zemmouri</a:t>
            </a:r>
            <a:r>
              <a:rPr kumimoji="0" lang="fr-FR"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puis </a:t>
            </a:r>
            <a:r>
              <a:rPr kumimoji="0" lang="fr-FR" b="0"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Tigzirt</a:t>
            </a:r>
            <a:r>
              <a:rPr kumimoji="0" lang="fr-FR"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à l’</a:t>
            </a:r>
            <a:r>
              <a:rPr kumimoji="0" lang="fr-FR" b="0"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est</a:t>
            </a:r>
            <a:r>
              <a:rPr kumimoji="0" lang="fr-FR"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ce qui lui procure un caractère transitaire avec  un flux mécanique très important .aussi sa position lui permet de  jouer  un </a:t>
            </a:r>
            <a:r>
              <a:rPr kumimoji="0" lang="fr-FR" b="0"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rôle</a:t>
            </a:r>
            <a:r>
              <a:rPr kumimoji="0" lang="fr-FR"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fr-FR" b="0"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important</a:t>
            </a:r>
            <a:r>
              <a:rPr kumimoji="0" lang="fr-FR"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dans le </a:t>
            </a:r>
            <a:r>
              <a:rPr kumimoji="0" lang="fr-FR" b="0"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développement touristique du littoral de Boumerdès</a:t>
            </a:r>
            <a:r>
              <a:rPr kumimoji="0" lang="fr-FR"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a:t>
            </a:r>
            <a:endParaRPr kumimoji="0" lang="fr-FR" b="0" i="0" u="none" strike="noStrike" cap="none" normalizeH="0" baseline="0" dirty="0" smtClean="0">
              <a:ln>
                <a:noFill/>
              </a:ln>
              <a:solidFill>
                <a:schemeClr val="tx1"/>
              </a:solidFill>
              <a:effectLst/>
              <a:latin typeface="Arial" pitchFamily="34" charset="0"/>
              <a:cs typeface="Arial" pitchFamily="34" charset="0"/>
            </a:endParaRPr>
          </a:p>
        </p:txBody>
      </p:sp>
      <p:sp>
        <p:nvSpPr>
          <p:cNvPr id="15" name="Rectangle 14"/>
          <p:cNvSpPr/>
          <p:nvPr/>
        </p:nvSpPr>
        <p:spPr>
          <a:xfrm>
            <a:off x="7030429" y="3416858"/>
            <a:ext cx="899157" cy="369332"/>
          </a:xfrm>
          <a:prstGeom prst="rect">
            <a:avLst/>
          </a:prstGeom>
        </p:spPr>
        <p:txBody>
          <a:bodyPr wrap="none">
            <a:spAutoFit/>
          </a:bodyPr>
          <a:lstStyle/>
          <a:p>
            <a:r>
              <a:rPr lang="fr-FR" b="1" u="sng" dirty="0" smtClean="0"/>
              <a:t>R.N.5 A</a:t>
            </a:r>
            <a:endParaRPr lang="fr-FR" dirty="0"/>
          </a:p>
        </p:txBody>
      </p:sp>
      <p:sp>
        <p:nvSpPr>
          <p:cNvPr id="74759" name="Rectangle 7"/>
          <p:cNvSpPr>
            <a:spLocks noChangeArrowheads="1"/>
          </p:cNvSpPr>
          <p:nvPr/>
        </p:nvSpPr>
        <p:spPr bwMode="auto">
          <a:xfrm>
            <a:off x="6072198" y="6040299"/>
            <a:ext cx="2928958" cy="3385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600" b="1" i="1" u="sng" strike="noStrike" cap="none" normalizeH="0" baseline="0" dirty="0" smtClean="0">
                <a:ln>
                  <a:noFill/>
                </a:ln>
                <a:solidFill>
                  <a:schemeClr val="tx1"/>
                </a:solidFill>
                <a:effectLst/>
                <a:latin typeface="Calibri" pitchFamily="34" charset="0"/>
                <a:ea typeface="Calibri" pitchFamily="34" charset="0"/>
                <a:cs typeface="Arial" pitchFamily="34" charset="0"/>
              </a:rPr>
              <a:t>C.W.146</a:t>
            </a:r>
            <a:endParaRPr kumimoji="0" lang="fr-FR" sz="16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5" name="Text Box 3"/>
          <p:cNvSpPr txBox="1">
            <a:spLocks noChangeArrowheads="1"/>
          </p:cNvSpPr>
          <p:nvPr/>
        </p:nvSpPr>
        <p:spPr bwMode="auto">
          <a:xfrm>
            <a:off x="18532475" y="914400"/>
            <a:ext cx="1979613" cy="1714500"/>
          </a:xfrm>
          <a:prstGeom prst="rect">
            <a:avLst/>
          </a:prstGeom>
          <a:solidFill>
            <a:srgbClr val="FFFFFF"/>
          </a:solidFill>
          <a:ln w="19050">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000" b="1" i="1" u="sng" strike="noStrike" cap="none" normalizeH="0" baseline="0" smtClean="0">
                <a:ln>
                  <a:noFill/>
                </a:ln>
                <a:solidFill>
                  <a:schemeClr val="tx1"/>
                </a:solidFill>
                <a:effectLst/>
                <a:latin typeface="Calibri" pitchFamily="34" charset="0"/>
                <a:ea typeface="Calibri" pitchFamily="34" charset="0"/>
                <a:cs typeface="Arial" pitchFamily="34" charset="0"/>
              </a:rPr>
              <a:t>Avenue du 1</a:t>
            </a:r>
            <a:r>
              <a:rPr kumimoji="0" lang="fr-FR" sz="1000" b="1" i="1" u="sng" strike="noStrike" cap="none" normalizeH="0" baseline="30000" smtClean="0">
                <a:ln>
                  <a:noFill/>
                </a:ln>
                <a:solidFill>
                  <a:schemeClr val="tx1"/>
                </a:solidFill>
                <a:effectLst/>
                <a:latin typeface="Calibri" pitchFamily="34" charset="0"/>
                <a:ea typeface="Calibri" pitchFamily="34" charset="0"/>
                <a:cs typeface="Arial" pitchFamily="34" charset="0"/>
              </a:rPr>
              <a:t>er</a:t>
            </a:r>
            <a:r>
              <a:rPr kumimoji="0" lang="fr-FR" sz="1000" b="1" i="1" u="sng" strike="noStrike" cap="none" normalizeH="0" baseline="0" smtClean="0">
                <a:ln>
                  <a:noFill/>
                </a:ln>
                <a:solidFill>
                  <a:schemeClr val="tx1"/>
                </a:solidFill>
                <a:effectLst/>
                <a:latin typeface="Calibri" pitchFamily="34" charset="0"/>
                <a:ea typeface="Calibri" pitchFamily="34" charset="0"/>
                <a:cs typeface="Arial" pitchFamily="34" charset="0"/>
              </a:rPr>
              <a:t> novembre</a:t>
            </a:r>
            <a:endParaRPr kumimoji="0" lang="fr-FR" sz="1100" b="0" i="0" u="none" strike="noStrike" cap="none" normalizeH="0" baseline="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sz="1800" b="0" i="0" u="none" strike="noStrike" cap="none" normalizeH="0" baseline="0" smtClean="0">
              <a:ln>
                <a:noFill/>
              </a:ln>
              <a:solidFill>
                <a:schemeClr val="tx1"/>
              </a:solidFill>
              <a:effectLst/>
              <a:latin typeface="Arial" pitchFamily="34" charset="0"/>
              <a:cs typeface="Arial" pitchFamily="34" charset="0"/>
            </a:endParaRPr>
          </a:p>
        </p:txBody>
      </p:sp>
      <p:sp>
        <p:nvSpPr>
          <p:cNvPr id="84998" name="Rectangle 6"/>
          <p:cNvSpPr>
            <a:spLocks noChangeArrowheads="1"/>
          </p:cNvSpPr>
          <p:nvPr/>
        </p:nvSpPr>
        <p:spPr bwMode="auto">
          <a:xfrm>
            <a:off x="0" y="457200"/>
            <a:ext cx="0" cy="0"/>
          </a:xfrm>
          <a:prstGeom prst="rect">
            <a:avLst/>
          </a:prstGeom>
          <a:solidFill>
            <a:schemeClr val="accent1"/>
          </a:solidFill>
          <a:ln w="9525">
            <a:solidFill>
              <a:schemeClr val="tx1"/>
            </a:solidFill>
            <a:miter lim="800000"/>
            <a:headEnd/>
            <a:tailEnd/>
          </a:ln>
          <a:effectLst/>
        </p:spPr>
        <p:txBody>
          <a:bodyPr vert="horz" wrap="square" lIns="91440" tIns="45720" rIns="91440" bIns="45720" numCol="1" anchor="t" anchorCtr="0" compatLnSpc="1">
            <a:prstTxWarp prst="textNoShape">
              <a:avLst/>
            </a:prstTxWarp>
          </a:bodyPr>
          <a:lstStyle/>
          <a:p>
            <a:endParaRPr lang="fr-FR"/>
          </a:p>
        </p:txBody>
      </p:sp>
      <p:sp>
        <p:nvSpPr>
          <p:cNvPr id="85000" name="Rectangle 8"/>
          <p:cNvSpPr>
            <a:spLocks noChangeArrowheads="1"/>
          </p:cNvSpPr>
          <p:nvPr/>
        </p:nvSpPr>
        <p:spPr bwMode="auto">
          <a:xfrm>
            <a:off x="500066" y="2214554"/>
            <a:ext cx="7643834" cy="1600438"/>
          </a:xfrm>
          <a:prstGeom prst="rect">
            <a:avLst/>
          </a:prstGeom>
          <a:ln>
            <a:headEnd/>
            <a:tailEnd/>
          </a:ln>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342900" algn="l" defTabSz="914400" rtl="0" eaLnBrk="1" fontAlgn="base" latinLnBrk="0" hangingPunct="1">
              <a:lnSpc>
                <a:spcPct val="100000"/>
              </a:lnSpc>
              <a:spcBef>
                <a:spcPct val="0"/>
              </a:spcBef>
              <a:spcAft>
                <a:spcPct val="0"/>
              </a:spcAft>
              <a:buClrTx/>
              <a:buSzTx/>
              <a:buFontTx/>
              <a:buNone/>
              <a:tabLst>
                <a:tab pos="409575" algn="l"/>
              </a:tabLst>
            </a:pPr>
            <a:r>
              <a:rPr kumimoji="0" lang="fr-FR" sz="1600" b="1"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Quatre axes </a:t>
            </a:r>
            <a:r>
              <a:rPr kumimoji="0" lang="fr-FR"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viennent compléter ce dispositif, de façon à assurer les liaisons internes du chef lieu qui sont :</a:t>
            </a:r>
            <a:endParaRPr kumimoji="0" lang="fr-FR" sz="1600" b="0" i="0" u="none" strike="noStrike" cap="none" normalizeH="0" baseline="0" dirty="0" smtClean="0">
              <a:ln>
                <a:noFill/>
              </a:ln>
              <a:solidFill>
                <a:schemeClr val="tx1"/>
              </a:solidFill>
              <a:effectLst/>
              <a:latin typeface="Arial" pitchFamily="34" charset="0"/>
              <a:cs typeface="Arial" pitchFamily="34" charset="0"/>
            </a:endParaRPr>
          </a:p>
          <a:p>
            <a:pPr marL="0" marR="0" lvl="0" indent="228600" algn="l" defTabSz="914400" rtl="0" eaLnBrk="0" fontAlgn="base" latinLnBrk="0" hangingPunct="0">
              <a:lnSpc>
                <a:spcPct val="100000"/>
              </a:lnSpc>
              <a:spcBef>
                <a:spcPct val="0"/>
              </a:spcBef>
              <a:spcAft>
                <a:spcPct val="0"/>
              </a:spcAft>
              <a:buClrTx/>
              <a:buSzTx/>
              <a:buFontTx/>
              <a:buChar char="•"/>
              <a:tabLst>
                <a:tab pos="409575" algn="l"/>
              </a:tabLst>
            </a:pPr>
            <a:r>
              <a:rPr kumimoji="0" lang="fr-FR" sz="1600" b="0" i="0" u="sng"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Avenue du 1er novembre</a:t>
            </a:r>
            <a:r>
              <a:rPr kumimoji="0" lang="fr-FR" sz="1600" b="0" i="0" u="none" strike="noStrike" cap="none" normalizeH="0" baseline="0" dirty="0" smtClean="0">
                <a:ln>
                  <a:noFill/>
                </a:ln>
                <a:solidFill>
                  <a:schemeClr val="tx1"/>
                </a:solidFill>
                <a:effectLst/>
                <a:latin typeface="Calibri"/>
                <a:ea typeface="Calibri" pitchFamily="34" charset="0"/>
                <a:cs typeface="Times New Roman" pitchFamily="18" charset="0"/>
              </a:rPr>
              <a:t> </a:t>
            </a:r>
            <a:r>
              <a:rPr kumimoji="0" lang="fr-FR" sz="16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cet axe occupe une position centrale qui s</a:t>
            </a:r>
            <a:r>
              <a:rPr kumimoji="0" lang="fr-FR" sz="1600" b="0" i="0" u="none" strike="noStrike" cap="none" normalizeH="0" baseline="0" dirty="0" smtClean="0">
                <a:ln>
                  <a:noFill/>
                </a:ln>
                <a:solidFill>
                  <a:schemeClr val="tx1"/>
                </a:solidFill>
                <a:effectLst/>
                <a:latin typeface="Calibri"/>
                <a:ea typeface="Calibri" pitchFamily="34" charset="0"/>
                <a:cs typeface="Times New Roman" pitchFamily="18" charset="0"/>
              </a:rPr>
              <a:t>’é</a:t>
            </a:r>
            <a:r>
              <a:rPr kumimoji="0" lang="fr-FR" sz="16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tant sur 1KM, il est ponctu</a:t>
            </a:r>
            <a:r>
              <a:rPr kumimoji="0" lang="fr-FR" sz="1600" b="0" i="0" u="none" strike="noStrike" cap="none" normalizeH="0" baseline="0" dirty="0" smtClean="0">
                <a:ln>
                  <a:noFill/>
                </a:ln>
                <a:solidFill>
                  <a:schemeClr val="tx1"/>
                </a:solidFill>
                <a:effectLst/>
                <a:latin typeface="Calibri"/>
                <a:ea typeface="Calibri" pitchFamily="34" charset="0"/>
                <a:cs typeface="Times New Roman" pitchFamily="18" charset="0"/>
              </a:rPr>
              <a:t>é</a:t>
            </a:r>
            <a:r>
              <a:rPr kumimoji="0" lang="fr-FR" sz="16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par un ensemble d</a:t>
            </a:r>
            <a:r>
              <a:rPr kumimoji="0" lang="fr-FR" sz="1600" b="0" i="0" u="none" strike="noStrike" cap="none" normalizeH="0" baseline="0" dirty="0" smtClean="0">
                <a:ln>
                  <a:noFill/>
                </a:ln>
                <a:solidFill>
                  <a:schemeClr val="tx1"/>
                </a:solidFill>
                <a:effectLst/>
                <a:latin typeface="Calibri"/>
                <a:ea typeface="Calibri" pitchFamily="34" charset="0"/>
                <a:cs typeface="Times New Roman" pitchFamily="18" charset="0"/>
              </a:rPr>
              <a:t>’é</a:t>
            </a:r>
            <a:r>
              <a:rPr kumimoji="0" lang="fr-FR" sz="16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quipements (la gare ferroviaire, le si</a:t>
            </a:r>
            <a:r>
              <a:rPr kumimoji="0" lang="fr-FR" sz="1600" b="0" i="0" u="none" strike="noStrike" cap="none" normalizeH="0" baseline="0" dirty="0" smtClean="0">
                <a:ln>
                  <a:noFill/>
                </a:ln>
                <a:solidFill>
                  <a:schemeClr val="tx1"/>
                </a:solidFill>
                <a:effectLst/>
                <a:latin typeface="Calibri"/>
                <a:ea typeface="Calibri" pitchFamily="34" charset="0"/>
                <a:cs typeface="Times New Roman" pitchFamily="18" charset="0"/>
              </a:rPr>
              <a:t>è</a:t>
            </a:r>
            <a:r>
              <a:rPr kumimoji="0" lang="fr-FR" sz="16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ge de SONATRACH et l</a:t>
            </a:r>
            <a:r>
              <a:rPr kumimoji="0" lang="fr-FR" sz="1600" b="0" i="0" u="none" strike="noStrike" cap="none" normalizeH="0" baseline="0" dirty="0" smtClean="0">
                <a:ln>
                  <a:noFill/>
                </a:ln>
                <a:solidFill>
                  <a:schemeClr val="tx1"/>
                </a:solidFill>
                <a:effectLst/>
                <a:latin typeface="Calibri"/>
                <a:ea typeface="Calibri" pitchFamily="34" charset="0"/>
                <a:cs typeface="Times New Roman" pitchFamily="18" charset="0"/>
              </a:rPr>
              <a:t>’</a:t>
            </a:r>
            <a:r>
              <a:rPr kumimoji="0" lang="fr-FR" sz="16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I.A.P</a:t>
            </a:r>
            <a:r>
              <a:rPr kumimoji="0" lang="fr-FR" sz="1600" b="0" i="0" u="none" strike="noStrike" cap="none" normalizeH="0" baseline="0" dirty="0" smtClean="0">
                <a:ln>
                  <a:noFill/>
                </a:ln>
                <a:solidFill>
                  <a:schemeClr val="tx1"/>
                </a:solidFill>
                <a:effectLst/>
                <a:latin typeface="Calibri"/>
                <a:ea typeface="Calibri" pitchFamily="34" charset="0"/>
                <a:cs typeface="Times New Roman" pitchFamily="18" charset="0"/>
              </a:rPr>
              <a:t>…</a:t>
            </a:r>
            <a:r>
              <a:rPr kumimoji="0" lang="fr-FR" sz="16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t>
            </a:r>
            <a:endParaRPr kumimoji="0" lang="fr-FR" sz="1600" b="0" i="0" u="none" strike="noStrike" cap="none" normalizeH="0" baseline="0" dirty="0" smtClean="0">
              <a:ln>
                <a:noFill/>
              </a:ln>
              <a:solidFill>
                <a:schemeClr val="tx1"/>
              </a:solidFill>
              <a:effectLst/>
              <a:latin typeface="Arial" pitchFamily="34" charset="0"/>
              <a:cs typeface="Arial" pitchFamily="34" charset="0"/>
            </a:endParaRPr>
          </a:p>
          <a:p>
            <a:pPr marL="0" marR="0" lvl="0" indent="228600" algn="l" defTabSz="914400" rtl="0" eaLnBrk="0" fontAlgn="base" latinLnBrk="0" hangingPunct="0">
              <a:lnSpc>
                <a:spcPct val="100000"/>
              </a:lnSpc>
              <a:spcBef>
                <a:spcPct val="0"/>
              </a:spcBef>
              <a:spcAft>
                <a:spcPct val="0"/>
              </a:spcAft>
              <a:buClrTx/>
              <a:buSzTx/>
              <a:buFontTx/>
              <a:buNone/>
              <a:tabLst>
                <a:tab pos="409575" algn="l"/>
              </a:tabLst>
            </a:pPr>
            <a:endParaRPr kumimoji="0" lang="fr-FR"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85001" name="Rectangle 9"/>
          <p:cNvSpPr>
            <a:spLocks noChangeArrowheads="1"/>
          </p:cNvSpPr>
          <p:nvPr/>
        </p:nvSpPr>
        <p:spPr bwMode="auto">
          <a:xfrm>
            <a:off x="0" y="1704975"/>
            <a:ext cx="0" cy="0"/>
          </a:xfrm>
          <a:prstGeom prst="rect">
            <a:avLst/>
          </a:prstGeom>
          <a:solidFill>
            <a:schemeClr val="accent1"/>
          </a:solidFill>
          <a:ln w="9525">
            <a:solidFill>
              <a:schemeClr val="tx1"/>
            </a:solidFill>
            <a:miter lim="800000"/>
            <a:headEnd/>
            <a:tailEnd/>
          </a:ln>
          <a:effectLst/>
        </p:spPr>
        <p:txBody>
          <a:bodyPr vert="horz" wrap="square" lIns="91440" tIns="45720" rIns="91440" bIns="45720" numCol="1" anchor="t" anchorCtr="0" compatLnSpc="1">
            <a:prstTxWarp prst="textNoShape">
              <a:avLst/>
            </a:prstTxWarp>
          </a:bodyPr>
          <a:lstStyle/>
          <a:p>
            <a:endParaRPr lang="fr-FR"/>
          </a:p>
        </p:txBody>
      </p:sp>
      <p:sp>
        <p:nvSpPr>
          <p:cNvPr id="85003" name="Rectangle 11"/>
          <p:cNvSpPr>
            <a:spLocks noChangeArrowheads="1"/>
          </p:cNvSpPr>
          <p:nvPr/>
        </p:nvSpPr>
        <p:spPr bwMode="auto">
          <a:xfrm>
            <a:off x="500034" y="3857628"/>
            <a:ext cx="8072494" cy="2554545"/>
          </a:xfrm>
          <a:prstGeom prst="rect">
            <a:avLst/>
          </a:prstGeom>
          <a:ln>
            <a:headEnd/>
            <a:tailEnd/>
          </a:ln>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228600" algn="l" defTabSz="914400" rtl="0" eaLnBrk="1" fontAlgn="base" latinLnBrk="0" hangingPunct="1">
              <a:lnSpc>
                <a:spcPct val="100000"/>
              </a:lnSpc>
              <a:spcBef>
                <a:spcPct val="0"/>
              </a:spcBef>
              <a:spcAft>
                <a:spcPct val="0"/>
              </a:spcAft>
              <a:buClrTx/>
              <a:buSzTx/>
              <a:buFontTx/>
              <a:buNone/>
              <a:tabLst>
                <a:tab pos="409575" algn="l"/>
              </a:tabLst>
            </a:pPr>
            <a:r>
              <a:rPr kumimoji="0" lang="fr-FR" sz="1600" b="0" i="0" u="sng"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Axe est-ouest</a:t>
            </a:r>
            <a:r>
              <a:rPr kumimoji="0" lang="fr-FR" sz="1600" b="0" i="0" u="none" strike="noStrike" cap="none" normalizeH="0" baseline="0" dirty="0" smtClean="0">
                <a:ln>
                  <a:noFill/>
                </a:ln>
                <a:solidFill>
                  <a:schemeClr val="tx1"/>
                </a:solidFill>
                <a:effectLst/>
                <a:latin typeface="Calibri"/>
                <a:ea typeface="Calibri" pitchFamily="34" charset="0"/>
                <a:cs typeface="Times New Roman" pitchFamily="18" charset="0"/>
              </a:rPr>
              <a:t> </a:t>
            </a:r>
            <a:r>
              <a:rPr kumimoji="0" lang="fr-FR" sz="16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lui aussi occupe une position centrale, c</a:t>
            </a:r>
            <a:r>
              <a:rPr kumimoji="0" lang="fr-FR" sz="1600" b="0" i="0" u="none" strike="noStrike" cap="none" normalizeH="0" baseline="0" dirty="0" smtClean="0">
                <a:ln>
                  <a:noFill/>
                </a:ln>
                <a:solidFill>
                  <a:schemeClr val="tx1"/>
                </a:solidFill>
                <a:effectLst/>
                <a:latin typeface="Calibri"/>
                <a:ea typeface="Calibri" pitchFamily="34" charset="0"/>
                <a:cs typeface="Times New Roman" pitchFamily="18" charset="0"/>
              </a:rPr>
              <a:t>’</a:t>
            </a:r>
            <a:r>
              <a:rPr kumimoji="0" lang="fr-FR" sz="16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est l</a:t>
            </a:r>
            <a:r>
              <a:rPr kumimoji="0" lang="fr-FR" sz="1600" b="0" i="0" u="none" strike="noStrike" cap="none" normalizeH="0" baseline="0" dirty="0" smtClean="0">
                <a:ln>
                  <a:noFill/>
                </a:ln>
                <a:solidFill>
                  <a:schemeClr val="tx1"/>
                </a:solidFill>
                <a:effectLst/>
                <a:latin typeface="Calibri"/>
                <a:ea typeface="Calibri" pitchFamily="34" charset="0"/>
                <a:cs typeface="Times New Roman" pitchFamily="18" charset="0"/>
              </a:rPr>
              <a:t>’</a:t>
            </a:r>
            <a:r>
              <a:rPr kumimoji="0" lang="fr-FR" sz="16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axe le plus anim</a:t>
            </a:r>
            <a:r>
              <a:rPr kumimoji="0" lang="fr-FR" sz="1600" b="0" i="0" u="none" strike="noStrike" cap="none" normalizeH="0" baseline="0" dirty="0" smtClean="0">
                <a:ln>
                  <a:noFill/>
                </a:ln>
                <a:solidFill>
                  <a:schemeClr val="tx1"/>
                </a:solidFill>
                <a:effectLst/>
                <a:latin typeface="Calibri"/>
                <a:ea typeface="Calibri" pitchFamily="34" charset="0"/>
                <a:cs typeface="Times New Roman" pitchFamily="18" charset="0"/>
              </a:rPr>
              <a:t>é</a:t>
            </a:r>
            <a:r>
              <a:rPr kumimoji="0" lang="fr-FR" sz="16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de la commune, du fait qu</a:t>
            </a:r>
            <a:r>
              <a:rPr kumimoji="0" lang="fr-FR" sz="1600" b="0" i="0" u="none" strike="noStrike" cap="none" normalizeH="0" baseline="0" dirty="0" smtClean="0">
                <a:ln>
                  <a:noFill/>
                </a:ln>
                <a:solidFill>
                  <a:schemeClr val="tx1"/>
                </a:solidFill>
                <a:effectLst/>
                <a:latin typeface="Calibri"/>
                <a:ea typeface="Calibri" pitchFamily="34" charset="0"/>
                <a:cs typeface="Times New Roman" pitchFamily="18" charset="0"/>
              </a:rPr>
              <a:t>’</a:t>
            </a:r>
            <a:r>
              <a:rPr kumimoji="0" lang="fr-FR" sz="16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il dessert quelques </a:t>
            </a:r>
            <a:r>
              <a:rPr kumimoji="0" lang="fr-FR" sz="1600" b="0" i="0" u="none" strike="noStrike" cap="none" normalizeH="0" baseline="0" dirty="0" smtClean="0">
                <a:ln>
                  <a:noFill/>
                </a:ln>
                <a:solidFill>
                  <a:schemeClr val="tx1"/>
                </a:solidFill>
                <a:effectLst/>
                <a:latin typeface="Calibri"/>
                <a:ea typeface="Calibri" pitchFamily="34" charset="0"/>
                <a:cs typeface="Times New Roman" pitchFamily="18" charset="0"/>
              </a:rPr>
              <a:t>é</a:t>
            </a:r>
            <a:r>
              <a:rPr kumimoji="0" lang="fr-FR" sz="16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difices administratif dont le si</a:t>
            </a:r>
            <a:r>
              <a:rPr kumimoji="0" lang="fr-FR" sz="1600" b="0" i="0" u="none" strike="noStrike" cap="none" normalizeH="0" baseline="0" dirty="0" smtClean="0">
                <a:ln>
                  <a:noFill/>
                </a:ln>
                <a:solidFill>
                  <a:schemeClr val="tx1"/>
                </a:solidFill>
                <a:effectLst/>
                <a:latin typeface="Calibri"/>
                <a:ea typeface="Calibri" pitchFamily="34" charset="0"/>
                <a:cs typeface="Times New Roman" pitchFamily="18" charset="0"/>
              </a:rPr>
              <a:t>è</a:t>
            </a:r>
            <a:r>
              <a:rPr kumimoji="0" lang="fr-FR" sz="16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ge de la wilaya. </a:t>
            </a:r>
            <a:endParaRPr kumimoji="0" lang="fr-FR" sz="1600" b="0" i="0" u="none" strike="noStrike" cap="none" normalizeH="0" baseline="0" dirty="0" smtClean="0">
              <a:ln>
                <a:noFill/>
              </a:ln>
              <a:solidFill>
                <a:schemeClr val="tx1"/>
              </a:solidFill>
              <a:effectLst/>
              <a:latin typeface="Arial" pitchFamily="34" charset="0"/>
              <a:cs typeface="Arial" pitchFamily="34" charset="0"/>
            </a:endParaRPr>
          </a:p>
          <a:p>
            <a:pPr marL="0" marR="0" lvl="0" indent="342900" algn="l" defTabSz="914400" rtl="0" eaLnBrk="0" fontAlgn="base" latinLnBrk="0" hangingPunct="0">
              <a:lnSpc>
                <a:spcPct val="100000"/>
              </a:lnSpc>
              <a:spcBef>
                <a:spcPct val="0"/>
              </a:spcBef>
              <a:spcAft>
                <a:spcPct val="0"/>
              </a:spcAft>
              <a:buClrTx/>
              <a:buSzTx/>
              <a:buFontTx/>
              <a:buChar char="•"/>
              <a:tabLst>
                <a:tab pos="409575" algn="l"/>
              </a:tabLst>
            </a:pPr>
            <a:r>
              <a:rPr kumimoji="0" lang="fr-FR" sz="1600" b="0" i="0" u="sng"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Avenue de l</a:t>
            </a:r>
            <a:r>
              <a:rPr kumimoji="0" lang="fr-FR" sz="1600" b="0" i="0" u="sng" strike="noStrike" cap="none" normalizeH="0" baseline="0" dirty="0" smtClean="0">
                <a:ln>
                  <a:noFill/>
                </a:ln>
                <a:solidFill>
                  <a:schemeClr val="tx1"/>
                </a:solidFill>
                <a:effectLst/>
                <a:latin typeface="Calibri"/>
                <a:ea typeface="Calibri" pitchFamily="34" charset="0"/>
                <a:cs typeface="Times New Roman" pitchFamily="18" charset="0"/>
              </a:rPr>
              <a:t>’</a:t>
            </a:r>
            <a:r>
              <a:rPr kumimoji="0" lang="fr-FR" sz="1600" b="0" i="0" u="sng"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ind</a:t>
            </a:r>
            <a:r>
              <a:rPr kumimoji="0" lang="fr-FR" sz="1600" b="0" i="0" u="sng" strike="noStrike" cap="none" normalizeH="0" baseline="0" dirty="0" smtClean="0">
                <a:ln>
                  <a:noFill/>
                </a:ln>
                <a:solidFill>
                  <a:schemeClr val="tx1"/>
                </a:solidFill>
                <a:effectLst/>
                <a:latin typeface="Calibri"/>
                <a:ea typeface="Calibri" pitchFamily="34" charset="0"/>
                <a:cs typeface="Times New Roman" pitchFamily="18" charset="0"/>
              </a:rPr>
              <a:t>é</a:t>
            </a:r>
            <a:r>
              <a:rPr kumimoji="0" lang="fr-FR" sz="1600" b="0" i="0" u="sng"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pendance</a:t>
            </a:r>
            <a:r>
              <a:rPr kumimoji="0" lang="fr-FR" sz="16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 anim</a:t>
            </a:r>
            <a:r>
              <a:rPr kumimoji="0" lang="fr-FR" sz="1600" b="0" i="0" u="none" strike="noStrike" cap="none" normalizeH="0" baseline="0" dirty="0" smtClean="0">
                <a:ln>
                  <a:noFill/>
                </a:ln>
                <a:solidFill>
                  <a:schemeClr val="tx1"/>
                </a:solidFill>
                <a:effectLst/>
                <a:latin typeface="Calibri"/>
                <a:ea typeface="Calibri" pitchFamily="34" charset="0"/>
                <a:cs typeface="Times New Roman" pitchFamily="18" charset="0"/>
              </a:rPr>
              <a:t>é</a:t>
            </a:r>
            <a:r>
              <a:rPr kumimoji="0" lang="fr-FR" sz="16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e pendant la saison estivale. Il dessert principalement un ensemble d</a:t>
            </a:r>
            <a:r>
              <a:rPr kumimoji="0" lang="fr-FR" sz="1600" b="0" i="0" u="none" strike="noStrike" cap="none" normalizeH="0" baseline="0" dirty="0" smtClean="0">
                <a:ln>
                  <a:noFill/>
                </a:ln>
                <a:solidFill>
                  <a:schemeClr val="tx1"/>
                </a:solidFill>
                <a:effectLst/>
                <a:latin typeface="Calibri"/>
                <a:ea typeface="Calibri" pitchFamily="34" charset="0"/>
                <a:cs typeface="Times New Roman" pitchFamily="18" charset="0"/>
              </a:rPr>
              <a:t>’</a:t>
            </a:r>
            <a:r>
              <a:rPr kumimoji="0" lang="fr-FR" sz="16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habitations individuelles. </a:t>
            </a:r>
            <a:endParaRPr kumimoji="0" lang="fr-FR" sz="1600" b="0" i="0" u="none" strike="noStrike" cap="none" normalizeH="0" baseline="0" dirty="0" smtClean="0">
              <a:ln>
                <a:noFill/>
              </a:ln>
              <a:solidFill>
                <a:schemeClr val="tx1"/>
              </a:solidFill>
              <a:effectLst/>
              <a:latin typeface="Arial" pitchFamily="34" charset="0"/>
              <a:cs typeface="Arial" pitchFamily="34" charset="0"/>
            </a:endParaRPr>
          </a:p>
          <a:p>
            <a:pPr marL="0" marR="0" lvl="0" indent="342900" algn="l" defTabSz="914400" rtl="0" eaLnBrk="0" fontAlgn="base" latinLnBrk="0" hangingPunct="0">
              <a:lnSpc>
                <a:spcPct val="100000"/>
              </a:lnSpc>
              <a:spcBef>
                <a:spcPct val="0"/>
              </a:spcBef>
              <a:spcAft>
                <a:spcPct val="0"/>
              </a:spcAft>
              <a:buClrTx/>
              <a:buSzTx/>
              <a:buFontTx/>
              <a:buChar char="•"/>
              <a:tabLst>
                <a:tab pos="409575" algn="l"/>
              </a:tabLst>
            </a:pPr>
            <a:r>
              <a:rPr kumimoji="0" lang="fr-FR" sz="1600" b="0" i="0" u="sng"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Boulevard des martyres</a:t>
            </a:r>
            <a:r>
              <a:rPr kumimoji="0" lang="fr-FR" sz="16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 il longe le chef lieu de commune d</a:t>
            </a:r>
            <a:r>
              <a:rPr kumimoji="0" lang="fr-FR" sz="1600" b="0" i="0" u="none" strike="noStrike" cap="none" normalizeH="0" baseline="0" dirty="0" smtClean="0">
                <a:ln>
                  <a:noFill/>
                </a:ln>
                <a:solidFill>
                  <a:schemeClr val="tx1"/>
                </a:solidFill>
                <a:effectLst/>
                <a:latin typeface="Calibri"/>
                <a:ea typeface="Calibri" pitchFamily="34" charset="0"/>
                <a:cs typeface="Times New Roman" pitchFamily="18" charset="0"/>
              </a:rPr>
              <a:t>’</a:t>
            </a:r>
            <a:r>
              <a:rPr kumimoji="0" lang="fr-FR" sz="16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est en ouest et dessert le littoral, bifurque </a:t>
            </a:r>
            <a:r>
              <a:rPr kumimoji="0" lang="fr-FR" sz="1600" b="0" i="0" u="none" strike="noStrike" cap="none" normalizeH="0" baseline="0" dirty="0" smtClean="0">
                <a:ln>
                  <a:noFill/>
                </a:ln>
                <a:solidFill>
                  <a:schemeClr val="tx1"/>
                </a:solidFill>
                <a:effectLst/>
                <a:latin typeface="Calibri"/>
                <a:ea typeface="Calibri" pitchFamily="34" charset="0"/>
                <a:cs typeface="Times New Roman" pitchFamily="18" charset="0"/>
              </a:rPr>
              <a:t>à</a:t>
            </a:r>
            <a:r>
              <a:rPr kumimoji="0" lang="fr-FR" sz="16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la sortie du Rocher noir sur la RN24, pour rejoindre l</a:t>
            </a:r>
            <a:r>
              <a:rPr kumimoji="0" lang="fr-FR" sz="1600" b="0" i="0" u="none" strike="noStrike" cap="none" normalizeH="0" baseline="0" dirty="0" smtClean="0">
                <a:ln>
                  <a:noFill/>
                </a:ln>
                <a:solidFill>
                  <a:schemeClr val="tx1"/>
                </a:solidFill>
                <a:effectLst/>
                <a:latin typeface="Calibri"/>
                <a:ea typeface="Calibri" pitchFamily="34" charset="0"/>
                <a:cs typeface="Times New Roman" pitchFamily="18" charset="0"/>
              </a:rPr>
              <a:t>’</a:t>
            </a:r>
            <a:r>
              <a:rPr kumimoji="0" lang="fr-FR" sz="16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agglom</a:t>
            </a:r>
            <a:r>
              <a:rPr kumimoji="0" lang="fr-FR" sz="1600" b="0" i="0" u="none" strike="noStrike" cap="none" normalizeH="0" baseline="0" dirty="0" smtClean="0">
                <a:ln>
                  <a:noFill/>
                </a:ln>
                <a:solidFill>
                  <a:schemeClr val="tx1"/>
                </a:solidFill>
                <a:effectLst/>
                <a:latin typeface="Calibri"/>
                <a:ea typeface="Calibri" pitchFamily="34" charset="0"/>
                <a:cs typeface="Times New Roman" pitchFamily="18" charset="0"/>
              </a:rPr>
              <a:t>é</a:t>
            </a:r>
            <a:r>
              <a:rPr kumimoji="0" lang="fr-FR" sz="16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ration secondaire du figuier.</a:t>
            </a:r>
            <a:endParaRPr kumimoji="0" lang="fr-FR" sz="1600" b="0" i="0" u="none" strike="noStrike" cap="none" normalizeH="0" baseline="0" dirty="0" smtClean="0">
              <a:ln>
                <a:noFill/>
              </a:ln>
              <a:solidFill>
                <a:schemeClr val="tx1"/>
              </a:solidFill>
              <a:effectLst/>
              <a:latin typeface="Arial" pitchFamily="34" charset="0"/>
              <a:cs typeface="Arial" pitchFamily="34" charset="0"/>
            </a:endParaRPr>
          </a:p>
          <a:p>
            <a:pPr marL="0" marR="0" lvl="0" indent="342900" algn="l" defTabSz="914400" rtl="0" eaLnBrk="0" fontAlgn="base" latinLnBrk="0" hangingPunct="0">
              <a:lnSpc>
                <a:spcPct val="100000"/>
              </a:lnSpc>
              <a:spcBef>
                <a:spcPct val="0"/>
              </a:spcBef>
              <a:spcAft>
                <a:spcPct val="0"/>
              </a:spcAft>
              <a:buClrTx/>
              <a:buSzTx/>
              <a:buFontTx/>
              <a:buNone/>
              <a:tabLst>
                <a:tab pos="409575" algn="l"/>
              </a:tabLst>
            </a:pPr>
            <a:r>
              <a:rPr kumimoji="0" lang="fr-FR"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Ce réseau est renforcé par des voies secondaires facilitant ainsi les déplacements entre les lotissements et les groupements d’habitation : </a:t>
            </a:r>
            <a:r>
              <a:rPr kumimoji="0" lang="fr-FR" sz="1600" b="0" i="0" u="sng"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Boulevard de la liberté</a:t>
            </a:r>
            <a:r>
              <a:rPr kumimoji="0" lang="fr-FR"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fr-FR" sz="1600" b="0" i="0" u="sng"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Boulevard du 24 février</a:t>
            </a:r>
            <a:r>
              <a:rPr kumimoji="0" lang="fr-FR"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…etc.</a:t>
            </a:r>
            <a:endParaRPr kumimoji="0" lang="fr-FR" sz="1600" b="0" i="0" u="none" strike="noStrike" cap="none" normalizeH="0" baseline="0" dirty="0" smtClean="0">
              <a:ln>
                <a:noFill/>
              </a:ln>
              <a:solidFill>
                <a:schemeClr val="tx1"/>
              </a:solidFill>
              <a:effectLst/>
              <a:latin typeface="Arial" pitchFamily="34" charset="0"/>
              <a:cs typeface="Arial" pitchFamily="34" charset="0"/>
            </a:endParaRPr>
          </a:p>
        </p:txBody>
      </p:sp>
      <p:sp>
        <p:nvSpPr>
          <p:cNvPr id="11" name="Rectangle 10"/>
          <p:cNvSpPr/>
          <p:nvPr/>
        </p:nvSpPr>
        <p:spPr>
          <a:xfrm>
            <a:off x="2428860" y="142852"/>
            <a:ext cx="4479752" cy="369332"/>
          </a:xfrm>
          <a:prstGeom prst="rect">
            <a:avLst/>
          </a:prstGeom>
        </p:spPr>
        <p:style>
          <a:lnRef idx="1">
            <a:schemeClr val="accent5"/>
          </a:lnRef>
          <a:fillRef idx="2">
            <a:schemeClr val="accent5"/>
          </a:fillRef>
          <a:effectRef idx="1">
            <a:schemeClr val="accent5"/>
          </a:effectRef>
          <a:fontRef idx="minor">
            <a:schemeClr val="dk1"/>
          </a:fontRef>
        </p:style>
        <p:txBody>
          <a:bodyPr wrap="none">
            <a:spAutoFit/>
          </a:bodyPr>
          <a:lstStyle/>
          <a:p>
            <a:r>
              <a:rPr lang="fr-FR" dirty="0" smtClean="0"/>
              <a:t>des chemins communaux d’importance locale</a:t>
            </a:r>
            <a:endParaRPr lang="fr-FR" dirty="0"/>
          </a:p>
        </p:txBody>
      </p:sp>
      <p:sp>
        <p:nvSpPr>
          <p:cNvPr id="12" name="Rectangle 5"/>
          <p:cNvSpPr>
            <a:spLocks noChangeArrowheads="1"/>
          </p:cNvSpPr>
          <p:nvPr/>
        </p:nvSpPr>
        <p:spPr bwMode="auto">
          <a:xfrm>
            <a:off x="500034" y="500042"/>
            <a:ext cx="7715304" cy="1600438"/>
          </a:xfrm>
          <a:prstGeom prst="rect">
            <a:avLst/>
          </a:prstGeom>
          <a:ln>
            <a:headEnd/>
            <a:tailEnd/>
          </a:ln>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228600" algn="l" defTabSz="914400" rtl="0" eaLnBrk="1" fontAlgn="base" latinLnBrk="0" hangingPunct="1">
              <a:lnSpc>
                <a:spcPct val="100000"/>
              </a:lnSpc>
              <a:spcBef>
                <a:spcPct val="0"/>
              </a:spcBef>
              <a:spcAft>
                <a:spcPct val="0"/>
              </a:spcAft>
              <a:buClrTx/>
              <a:buSzTx/>
              <a:buFontTx/>
              <a:buChar char="•"/>
              <a:tabLst>
                <a:tab pos="409575" algn="l"/>
              </a:tabLst>
            </a:pPr>
            <a:r>
              <a:rPr kumimoji="0" lang="fr-FR" sz="1600" b="1" i="0" u="sng" strike="noStrike" cap="none" normalizeH="0" baseline="0" dirty="0" smtClean="0">
                <a:ln>
                  <a:noFill/>
                </a:ln>
                <a:solidFill>
                  <a:srgbClr val="FF0000"/>
                </a:solidFill>
                <a:effectLst/>
                <a:latin typeface="Times New Roman" pitchFamily="18" charset="0"/>
                <a:ea typeface="Calibri" pitchFamily="34" charset="0"/>
                <a:cs typeface="Times New Roman" pitchFamily="18" charset="0"/>
              </a:rPr>
              <a:t>Deux</a:t>
            </a:r>
            <a:r>
              <a:rPr kumimoji="0" lang="fr-FR" sz="1600" b="0" i="0" u="sng"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d</a:t>
            </a:r>
            <a:r>
              <a:rPr kumimoji="0" lang="fr-FR" sz="1600" b="0" i="0" u="sng" strike="noStrike" cap="none" normalizeH="0" baseline="0" dirty="0" smtClean="0">
                <a:ln>
                  <a:noFill/>
                </a:ln>
                <a:solidFill>
                  <a:schemeClr val="tx1"/>
                </a:solidFill>
                <a:effectLst/>
                <a:latin typeface="Calibri"/>
                <a:ea typeface="Calibri" pitchFamily="34" charset="0"/>
                <a:cs typeface="Times New Roman" pitchFamily="18" charset="0"/>
              </a:rPr>
              <a:t>’</a:t>
            </a:r>
            <a:r>
              <a:rPr kumimoji="0" lang="fr-FR" sz="1600" b="0" i="0" u="sng"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entre eux,</a:t>
            </a:r>
            <a:r>
              <a:rPr kumimoji="0" lang="fr-FR" sz="16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fr-FR" sz="1600" b="1" i="0" u="none" strike="noStrike" cap="none" normalizeH="0" baseline="0" dirty="0" smtClean="0">
                <a:ln>
                  <a:noFill/>
                </a:ln>
                <a:solidFill>
                  <a:srgbClr val="FF0000"/>
                </a:solidFill>
                <a:effectLst/>
                <a:latin typeface="Times New Roman" pitchFamily="18" charset="0"/>
                <a:ea typeface="Calibri" pitchFamily="34" charset="0"/>
                <a:cs typeface="Times New Roman" pitchFamily="18" charset="0"/>
              </a:rPr>
              <a:t>un</a:t>
            </a:r>
            <a:r>
              <a:rPr kumimoji="0" lang="fr-FR" sz="16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fr-FR" sz="1600" b="0" i="0" u="none" strike="noStrike" cap="none" normalizeH="0" baseline="0" dirty="0" smtClean="0">
                <a:ln>
                  <a:noFill/>
                </a:ln>
                <a:solidFill>
                  <a:schemeClr val="tx1"/>
                </a:solidFill>
                <a:effectLst/>
                <a:latin typeface="Calibri"/>
                <a:ea typeface="Calibri" pitchFamily="34" charset="0"/>
                <a:cs typeface="Times New Roman" pitchFamily="18" charset="0"/>
              </a:rPr>
              <a:t>à</a:t>
            </a:r>
            <a:r>
              <a:rPr kumimoji="0" lang="fr-FR" sz="16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l</a:t>
            </a:r>
            <a:r>
              <a:rPr kumimoji="0" lang="fr-FR" sz="1600" b="0" i="0" u="none" strike="noStrike" cap="none" normalizeH="0" baseline="0" dirty="0" smtClean="0">
                <a:ln>
                  <a:noFill/>
                </a:ln>
                <a:solidFill>
                  <a:schemeClr val="tx1"/>
                </a:solidFill>
                <a:effectLst/>
                <a:latin typeface="Calibri"/>
                <a:ea typeface="Calibri" pitchFamily="34" charset="0"/>
                <a:cs typeface="Times New Roman" pitchFamily="18" charset="0"/>
              </a:rPr>
              <a:t>’</a:t>
            </a:r>
            <a:r>
              <a:rPr kumimoji="0" lang="fr-FR" sz="1600" b="1" i="0" u="none" strike="noStrike" cap="none" normalizeH="0" baseline="0" dirty="0" smtClean="0">
                <a:ln>
                  <a:noFill/>
                </a:ln>
                <a:solidFill>
                  <a:srgbClr val="FF0000"/>
                </a:solidFill>
                <a:effectLst/>
                <a:latin typeface="Times New Roman" pitchFamily="18" charset="0"/>
                <a:ea typeface="Calibri" pitchFamily="34" charset="0"/>
                <a:cs typeface="Times New Roman" pitchFamily="18" charset="0"/>
              </a:rPr>
              <a:t>est</a:t>
            </a:r>
            <a:r>
              <a:rPr kumimoji="0" lang="fr-FR" sz="16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reliant </a:t>
            </a:r>
            <a:r>
              <a:rPr kumimoji="0" lang="fr-FR" sz="1600" b="1" i="0" u="none" strike="noStrike" cap="none" normalizeH="0" baseline="0" dirty="0" smtClean="0">
                <a:ln>
                  <a:noFill/>
                </a:ln>
                <a:solidFill>
                  <a:srgbClr val="FF0000"/>
                </a:solidFill>
                <a:effectLst/>
                <a:latin typeface="Times New Roman" pitchFamily="18" charset="0"/>
                <a:ea typeface="Calibri" pitchFamily="34" charset="0"/>
                <a:cs typeface="Times New Roman" pitchFamily="18" charset="0"/>
              </a:rPr>
              <a:t>Boumerd</a:t>
            </a:r>
            <a:r>
              <a:rPr kumimoji="0" lang="fr-FR" sz="1600" b="1" i="0" u="none" strike="noStrike" cap="none" normalizeH="0" baseline="0" dirty="0" smtClean="0">
                <a:ln>
                  <a:noFill/>
                </a:ln>
                <a:solidFill>
                  <a:srgbClr val="FF0000"/>
                </a:solidFill>
                <a:effectLst/>
                <a:latin typeface="Calibri"/>
                <a:ea typeface="Calibri" pitchFamily="34" charset="0"/>
                <a:cs typeface="Times New Roman" pitchFamily="18" charset="0"/>
              </a:rPr>
              <a:t>è</a:t>
            </a:r>
            <a:r>
              <a:rPr kumimoji="0" lang="fr-FR" sz="1600" b="1" i="0" u="none" strike="noStrike" cap="none" normalizeH="0" baseline="0" dirty="0" smtClean="0">
                <a:ln>
                  <a:noFill/>
                </a:ln>
                <a:solidFill>
                  <a:srgbClr val="FF0000"/>
                </a:solidFill>
                <a:effectLst/>
                <a:latin typeface="Times New Roman" pitchFamily="18" charset="0"/>
                <a:ea typeface="Calibri" pitchFamily="34" charset="0"/>
                <a:cs typeface="Times New Roman" pitchFamily="18" charset="0"/>
              </a:rPr>
              <a:t>s</a:t>
            </a:r>
            <a:r>
              <a:rPr kumimoji="0" lang="fr-FR" sz="16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fr-FR" sz="1600" b="0" i="0" u="none" strike="noStrike" cap="none" normalizeH="0" baseline="0" dirty="0" smtClean="0">
                <a:ln>
                  <a:noFill/>
                </a:ln>
                <a:solidFill>
                  <a:schemeClr val="tx1"/>
                </a:solidFill>
                <a:effectLst/>
                <a:latin typeface="Calibri"/>
                <a:ea typeface="Calibri" pitchFamily="34" charset="0"/>
                <a:cs typeface="Times New Roman" pitchFamily="18" charset="0"/>
              </a:rPr>
              <a:t>à</a:t>
            </a:r>
            <a:r>
              <a:rPr kumimoji="0" lang="fr-FR" sz="16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fr-FR" sz="1600" b="1" i="0" u="none" strike="noStrike" cap="none" normalizeH="0" baseline="0" dirty="0" smtClean="0">
                <a:ln>
                  <a:noFill/>
                </a:ln>
                <a:solidFill>
                  <a:srgbClr val="FF0000"/>
                </a:solidFill>
                <a:effectLst/>
                <a:latin typeface="Times New Roman" pitchFamily="18" charset="0"/>
                <a:ea typeface="Calibri" pitchFamily="34" charset="0"/>
                <a:cs typeface="Times New Roman" pitchFamily="18" charset="0"/>
              </a:rPr>
              <a:t>Th</a:t>
            </a:r>
            <a:r>
              <a:rPr kumimoji="0" lang="fr-FR" sz="1600" b="1" i="0" u="none" strike="noStrike" cap="none" normalizeH="0" baseline="0" dirty="0" smtClean="0">
                <a:ln>
                  <a:noFill/>
                </a:ln>
                <a:solidFill>
                  <a:srgbClr val="FF0000"/>
                </a:solidFill>
                <a:effectLst/>
                <a:latin typeface="Calibri"/>
                <a:ea typeface="Calibri" pitchFamily="34" charset="0"/>
                <a:cs typeface="Times New Roman" pitchFamily="18" charset="0"/>
              </a:rPr>
              <a:t>é</a:t>
            </a:r>
            <a:r>
              <a:rPr kumimoji="0" lang="fr-FR" sz="1600" b="1" i="0" u="none" strike="noStrike" cap="none" normalizeH="0" baseline="0" dirty="0" smtClean="0">
                <a:ln>
                  <a:noFill/>
                </a:ln>
                <a:solidFill>
                  <a:srgbClr val="FF0000"/>
                </a:solidFill>
                <a:effectLst/>
                <a:latin typeface="Times New Roman" pitchFamily="18" charset="0"/>
                <a:ea typeface="Calibri" pitchFamily="34" charset="0"/>
                <a:cs typeface="Times New Roman" pitchFamily="18" charset="0"/>
              </a:rPr>
              <a:t>nia</a:t>
            </a:r>
            <a:r>
              <a:rPr kumimoji="0" lang="fr-FR" sz="16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l</a:t>
            </a:r>
            <a:r>
              <a:rPr kumimoji="0" lang="fr-FR" sz="1600" b="0" i="0" u="none" strike="noStrike" cap="none" normalizeH="0" baseline="0" dirty="0" smtClean="0">
                <a:ln>
                  <a:noFill/>
                </a:ln>
                <a:solidFill>
                  <a:schemeClr val="tx1"/>
                </a:solidFill>
                <a:effectLst/>
                <a:latin typeface="Calibri"/>
                <a:ea typeface="Calibri" pitchFamily="34" charset="0"/>
                <a:cs typeface="Times New Roman" pitchFamily="18" charset="0"/>
              </a:rPr>
              <a:t>’</a:t>
            </a:r>
            <a:r>
              <a:rPr kumimoji="0" lang="fr-FR" sz="1600" b="1" i="0" u="none" strike="noStrike" cap="none" normalizeH="0" baseline="0" dirty="0" smtClean="0">
                <a:ln>
                  <a:noFill/>
                </a:ln>
                <a:solidFill>
                  <a:srgbClr val="FF0000"/>
                </a:solidFill>
                <a:effectLst/>
                <a:latin typeface="Times New Roman" pitchFamily="18" charset="0"/>
                <a:ea typeface="Calibri" pitchFamily="34" charset="0"/>
                <a:cs typeface="Times New Roman" pitchFamily="18" charset="0"/>
              </a:rPr>
              <a:t>autre</a:t>
            </a:r>
            <a:r>
              <a:rPr kumimoji="0" lang="fr-FR" sz="16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au </a:t>
            </a:r>
            <a:r>
              <a:rPr kumimoji="0" lang="fr-FR" sz="1600" b="0" i="0" u="none" strike="noStrike" cap="none" normalizeH="0" baseline="0" dirty="0" smtClean="0">
                <a:ln>
                  <a:noFill/>
                </a:ln>
                <a:solidFill>
                  <a:srgbClr val="FF0000"/>
                </a:solidFill>
                <a:effectLst/>
                <a:latin typeface="Times New Roman" pitchFamily="18" charset="0"/>
                <a:ea typeface="Calibri" pitchFamily="34" charset="0"/>
                <a:cs typeface="Times New Roman" pitchFamily="18" charset="0"/>
              </a:rPr>
              <a:t>sud-ouest</a:t>
            </a:r>
            <a:r>
              <a:rPr kumimoji="0" lang="fr-FR" sz="16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reliant Boumerd</a:t>
            </a:r>
            <a:r>
              <a:rPr kumimoji="0" lang="fr-FR" sz="1600" b="0" i="0" u="none" strike="noStrike" cap="none" normalizeH="0" baseline="0" dirty="0" smtClean="0">
                <a:ln>
                  <a:noFill/>
                </a:ln>
                <a:solidFill>
                  <a:schemeClr val="tx1"/>
                </a:solidFill>
                <a:effectLst/>
                <a:latin typeface="Calibri"/>
                <a:ea typeface="Calibri" pitchFamily="34" charset="0"/>
                <a:cs typeface="Times New Roman" pitchFamily="18" charset="0"/>
              </a:rPr>
              <a:t>è</a:t>
            </a:r>
            <a:r>
              <a:rPr kumimoji="0" lang="fr-FR" sz="16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s </a:t>
            </a:r>
            <a:r>
              <a:rPr kumimoji="0" lang="fr-FR" sz="1600" b="0" i="0" u="none" strike="noStrike" cap="none" normalizeH="0" baseline="0" dirty="0" smtClean="0">
                <a:ln>
                  <a:noFill/>
                </a:ln>
                <a:solidFill>
                  <a:schemeClr val="tx1"/>
                </a:solidFill>
                <a:effectLst/>
                <a:latin typeface="Calibri"/>
                <a:ea typeface="Calibri" pitchFamily="34" charset="0"/>
                <a:cs typeface="Times New Roman" pitchFamily="18" charset="0"/>
              </a:rPr>
              <a:t>à</a:t>
            </a:r>
            <a:r>
              <a:rPr kumimoji="0" lang="fr-FR" sz="16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Tidjelabine, dont l</a:t>
            </a:r>
            <a:r>
              <a:rPr kumimoji="0" lang="fr-FR" sz="1600" b="0" i="0" u="none" strike="noStrike" cap="none" normalizeH="0" baseline="0" dirty="0" smtClean="0">
                <a:ln>
                  <a:noFill/>
                </a:ln>
                <a:solidFill>
                  <a:schemeClr val="tx1"/>
                </a:solidFill>
                <a:effectLst/>
                <a:latin typeface="Calibri"/>
                <a:ea typeface="Calibri" pitchFamily="34" charset="0"/>
                <a:cs typeface="Times New Roman" pitchFamily="18" charset="0"/>
              </a:rPr>
              <a:t>’é</a:t>
            </a:r>
            <a:r>
              <a:rPr kumimoji="0" lang="fr-FR" sz="16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tat est d</a:t>
            </a:r>
            <a:r>
              <a:rPr kumimoji="0" lang="fr-FR" sz="1600" b="0" i="0" u="none" strike="noStrike" cap="none" normalizeH="0" baseline="0" dirty="0" smtClean="0">
                <a:ln>
                  <a:noFill/>
                </a:ln>
                <a:solidFill>
                  <a:schemeClr val="tx1"/>
                </a:solidFill>
                <a:effectLst/>
                <a:latin typeface="Calibri"/>
                <a:ea typeface="Calibri" pitchFamily="34" charset="0"/>
                <a:cs typeface="Times New Roman" pitchFamily="18" charset="0"/>
              </a:rPr>
              <a:t>é</a:t>
            </a:r>
            <a:r>
              <a:rPr kumimoji="0" lang="fr-FR" sz="16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grad</a:t>
            </a:r>
            <a:r>
              <a:rPr kumimoji="0" lang="fr-FR" sz="1600" b="0" i="0" u="none" strike="noStrike" cap="none" normalizeH="0" baseline="0" dirty="0" smtClean="0">
                <a:ln>
                  <a:noFill/>
                </a:ln>
                <a:solidFill>
                  <a:schemeClr val="tx1"/>
                </a:solidFill>
                <a:effectLst/>
                <a:latin typeface="Calibri"/>
                <a:ea typeface="Calibri" pitchFamily="34" charset="0"/>
                <a:cs typeface="Times New Roman" pitchFamily="18" charset="0"/>
              </a:rPr>
              <a:t>é</a:t>
            </a:r>
            <a:r>
              <a:rPr kumimoji="0" lang="fr-FR" sz="16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(piste).</a:t>
            </a:r>
            <a:endParaRPr kumimoji="0" lang="fr-FR" sz="1600" b="0" i="0" u="none" strike="noStrike" cap="none" normalizeH="0" baseline="0" dirty="0" smtClean="0">
              <a:ln>
                <a:noFill/>
              </a:ln>
              <a:solidFill>
                <a:schemeClr val="tx1"/>
              </a:solidFill>
              <a:effectLst/>
              <a:latin typeface="Arial" pitchFamily="34" charset="0"/>
              <a:cs typeface="Arial" pitchFamily="34" charset="0"/>
            </a:endParaRPr>
          </a:p>
          <a:p>
            <a:pPr marL="0" marR="0" lvl="0" indent="342900" algn="l" defTabSz="914400" rtl="0" eaLnBrk="0" fontAlgn="base" latinLnBrk="0" hangingPunct="0">
              <a:lnSpc>
                <a:spcPct val="100000"/>
              </a:lnSpc>
              <a:spcBef>
                <a:spcPct val="0"/>
              </a:spcBef>
              <a:spcAft>
                <a:spcPct val="0"/>
              </a:spcAft>
              <a:buClrTx/>
              <a:buSzTx/>
              <a:buFontTx/>
              <a:buNone/>
              <a:tabLst>
                <a:tab pos="409575" algn="l"/>
              </a:tabLst>
            </a:pPr>
            <a:r>
              <a:rPr kumimoji="0" lang="fr-FR"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Par ailleurs, on note l’existence de plusieurs </a:t>
            </a:r>
            <a:r>
              <a:rPr kumimoji="0" lang="fr-FR" sz="1600" b="1"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chemins tertiaires</a:t>
            </a:r>
            <a:r>
              <a:rPr kumimoji="0" lang="fr-FR"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reliant les </a:t>
            </a:r>
            <a:r>
              <a:rPr kumimoji="0" lang="fr-FR" sz="1600" b="0"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petites agglomérations </a:t>
            </a:r>
            <a:r>
              <a:rPr kumimoji="0" lang="fr-FR"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entres elles, et à la </a:t>
            </a:r>
            <a:r>
              <a:rPr kumimoji="0" lang="fr-FR" sz="1600" b="1"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R.N.24</a:t>
            </a:r>
            <a:r>
              <a:rPr kumimoji="0" lang="fr-FR"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dont les plus </a:t>
            </a:r>
            <a:r>
              <a:rPr kumimoji="0" lang="fr-FR" sz="1600" b="1"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importants</a:t>
            </a:r>
            <a:r>
              <a:rPr kumimoji="0" lang="fr-FR"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 </a:t>
            </a:r>
            <a:r>
              <a:rPr kumimoji="0" lang="fr-FR" sz="1600" b="0" i="0" u="sng"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la </a:t>
            </a:r>
            <a:r>
              <a:rPr kumimoji="0" lang="fr-FR" sz="1600" b="1" i="0" u="sng"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boucle du Sahel</a:t>
            </a:r>
            <a:r>
              <a:rPr kumimoji="0" lang="fr-FR"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fr-FR" sz="1600" b="0" i="0" u="sng"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le chemin menant vers </a:t>
            </a:r>
            <a:r>
              <a:rPr kumimoji="0" lang="fr-FR" sz="1600" b="0" i="0" u="sng" strike="noStrike" cap="none" normalizeH="0" baseline="0" dirty="0" err="1" smtClean="0">
                <a:ln>
                  <a:noFill/>
                </a:ln>
                <a:solidFill>
                  <a:srgbClr val="FF0000"/>
                </a:solidFill>
                <a:effectLst/>
                <a:latin typeface="Times New Roman" pitchFamily="18" charset="0"/>
                <a:ea typeface="Times New Roman" pitchFamily="18" charset="0"/>
                <a:cs typeface="Times New Roman" pitchFamily="18" charset="0"/>
              </a:rPr>
              <a:t>Boukaroucha</a:t>
            </a:r>
            <a:r>
              <a:rPr kumimoji="0" lang="fr-FR"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et </a:t>
            </a:r>
            <a:r>
              <a:rPr kumimoji="0" lang="fr-FR" sz="1600" b="0" i="0" u="sng"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la </a:t>
            </a:r>
            <a:r>
              <a:rPr kumimoji="0" lang="fr-FR" sz="1600" b="1" i="0" u="sng"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descente du Figuier</a:t>
            </a:r>
            <a:r>
              <a:rPr kumimoji="0" lang="fr-FR" sz="16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a:t>
            </a:r>
            <a:endParaRPr kumimoji="0" lang="fr-FR" sz="1600" b="0" i="0" u="none" strike="noStrike" cap="none" normalizeH="0" baseline="0" dirty="0" smtClean="0">
              <a:ln>
                <a:noFill/>
              </a:ln>
              <a:solidFill>
                <a:schemeClr val="tx1"/>
              </a:solidFill>
              <a:effectLst/>
              <a:latin typeface="Arial" pitchFamily="34" charset="0"/>
              <a:cs typeface="Arial" pitchFamily="34" charset="0"/>
            </a:endParaRPr>
          </a:p>
          <a:p>
            <a:pPr marL="0" marR="0" lvl="0" indent="342900" algn="l" defTabSz="914400" rtl="0" eaLnBrk="0" fontAlgn="base" latinLnBrk="0" hangingPunct="0">
              <a:lnSpc>
                <a:spcPct val="100000"/>
              </a:lnSpc>
              <a:spcBef>
                <a:spcPct val="0"/>
              </a:spcBef>
              <a:spcAft>
                <a:spcPct val="0"/>
              </a:spcAft>
              <a:buClrTx/>
              <a:buSzTx/>
              <a:buFontTx/>
              <a:buNone/>
              <a:tabLst>
                <a:tab pos="409575" algn="l"/>
              </a:tabLst>
            </a:pPr>
            <a:endParaRPr kumimoji="0" lang="fr-FR"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Rectangle 1"/>
          <p:cNvSpPr>
            <a:spLocks noChangeArrowheads="1"/>
          </p:cNvSpPr>
          <p:nvPr/>
        </p:nvSpPr>
        <p:spPr bwMode="auto">
          <a:xfrm>
            <a:off x="71406" y="59272"/>
            <a:ext cx="2500298" cy="369332"/>
          </a:xfrm>
          <a:prstGeom prst="rect">
            <a:avLst/>
          </a:prstGeom>
          <a:ln>
            <a:headEnd/>
            <a:tailEnd/>
          </a:ln>
        </p:spPr>
        <p:style>
          <a:lnRef idx="3">
            <a:schemeClr val="lt1"/>
          </a:lnRef>
          <a:fillRef idx="1">
            <a:schemeClr val="accent2"/>
          </a:fillRef>
          <a:effectRef idx="1">
            <a:schemeClr val="accent2"/>
          </a:effectRef>
          <a:fontRef idx="minor">
            <a:schemeClr val="lt1"/>
          </a:fontRef>
        </p:style>
        <p:txBody>
          <a:bodyPr vert="horz" wrap="square" lIns="91440" tIns="45720" rIns="91440" bIns="45720" numCol="1" anchor="ctr" anchorCtr="0" compatLnSpc="1">
            <a:prstTxWarp prst="textNoShape">
              <a:avLst/>
            </a:prstTxWarp>
            <a:spAutoFit/>
          </a:bodyPr>
          <a:lstStyle/>
          <a:p>
            <a:pPr marL="457200" marR="0" lvl="1" indent="0" algn="l" defTabSz="914400" rtl="0" eaLnBrk="1" fontAlgn="base" latinLnBrk="0" hangingPunct="1">
              <a:lnSpc>
                <a:spcPct val="100000"/>
              </a:lnSpc>
              <a:spcBef>
                <a:spcPct val="0"/>
              </a:spcBef>
              <a:spcAft>
                <a:spcPct val="0"/>
              </a:spcAft>
              <a:buClrTx/>
              <a:buSzTx/>
              <a:tabLst/>
            </a:pPr>
            <a:r>
              <a:rPr kumimoji="0" lang="fr-FR" b="1" i="0" strike="noStrike" cap="none" normalizeH="0" baseline="0" dirty="0" smtClean="0">
                <a:ln>
                  <a:noFill/>
                </a:ln>
                <a:solidFill>
                  <a:schemeClr val="tx1"/>
                </a:solidFill>
                <a:effectLst>
                  <a:glow rad="139700">
                    <a:schemeClr val="accent5">
                      <a:satMod val="175000"/>
                      <a:alpha val="40000"/>
                    </a:schemeClr>
                  </a:glow>
                </a:effectLst>
                <a:latin typeface="Times New Roman" pitchFamily="18" charset="0"/>
                <a:ea typeface="Calibri" pitchFamily="34" charset="0"/>
                <a:cs typeface="Times New Roman" pitchFamily="18" charset="0"/>
              </a:rPr>
              <a:t>Assainissement</a:t>
            </a:r>
            <a:r>
              <a:rPr kumimoji="0" lang="fr-FR" b="1" i="0" strike="noStrike" cap="none" normalizeH="0" baseline="0" dirty="0" smtClean="0">
                <a:ln>
                  <a:noFill/>
                </a:ln>
                <a:solidFill>
                  <a:schemeClr val="tx1"/>
                </a:solidFill>
                <a:effectLst>
                  <a:glow rad="139700">
                    <a:schemeClr val="accent5">
                      <a:satMod val="175000"/>
                      <a:alpha val="40000"/>
                    </a:schemeClr>
                  </a:glow>
                </a:effectLst>
                <a:latin typeface="Calibri"/>
                <a:ea typeface="Calibri" pitchFamily="34" charset="0"/>
                <a:cs typeface="Times New Roman" pitchFamily="18" charset="0"/>
              </a:rPr>
              <a:t> </a:t>
            </a:r>
            <a:r>
              <a:rPr kumimoji="0" lang="fr-FR" b="1" i="0" strike="noStrike" cap="none" normalizeH="0" baseline="0" dirty="0" smtClean="0">
                <a:ln>
                  <a:noFill/>
                </a:ln>
                <a:solidFill>
                  <a:schemeClr val="tx1"/>
                </a:solidFill>
                <a:effectLst>
                  <a:glow rad="139700">
                    <a:schemeClr val="accent5">
                      <a:satMod val="175000"/>
                      <a:alpha val="40000"/>
                    </a:schemeClr>
                  </a:glow>
                </a:effectLst>
                <a:latin typeface="Times New Roman" pitchFamily="18" charset="0"/>
                <a:ea typeface="Calibri" pitchFamily="34" charset="0"/>
                <a:cs typeface="Times New Roman" pitchFamily="18" charset="0"/>
              </a:rPr>
              <a:t>:</a:t>
            </a:r>
            <a:r>
              <a:rPr kumimoji="0" lang="fr-FR" b="0" i="0" strike="noStrike" cap="none" normalizeH="0" baseline="0" dirty="0" smtClean="0">
                <a:ln>
                  <a:noFill/>
                </a:ln>
                <a:solidFill>
                  <a:schemeClr val="tx1"/>
                </a:solidFill>
                <a:effectLst>
                  <a:glow rad="139700">
                    <a:schemeClr val="accent5">
                      <a:satMod val="175000"/>
                      <a:alpha val="40000"/>
                    </a:schemeClr>
                  </a:glow>
                </a:effectLst>
                <a:latin typeface="Times New Roman" pitchFamily="18" charset="0"/>
                <a:ea typeface="Calibri" pitchFamily="34" charset="0"/>
                <a:cs typeface="Times New Roman" pitchFamily="18" charset="0"/>
              </a:rPr>
              <a:t> </a:t>
            </a:r>
            <a:endParaRPr kumimoji="0" lang="fr-FR" b="0" i="0" strike="noStrike" cap="none" normalizeH="0" baseline="0" dirty="0" smtClean="0">
              <a:ln>
                <a:noFill/>
              </a:ln>
              <a:solidFill>
                <a:schemeClr val="tx1"/>
              </a:solidFill>
              <a:effectLst>
                <a:glow rad="139700">
                  <a:schemeClr val="accent5">
                    <a:satMod val="175000"/>
                    <a:alpha val="40000"/>
                  </a:schemeClr>
                </a:glow>
              </a:effectLst>
              <a:latin typeface="Arial" pitchFamily="34" charset="0"/>
              <a:cs typeface="Arial" pitchFamily="34" charset="0"/>
            </a:endParaRPr>
          </a:p>
        </p:txBody>
      </p:sp>
      <p:sp>
        <p:nvSpPr>
          <p:cNvPr id="3" name="Rectangle 2"/>
          <p:cNvSpPr/>
          <p:nvPr/>
        </p:nvSpPr>
        <p:spPr>
          <a:xfrm>
            <a:off x="0" y="571480"/>
            <a:ext cx="9144000" cy="923330"/>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r>
              <a:rPr lang="fr-FR" dirty="0" smtClean="0"/>
              <a:t>Le schéma directeur d’assainissement révèle que Boumerdès possède huit </a:t>
            </a:r>
            <a:r>
              <a:rPr lang="fr-FR" b="1" dirty="0" smtClean="0">
                <a:solidFill>
                  <a:srgbClr val="FF0000"/>
                </a:solidFill>
              </a:rPr>
              <a:t>(08) stations </a:t>
            </a:r>
            <a:r>
              <a:rPr lang="fr-FR" dirty="0" smtClean="0"/>
              <a:t>de </a:t>
            </a:r>
            <a:r>
              <a:rPr lang="fr-FR" dirty="0" smtClean="0">
                <a:solidFill>
                  <a:srgbClr val="FF0000"/>
                </a:solidFill>
              </a:rPr>
              <a:t>refoulement</a:t>
            </a:r>
            <a:r>
              <a:rPr lang="fr-FR" dirty="0" smtClean="0"/>
              <a:t> (SR), prenant en </a:t>
            </a:r>
            <a:r>
              <a:rPr lang="fr-FR" dirty="0" smtClean="0">
                <a:solidFill>
                  <a:srgbClr val="FF0000"/>
                </a:solidFill>
              </a:rPr>
              <a:t>charge</a:t>
            </a:r>
            <a:r>
              <a:rPr lang="fr-FR" dirty="0" smtClean="0"/>
              <a:t> les quatre (</a:t>
            </a:r>
            <a:r>
              <a:rPr lang="fr-FR" dirty="0" smtClean="0">
                <a:solidFill>
                  <a:srgbClr val="FF0000"/>
                </a:solidFill>
              </a:rPr>
              <a:t>04</a:t>
            </a:r>
            <a:r>
              <a:rPr lang="fr-FR" dirty="0" smtClean="0"/>
              <a:t>) </a:t>
            </a:r>
            <a:r>
              <a:rPr lang="fr-FR" dirty="0" smtClean="0">
                <a:solidFill>
                  <a:srgbClr val="FF0000"/>
                </a:solidFill>
              </a:rPr>
              <a:t>secteurs d’assainisse</a:t>
            </a:r>
            <a:r>
              <a:rPr lang="fr-FR" dirty="0" smtClean="0"/>
              <a:t>ment existants  jusqu’à </a:t>
            </a:r>
            <a:r>
              <a:rPr lang="fr-FR" dirty="0" smtClean="0">
                <a:solidFill>
                  <a:srgbClr val="FF0000"/>
                </a:solidFill>
              </a:rPr>
              <a:t>la station d’épuration </a:t>
            </a:r>
            <a:r>
              <a:rPr lang="fr-FR" dirty="0" smtClean="0"/>
              <a:t>(ST.EP).</a:t>
            </a:r>
            <a:endParaRPr lang="fr-FR" dirty="0"/>
          </a:p>
        </p:txBody>
      </p:sp>
      <p:pic>
        <p:nvPicPr>
          <p:cNvPr id="4" name="Image 3" descr="11- Assainissement-Model.jpg"/>
          <p:cNvPicPr/>
          <p:nvPr/>
        </p:nvPicPr>
        <p:blipFill>
          <a:blip r:embed="rId2"/>
          <a:stretch>
            <a:fillRect/>
          </a:stretch>
        </p:blipFill>
        <p:spPr>
          <a:xfrm rot="16200000">
            <a:off x="1928779" y="-285762"/>
            <a:ext cx="5214975" cy="8929720"/>
          </a:xfrm>
          <a:prstGeom prst="rect">
            <a:avLst/>
          </a:prstGeom>
          <a:ln w="57150">
            <a:solidFill>
              <a:srgbClr val="FF0000"/>
            </a:solidFill>
          </a:ln>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Rectangle 1"/>
          <p:cNvSpPr>
            <a:spLocks noChangeArrowheads="1"/>
          </p:cNvSpPr>
          <p:nvPr/>
        </p:nvSpPr>
        <p:spPr bwMode="auto">
          <a:xfrm>
            <a:off x="0" y="0"/>
            <a:ext cx="4608634" cy="369332"/>
          </a:xfrm>
          <a:prstGeom prst="rect">
            <a:avLst/>
          </a:prstGeom>
          <a:ln>
            <a:headEnd/>
            <a:tailEnd/>
          </a:ln>
        </p:spPr>
        <p:style>
          <a:lnRef idx="3">
            <a:schemeClr val="lt1"/>
          </a:lnRef>
          <a:fillRef idx="1">
            <a:schemeClr val="accent2"/>
          </a:fillRef>
          <a:effectRef idx="1">
            <a:schemeClr val="accent2"/>
          </a:effectRef>
          <a:fontRef idx="minor">
            <a:schemeClr val="lt1"/>
          </a:fontRef>
        </p:style>
        <p:txBody>
          <a:bodyPr vert="horz" wrap="none" lIns="91440" tIns="45720" rIns="91440" bIns="45720" numCol="1" anchor="ctr" anchorCtr="0" compatLnSpc="1">
            <a:prstTxWarp prst="textNoShape">
              <a:avLst/>
            </a:prstTxWarp>
            <a:spAutoFit/>
          </a:bodyPr>
          <a:lstStyle/>
          <a:p>
            <a:pPr marL="457200" marR="0" lvl="1" indent="0" algn="l" defTabSz="914400" rtl="0" eaLnBrk="1" fontAlgn="base" latinLnBrk="0" hangingPunct="1">
              <a:lnSpc>
                <a:spcPct val="100000"/>
              </a:lnSpc>
              <a:spcBef>
                <a:spcPct val="0"/>
              </a:spcBef>
              <a:spcAft>
                <a:spcPct val="0"/>
              </a:spcAft>
              <a:buClrTx/>
              <a:buSzTx/>
              <a:buFontTx/>
              <a:buAutoNum type="arabicPeriod"/>
              <a:tabLst/>
            </a:pPr>
            <a:r>
              <a:rPr kumimoji="0" lang="fr-FR" b="1" i="0" strike="noStrike" cap="none" normalizeH="0" baseline="0" dirty="0" smtClean="0">
                <a:ln>
                  <a:noFill/>
                </a:ln>
                <a:solidFill>
                  <a:schemeClr val="tx1"/>
                </a:solidFill>
                <a:effectLst>
                  <a:glow rad="101600">
                    <a:schemeClr val="accent5">
                      <a:satMod val="175000"/>
                      <a:alpha val="40000"/>
                    </a:schemeClr>
                  </a:glow>
                </a:effectLst>
                <a:latin typeface="Times New Roman" pitchFamily="18" charset="0"/>
                <a:ea typeface="Calibri" pitchFamily="34" charset="0"/>
                <a:cs typeface="Times New Roman" pitchFamily="18" charset="0"/>
              </a:rPr>
              <a:t>Alimentation en eau potable</a:t>
            </a:r>
            <a:r>
              <a:rPr kumimoji="0" lang="fr-FR" b="1" i="0" strike="noStrike" cap="none" normalizeH="0" baseline="0" dirty="0" smtClean="0">
                <a:ln>
                  <a:noFill/>
                </a:ln>
                <a:solidFill>
                  <a:schemeClr val="tx1"/>
                </a:solidFill>
                <a:effectLst>
                  <a:glow rad="101600">
                    <a:schemeClr val="accent5">
                      <a:satMod val="175000"/>
                      <a:alpha val="40000"/>
                    </a:schemeClr>
                  </a:glow>
                </a:effectLst>
                <a:latin typeface="Calibri"/>
                <a:ea typeface="Calibri" pitchFamily="34" charset="0"/>
                <a:cs typeface="Times New Roman" pitchFamily="18" charset="0"/>
              </a:rPr>
              <a:t> </a:t>
            </a:r>
            <a:r>
              <a:rPr kumimoji="0" lang="fr-FR" b="1" i="0" strike="noStrike" cap="none" normalizeH="0" baseline="0" dirty="0" smtClean="0">
                <a:ln>
                  <a:noFill/>
                </a:ln>
                <a:solidFill>
                  <a:schemeClr val="tx1"/>
                </a:solidFill>
                <a:effectLst>
                  <a:glow rad="101600">
                    <a:schemeClr val="accent5">
                      <a:satMod val="175000"/>
                      <a:alpha val="40000"/>
                    </a:schemeClr>
                  </a:glow>
                </a:effectLst>
                <a:latin typeface="Times New Roman" pitchFamily="18" charset="0"/>
                <a:ea typeface="Calibri" pitchFamily="34" charset="0"/>
                <a:cs typeface="Times New Roman" pitchFamily="18" charset="0"/>
              </a:rPr>
              <a:t>: (A.E.P.)</a:t>
            </a:r>
            <a:r>
              <a:rPr kumimoji="0" lang="fr-FR" b="1" i="0" strike="noStrike" cap="none" normalizeH="0" baseline="0" dirty="0" smtClean="0">
                <a:ln>
                  <a:noFill/>
                </a:ln>
                <a:solidFill>
                  <a:srgbClr val="FF0000"/>
                </a:solidFill>
                <a:effectLst>
                  <a:glow rad="101600">
                    <a:schemeClr val="accent5">
                      <a:satMod val="175000"/>
                      <a:alpha val="40000"/>
                    </a:schemeClr>
                  </a:glow>
                </a:effectLst>
                <a:latin typeface="Times New Roman" pitchFamily="18" charset="0"/>
                <a:ea typeface="Calibri" pitchFamily="34" charset="0"/>
                <a:cs typeface="Times New Roman" pitchFamily="18" charset="0"/>
              </a:rPr>
              <a:t> </a:t>
            </a:r>
            <a:endParaRPr kumimoji="0" lang="fr-FR" b="1" i="0" strike="noStrike" cap="none" normalizeH="0" baseline="0" dirty="0" smtClean="0">
              <a:ln>
                <a:noFill/>
              </a:ln>
              <a:solidFill>
                <a:schemeClr val="tx1"/>
              </a:solidFill>
              <a:effectLst>
                <a:glow rad="101600">
                  <a:schemeClr val="accent5">
                    <a:satMod val="175000"/>
                    <a:alpha val="40000"/>
                  </a:schemeClr>
                </a:glow>
              </a:effectLst>
              <a:latin typeface="Arial" pitchFamily="34" charset="0"/>
              <a:cs typeface="Arial" pitchFamily="34" charset="0"/>
            </a:endParaRPr>
          </a:p>
        </p:txBody>
      </p:sp>
      <p:sp>
        <p:nvSpPr>
          <p:cNvPr id="87042" name="Rectangle 2"/>
          <p:cNvSpPr>
            <a:spLocks noChangeArrowheads="1"/>
          </p:cNvSpPr>
          <p:nvPr/>
        </p:nvSpPr>
        <p:spPr bwMode="auto">
          <a:xfrm>
            <a:off x="71406" y="500042"/>
            <a:ext cx="8572528" cy="1200329"/>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342900" algn="l" defTabSz="914400" rtl="0" eaLnBrk="1" fontAlgn="base" latinLnBrk="0" hangingPunct="1">
              <a:lnSpc>
                <a:spcPct val="100000"/>
              </a:lnSpc>
              <a:spcBef>
                <a:spcPct val="0"/>
              </a:spcBef>
              <a:spcAft>
                <a:spcPct val="0"/>
              </a:spcAft>
              <a:buClrTx/>
              <a:buSzTx/>
              <a:buFontTx/>
              <a:buNone/>
              <a:tabLst>
                <a:tab pos="571500" algn="l"/>
              </a:tabLst>
            </a:pPr>
            <a:r>
              <a:rPr kumimoji="0" lang="fr-FR"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La lecture du schéma directeur d’A.E.P. révèle que Boumerdès est alimentée en eau potable en fonction de :</a:t>
            </a:r>
            <a:endParaRPr kumimoji="0" lang="fr-FR" b="0" i="0" u="none" strike="noStrike" cap="none" normalizeH="0" baseline="0" dirty="0" smtClean="0">
              <a:ln>
                <a:noFill/>
              </a:ln>
              <a:solidFill>
                <a:schemeClr val="tx1"/>
              </a:solidFill>
              <a:effectLst/>
              <a:latin typeface="Arial" pitchFamily="34" charset="0"/>
              <a:cs typeface="Arial" pitchFamily="34" charset="0"/>
            </a:endParaRPr>
          </a:p>
          <a:p>
            <a:pPr lvl="1" indent="342900" eaLnBrk="0" fontAlgn="base" hangingPunct="0">
              <a:spcBef>
                <a:spcPct val="0"/>
              </a:spcBef>
              <a:spcAft>
                <a:spcPct val="0"/>
              </a:spcAft>
              <a:buBlip>
                <a:blip r:embed="rId2"/>
              </a:buBlip>
              <a:tabLst>
                <a:tab pos="571500" algn="l"/>
              </a:tabLst>
            </a:pPr>
            <a:r>
              <a:rPr kumimoji="0" lang="fr-FR"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Une conduite de Ø 400 en provenance du SPIK.</a:t>
            </a:r>
            <a:endParaRPr kumimoji="0" lang="fr-FR" b="0" i="0" u="none" strike="noStrike" cap="none" normalizeH="0" baseline="0" dirty="0" smtClean="0">
              <a:ln>
                <a:noFill/>
              </a:ln>
              <a:solidFill>
                <a:schemeClr val="tx1"/>
              </a:solidFill>
              <a:effectLst/>
              <a:latin typeface="Arial" pitchFamily="34" charset="0"/>
              <a:cs typeface="Arial" pitchFamily="34" charset="0"/>
            </a:endParaRPr>
          </a:p>
          <a:p>
            <a:pPr lvl="1" indent="342900" eaLnBrk="0" fontAlgn="base" hangingPunct="0">
              <a:spcBef>
                <a:spcPct val="0"/>
              </a:spcBef>
              <a:spcAft>
                <a:spcPct val="0"/>
              </a:spcAft>
              <a:buBlip>
                <a:blip r:embed="rId2"/>
              </a:buBlip>
              <a:tabLst>
                <a:tab pos="571500" algn="l"/>
              </a:tabLst>
            </a:pPr>
            <a:r>
              <a:rPr kumimoji="0" lang="fr-FR"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Trois forages à proximité d’oued Boumerdès.</a:t>
            </a:r>
            <a:endParaRPr kumimoji="0" lang="fr-FR" b="0" i="0" u="none" strike="noStrike" cap="none" normalizeH="0" baseline="0" dirty="0" smtClean="0">
              <a:ln>
                <a:noFill/>
              </a:ln>
              <a:solidFill>
                <a:schemeClr val="tx1"/>
              </a:solidFill>
              <a:effectLst/>
              <a:latin typeface="Arial" pitchFamily="34" charset="0"/>
              <a:cs typeface="Arial" pitchFamily="34" charset="0"/>
            </a:endParaRPr>
          </a:p>
        </p:txBody>
      </p:sp>
      <p:pic>
        <p:nvPicPr>
          <p:cNvPr id="4" name="Image 3" descr="12-Alimentation en eau potable-Model.jpg"/>
          <p:cNvPicPr/>
          <p:nvPr/>
        </p:nvPicPr>
        <p:blipFill>
          <a:blip r:embed="rId3"/>
          <a:stretch>
            <a:fillRect/>
          </a:stretch>
        </p:blipFill>
        <p:spPr>
          <a:xfrm rot="16200000">
            <a:off x="2020835" y="-163506"/>
            <a:ext cx="5030863" cy="8929719"/>
          </a:xfrm>
          <a:prstGeom prst="rect">
            <a:avLst/>
          </a:prstGeom>
          <a:ln w="57150">
            <a:solidFill>
              <a:srgbClr val="FF0000"/>
            </a:solidFill>
          </a:ln>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Rectangle 1"/>
          <p:cNvSpPr>
            <a:spLocks noChangeArrowheads="1"/>
          </p:cNvSpPr>
          <p:nvPr/>
        </p:nvSpPr>
        <p:spPr bwMode="auto">
          <a:xfrm>
            <a:off x="31002" y="59272"/>
            <a:ext cx="3326552" cy="369332"/>
          </a:xfrm>
          <a:prstGeom prst="rect">
            <a:avLst/>
          </a:prstGeom>
          <a:ln>
            <a:headEnd/>
            <a:tailEnd/>
          </a:ln>
        </p:spPr>
        <p:style>
          <a:lnRef idx="0">
            <a:schemeClr val="accent2"/>
          </a:lnRef>
          <a:fillRef idx="3">
            <a:schemeClr val="accent2"/>
          </a:fillRef>
          <a:effectRef idx="3">
            <a:schemeClr val="accent2"/>
          </a:effectRef>
          <a:fontRef idx="minor">
            <a:schemeClr val="lt1"/>
          </a:fontRef>
        </p:style>
        <p:txBody>
          <a:bodyPr vert="horz" wrap="none" lIns="91440" tIns="45720" rIns="91440" bIns="45720" numCol="1" anchor="ctr" anchorCtr="0" compatLnSpc="1">
            <a:prstTxWarp prst="textNoShape">
              <a:avLst/>
            </a:prstTxWarp>
            <a:spAutoFit/>
          </a:bodyPr>
          <a:lstStyle/>
          <a:p>
            <a:pPr marL="0" marR="0" lvl="0" indent="342900" algn="l" defTabSz="914400" rtl="0" eaLnBrk="1" fontAlgn="base" latinLnBrk="0" hangingPunct="1">
              <a:lnSpc>
                <a:spcPct val="100000"/>
              </a:lnSpc>
              <a:spcBef>
                <a:spcPct val="0"/>
              </a:spcBef>
              <a:spcAft>
                <a:spcPct val="0"/>
              </a:spcAft>
              <a:buClrTx/>
              <a:buSzTx/>
              <a:buFontTx/>
              <a:buNone/>
              <a:tabLst/>
            </a:pPr>
            <a:r>
              <a:rPr kumimoji="0" lang="fr-FR" b="1" i="0" strike="noStrike" cap="none" normalizeH="0" baseline="0" dirty="0" smtClean="0">
                <a:ln>
                  <a:noFill/>
                </a:ln>
                <a:solidFill>
                  <a:schemeClr val="tx1"/>
                </a:solidFill>
                <a:effectLst>
                  <a:glow rad="139700">
                    <a:schemeClr val="accent6">
                      <a:satMod val="175000"/>
                      <a:alpha val="40000"/>
                    </a:schemeClr>
                  </a:glow>
                </a:effectLst>
                <a:latin typeface="Times New Roman" pitchFamily="18" charset="0"/>
                <a:ea typeface="Times New Roman" pitchFamily="18" charset="0"/>
                <a:cs typeface="Times New Roman" pitchFamily="18" charset="0"/>
              </a:rPr>
              <a:t>Alimentation en électricité :</a:t>
            </a:r>
            <a:r>
              <a:rPr kumimoji="0" lang="fr-FR" b="0" i="0" strike="noStrike" cap="none" normalizeH="0" baseline="0" dirty="0" smtClean="0">
                <a:ln>
                  <a:noFill/>
                </a:ln>
                <a:solidFill>
                  <a:schemeClr val="tx1"/>
                </a:solidFill>
                <a:effectLst>
                  <a:glow rad="139700">
                    <a:schemeClr val="accent6">
                      <a:satMod val="175000"/>
                      <a:alpha val="40000"/>
                    </a:schemeClr>
                  </a:glow>
                </a:effectLst>
                <a:latin typeface="Times New Roman" pitchFamily="18" charset="0"/>
                <a:ea typeface="Times New Roman" pitchFamily="18" charset="0"/>
                <a:cs typeface="Times New Roman" pitchFamily="18" charset="0"/>
              </a:rPr>
              <a:t> </a:t>
            </a:r>
            <a:endParaRPr kumimoji="0" lang="fr-FR" b="0" i="0" strike="noStrike" cap="none" normalizeH="0" baseline="0" dirty="0" smtClean="0">
              <a:ln>
                <a:noFill/>
              </a:ln>
              <a:solidFill>
                <a:schemeClr val="tx1"/>
              </a:solidFill>
              <a:effectLst>
                <a:glow rad="139700">
                  <a:schemeClr val="accent6">
                    <a:satMod val="175000"/>
                    <a:alpha val="40000"/>
                  </a:schemeClr>
                </a:glow>
              </a:effectLst>
              <a:latin typeface="Arial" pitchFamily="34" charset="0"/>
              <a:cs typeface="Arial" pitchFamily="34" charset="0"/>
            </a:endParaRPr>
          </a:p>
        </p:txBody>
      </p:sp>
      <p:sp>
        <p:nvSpPr>
          <p:cNvPr id="3" name="Rectangle 2"/>
          <p:cNvSpPr/>
          <p:nvPr/>
        </p:nvSpPr>
        <p:spPr>
          <a:xfrm>
            <a:off x="214314" y="496653"/>
            <a:ext cx="8715404" cy="646331"/>
          </a:xfrm>
          <a:prstGeom prst="rect">
            <a:avLst/>
          </a:prstGeom>
        </p:spPr>
        <p:style>
          <a:lnRef idx="0">
            <a:schemeClr val="accent4"/>
          </a:lnRef>
          <a:fillRef idx="3">
            <a:schemeClr val="accent4"/>
          </a:fillRef>
          <a:effectRef idx="3">
            <a:schemeClr val="accent4"/>
          </a:effectRef>
          <a:fontRef idx="minor">
            <a:schemeClr val="lt1"/>
          </a:fontRef>
        </p:style>
        <p:txBody>
          <a:bodyPr wrap="square">
            <a:spAutoFit/>
          </a:bodyPr>
          <a:lstStyle/>
          <a:p>
            <a:r>
              <a:rPr lang="fr-FR" dirty="0" smtClean="0"/>
              <a:t>Boumerdès est alimenté en électricité par une ligne de haute tension (Alger-Boumerdès), </a:t>
            </a:r>
          </a:p>
          <a:p>
            <a:r>
              <a:rPr lang="fr-FR" dirty="0" smtClean="0"/>
              <a:t>chargée d’une puissance de 60 000 KVA</a:t>
            </a:r>
            <a:endParaRPr lang="fr-FR" dirty="0"/>
          </a:p>
        </p:txBody>
      </p:sp>
      <p:pic>
        <p:nvPicPr>
          <p:cNvPr id="4" name="Image 3" descr="13-Alimentation en électricité-Model.jpg"/>
          <p:cNvPicPr/>
          <p:nvPr/>
        </p:nvPicPr>
        <p:blipFill>
          <a:blip r:embed="rId2"/>
          <a:stretch>
            <a:fillRect/>
          </a:stretch>
        </p:blipFill>
        <p:spPr>
          <a:xfrm rot="16200000">
            <a:off x="1838304" y="-481037"/>
            <a:ext cx="5395925" cy="8929720"/>
          </a:xfrm>
          <a:prstGeom prst="rect">
            <a:avLst/>
          </a:prstGeom>
          <a:ln w="57150">
            <a:solidFill>
              <a:srgbClr val="FF0000"/>
            </a:solidFill>
          </a:ln>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Rectangle 1"/>
          <p:cNvSpPr>
            <a:spLocks noChangeArrowheads="1"/>
          </p:cNvSpPr>
          <p:nvPr/>
        </p:nvSpPr>
        <p:spPr bwMode="auto">
          <a:xfrm>
            <a:off x="0" y="0"/>
            <a:ext cx="2981907" cy="369332"/>
          </a:xfrm>
          <a:prstGeom prst="rect">
            <a:avLst/>
          </a:prstGeom>
          <a:ln>
            <a:headEnd/>
            <a:tailEnd/>
          </a:ln>
        </p:spPr>
        <p:style>
          <a:lnRef idx="0">
            <a:schemeClr val="accent2"/>
          </a:lnRef>
          <a:fillRef idx="3">
            <a:schemeClr val="accent2"/>
          </a:fillRef>
          <a:effectRef idx="3">
            <a:schemeClr val="accent2"/>
          </a:effectRef>
          <a:fontRef idx="minor">
            <a:schemeClr val="lt1"/>
          </a:fontRef>
        </p:style>
        <p:txBody>
          <a:bodyPr vert="horz" wrap="none" lIns="91440" tIns="45720" rIns="91440" bIns="45720" numCol="1" anchor="ctr" anchorCtr="0" compatLnSpc="1">
            <a:prstTxWarp prst="textNoShape">
              <a:avLst/>
            </a:prstTxWarp>
            <a:spAutoFit/>
          </a:bodyPr>
          <a:lstStyle/>
          <a:p>
            <a:pPr marL="457200" marR="0" lvl="1" indent="0" algn="l" defTabSz="914400" rtl="0" eaLnBrk="1" fontAlgn="base" latinLnBrk="0" hangingPunct="1">
              <a:lnSpc>
                <a:spcPct val="100000"/>
              </a:lnSpc>
              <a:spcBef>
                <a:spcPct val="0"/>
              </a:spcBef>
              <a:spcAft>
                <a:spcPct val="0"/>
              </a:spcAft>
              <a:buClrTx/>
              <a:buSzTx/>
              <a:buFontTx/>
              <a:buAutoNum type="arabicPeriod"/>
              <a:tabLst>
                <a:tab pos="1828800" algn="l"/>
              </a:tabLst>
            </a:pPr>
            <a:r>
              <a:rPr kumimoji="0" lang="fr-FR" b="1" i="0" strike="noStrike" cap="none" normalizeH="0" baseline="0" dirty="0" smtClean="0">
                <a:ln>
                  <a:noFill/>
                </a:ln>
                <a:solidFill>
                  <a:schemeClr val="tx1"/>
                </a:solidFill>
                <a:effectLst>
                  <a:glow rad="139700">
                    <a:schemeClr val="accent3">
                      <a:satMod val="175000"/>
                      <a:alpha val="40000"/>
                    </a:schemeClr>
                  </a:glow>
                </a:effectLst>
                <a:latin typeface="Times New Roman" pitchFamily="18" charset="0"/>
                <a:ea typeface="Calibri" pitchFamily="34" charset="0"/>
                <a:cs typeface="Times New Roman" pitchFamily="18" charset="0"/>
              </a:rPr>
              <a:t>Alimentation en gaz</a:t>
            </a:r>
            <a:r>
              <a:rPr kumimoji="0" lang="fr-FR" b="1" i="0" strike="noStrike" cap="none" normalizeH="0" baseline="0" dirty="0" smtClean="0">
                <a:ln>
                  <a:noFill/>
                </a:ln>
                <a:solidFill>
                  <a:schemeClr val="tx1"/>
                </a:solidFill>
                <a:effectLst>
                  <a:glow rad="139700">
                    <a:schemeClr val="accent3">
                      <a:satMod val="175000"/>
                      <a:alpha val="40000"/>
                    </a:schemeClr>
                  </a:glow>
                </a:effectLst>
                <a:latin typeface="Calibri"/>
                <a:ea typeface="Calibri" pitchFamily="34" charset="0"/>
                <a:cs typeface="Times New Roman" pitchFamily="18" charset="0"/>
              </a:rPr>
              <a:t> </a:t>
            </a:r>
            <a:r>
              <a:rPr kumimoji="0" lang="fr-FR" b="1" i="0" strike="noStrike" cap="none" normalizeH="0" baseline="0" dirty="0" smtClean="0">
                <a:ln>
                  <a:noFill/>
                </a:ln>
                <a:solidFill>
                  <a:schemeClr val="tx1"/>
                </a:solidFill>
                <a:effectLst>
                  <a:glow rad="139700">
                    <a:schemeClr val="accent3">
                      <a:satMod val="175000"/>
                      <a:alpha val="40000"/>
                    </a:schemeClr>
                  </a:glow>
                </a:effectLst>
                <a:latin typeface="Times New Roman" pitchFamily="18" charset="0"/>
                <a:ea typeface="Calibri" pitchFamily="34" charset="0"/>
                <a:cs typeface="Times New Roman" pitchFamily="18" charset="0"/>
              </a:rPr>
              <a:t>:</a:t>
            </a:r>
            <a:r>
              <a:rPr kumimoji="0" lang="fr-FR" b="0" i="0" strike="noStrike" cap="none" normalizeH="0" baseline="0" dirty="0" smtClean="0">
                <a:ln>
                  <a:noFill/>
                </a:ln>
                <a:solidFill>
                  <a:schemeClr val="tx1"/>
                </a:solidFill>
                <a:effectLst>
                  <a:glow rad="139700">
                    <a:schemeClr val="accent3">
                      <a:satMod val="175000"/>
                      <a:alpha val="40000"/>
                    </a:schemeClr>
                  </a:glow>
                </a:effectLst>
                <a:latin typeface="Times New Roman" pitchFamily="18" charset="0"/>
                <a:ea typeface="Calibri" pitchFamily="34" charset="0"/>
                <a:cs typeface="Times New Roman" pitchFamily="18" charset="0"/>
              </a:rPr>
              <a:t> </a:t>
            </a:r>
            <a:endParaRPr kumimoji="0" lang="fr-FR" b="0" i="0" strike="noStrike" cap="none" normalizeH="0" baseline="0" dirty="0" smtClean="0">
              <a:ln>
                <a:noFill/>
              </a:ln>
              <a:solidFill>
                <a:schemeClr val="tx1"/>
              </a:solidFill>
              <a:effectLst>
                <a:glow rad="139700">
                  <a:schemeClr val="accent3">
                    <a:satMod val="175000"/>
                    <a:alpha val="40000"/>
                  </a:schemeClr>
                </a:glow>
              </a:effectLst>
              <a:latin typeface="Arial" pitchFamily="34" charset="0"/>
              <a:cs typeface="Arial" pitchFamily="34" charset="0"/>
            </a:endParaRPr>
          </a:p>
        </p:txBody>
      </p:sp>
      <p:sp>
        <p:nvSpPr>
          <p:cNvPr id="89090" name="Rectangle 2"/>
          <p:cNvSpPr>
            <a:spLocks noChangeArrowheads="1"/>
          </p:cNvSpPr>
          <p:nvPr/>
        </p:nvSpPr>
        <p:spPr bwMode="auto">
          <a:xfrm>
            <a:off x="71406" y="571480"/>
            <a:ext cx="8858280" cy="1477328"/>
          </a:xfrm>
          <a:prstGeom prst="rect">
            <a:avLst/>
          </a:prstGeom>
          <a:ln>
            <a:headEnd/>
            <a:tailEnd/>
          </a:ln>
        </p:spPr>
        <p:style>
          <a:lnRef idx="0">
            <a:schemeClr val="accent4"/>
          </a:lnRef>
          <a:fillRef idx="3">
            <a:schemeClr val="accent4"/>
          </a:fillRef>
          <a:effectRef idx="3">
            <a:schemeClr val="accent4"/>
          </a:effectRef>
          <a:fontRef idx="minor">
            <a:schemeClr val="lt1"/>
          </a:fontRef>
        </p:style>
        <p:txBody>
          <a:bodyPr vert="horz" wrap="square" lIns="91440" tIns="45720" rIns="91440" bIns="45720" numCol="1" anchor="ctr" anchorCtr="0" compatLnSpc="1">
            <a:prstTxWarp prst="textNoShape">
              <a:avLst/>
            </a:prstTxWarp>
            <a:spAutoFit/>
          </a:bodyPr>
          <a:lstStyle/>
          <a:p>
            <a:pPr marL="0" marR="0" lvl="0" indent="342900" algn="l" defTabSz="914400" rtl="0" eaLnBrk="1" fontAlgn="base" latinLnBrk="0" hangingPunct="1">
              <a:lnSpc>
                <a:spcPct val="100000"/>
              </a:lnSpc>
              <a:spcBef>
                <a:spcPct val="0"/>
              </a:spcBef>
              <a:spcAft>
                <a:spcPct val="0"/>
              </a:spcAft>
              <a:buClrTx/>
              <a:buSzTx/>
              <a:buFontTx/>
              <a:buNone/>
              <a:tabLst/>
            </a:pPr>
            <a:r>
              <a:rPr kumimoji="0" lang="fr-FR" b="0" i="0" u="none" strike="noStrike" cap="none" normalizeH="0" baseline="0" dirty="0" smtClean="0">
                <a:ln>
                  <a:noFill/>
                </a:ln>
                <a:solidFill>
                  <a:schemeClr val="bg1"/>
                </a:solidFill>
                <a:effectLst/>
                <a:latin typeface="Times New Roman" pitchFamily="18" charset="0"/>
                <a:ea typeface="Times New Roman" pitchFamily="18" charset="0"/>
                <a:cs typeface="Times New Roman" pitchFamily="18" charset="0"/>
              </a:rPr>
              <a:t>A l’exception du chef lieu de commune le reste des agglomérations de Boumerdès ne bénéficient pas du gaz de ville.</a:t>
            </a:r>
            <a:endParaRPr kumimoji="0" lang="fr-FR" b="0" i="0" u="none" strike="noStrike" cap="none" normalizeH="0" baseline="0" dirty="0" smtClean="0">
              <a:ln>
                <a:noFill/>
              </a:ln>
              <a:solidFill>
                <a:schemeClr val="bg1"/>
              </a:solidFill>
              <a:effectLst/>
              <a:latin typeface="Arial" pitchFamily="34" charset="0"/>
              <a:cs typeface="Arial" pitchFamily="34" charset="0"/>
            </a:endParaRPr>
          </a:p>
          <a:p>
            <a:pPr marL="0" marR="0" lvl="0" indent="342900" algn="l" defTabSz="914400" rtl="0" eaLnBrk="0" fontAlgn="base" latinLnBrk="0" hangingPunct="0">
              <a:lnSpc>
                <a:spcPct val="100000"/>
              </a:lnSpc>
              <a:spcBef>
                <a:spcPct val="0"/>
              </a:spcBef>
              <a:spcAft>
                <a:spcPct val="0"/>
              </a:spcAft>
              <a:buClrTx/>
              <a:buSzTx/>
              <a:buFontTx/>
              <a:buNone/>
              <a:tabLst/>
            </a:pPr>
            <a:r>
              <a:rPr kumimoji="0" lang="fr-FR" b="0" i="0" u="none" strike="noStrike" cap="none" normalizeH="0" baseline="0" dirty="0" smtClean="0">
                <a:ln>
                  <a:noFill/>
                </a:ln>
                <a:solidFill>
                  <a:schemeClr val="bg1"/>
                </a:solidFill>
                <a:effectLst/>
                <a:latin typeface="Times New Roman" pitchFamily="18" charset="0"/>
                <a:ea typeface="Times New Roman" pitchFamily="18" charset="0"/>
                <a:cs typeface="Times New Roman" pitchFamily="18" charset="0"/>
              </a:rPr>
              <a:t>L’alimentation du poste principale de la ville se fait par le biais d’une conduite de haute pression de Ø 40, à partir d’une conduite de Ø 280 qui traverse la commune dans sa partie sud ouest parallèlement à une autre conduite de Ø 80.</a:t>
            </a:r>
            <a:endParaRPr kumimoji="0" lang="fr-FR" b="0" i="0" u="none" strike="noStrike" cap="none" normalizeH="0" baseline="0" dirty="0" smtClean="0">
              <a:ln>
                <a:noFill/>
              </a:ln>
              <a:solidFill>
                <a:schemeClr val="bg1"/>
              </a:solidFill>
              <a:effectLst/>
              <a:latin typeface="Arial" pitchFamily="34" charset="0"/>
              <a:cs typeface="Arial" pitchFamily="34" charset="0"/>
            </a:endParaRPr>
          </a:p>
        </p:txBody>
      </p:sp>
      <p:pic>
        <p:nvPicPr>
          <p:cNvPr id="4" name="Image 3" descr="14-Alimentation en gaz-Model.jpg"/>
          <p:cNvPicPr/>
          <p:nvPr/>
        </p:nvPicPr>
        <p:blipFill>
          <a:blip r:embed="rId2"/>
          <a:stretch>
            <a:fillRect/>
          </a:stretch>
        </p:blipFill>
        <p:spPr>
          <a:xfrm rot="16200000">
            <a:off x="1964514" y="-392934"/>
            <a:ext cx="5357849" cy="8572559"/>
          </a:xfrm>
          <a:prstGeom prst="rect">
            <a:avLst/>
          </a:prstGeom>
          <a:ln w="57150">
            <a:solidFill>
              <a:srgbClr val="FF0000"/>
            </a:solid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89089"/>
                                        </p:tgtEl>
                                        <p:attrNameLst>
                                          <p:attrName>style.visibility</p:attrName>
                                        </p:attrNameLst>
                                      </p:cBhvr>
                                      <p:to>
                                        <p:strVal val="visible"/>
                                      </p:to>
                                    </p:set>
                                    <p:animEffect transition="in" filter="box(in)">
                                      <p:cBhvr>
                                        <p:cTn id="7" dur="500"/>
                                        <p:tgtEl>
                                          <p:spTgt spid="89089"/>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0" fill="hold" grpId="0" nodeType="clickEffect">
                                  <p:stCondLst>
                                    <p:cond delay="0"/>
                                  </p:stCondLst>
                                  <p:childTnLst>
                                    <p:set>
                                      <p:cBhvr>
                                        <p:cTn id="11" dur="1" fill="hold">
                                          <p:stCondLst>
                                            <p:cond delay="0"/>
                                          </p:stCondLst>
                                        </p:cTn>
                                        <p:tgtEl>
                                          <p:spTgt spid="89090"/>
                                        </p:tgtEl>
                                        <p:attrNameLst>
                                          <p:attrName>style.visibility</p:attrName>
                                        </p:attrNameLst>
                                      </p:cBhvr>
                                      <p:to>
                                        <p:strVal val="visible"/>
                                      </p:to>
                                    </p:set>
                                    <p:anim calcmode="lin" valueType="num">
                                      <p:cBhvr>
                                        <p:cTn id="12" dur="500" fill="hold"/>
                                        <p:tgtEl>
                                          <p:spTgt spid="89090"/>
                                        </p:tgtEl>
                                        <p:attrNameLst>
                                          <p:attrName>ppt_w</p:attrName>
                                        </p:attrNameLst>
                                      </p:cBhvr>
                                      <p:tavLst>
                                        <p:tav tm="0">
                                          <p:val>
                                            <p:fltVal val="0"/>
                                          </p:val>
                                        </p:tav>
                                        <p:tav tm="100000">
                                          <p:val>
                                            <p:strVal val="#ppt_w"/>
                                          </p:val>
                                        </p:tav>
                                      </p:tavLst>
                                    </p:anim>
                                    <p:anim calcmode="lin" valueType="num">
                                      <p:cBhvr>
                                        <p:cTn id="13" dur="500" fill="hold"/>
                                        <p:tgtEl>
                                          <p:spTgt spid="89090"/>
                                        </p:tgtEl>
                                        <p:attrNameLst>
                                          <p:attrName>ppt_h</p:attrName>
                                        </p:attrNameLst>
                                      </p:cBhvr>
                                      <p:tavLst>
                                        <p:tav tm="0">
                                          <p:val>
                                            <p:fltVal val="0"/>
                                          </p:val>
                                        </p:tav>
                                        <p:tav tm="100000">
                                          <p:val>
                                            <p:strVal val="#ppt_h"/>
                                          </p:val>
                                        </p:tav>
                                      </p:tavLst>
                                    </p:anim>
                                    <p:animEffect transition="in" filter="fade">
                                      <p:cBhvr>
                                        <p:cTn id="14" dur="500"/>
                                        <p:tgtEl>
                                          <p:spTgt spid="89090"/>
                                        </p:tgtEl>
                                      </p:cBhvr>
                                    </p:animEffect>
                                  </p:childTnLst>
                                </p:cTn>
                              </p:par>
                              <p:par>
                                <p:cTn id="15" presetID="7" presetClass="path" presetSubtype="0" accel="50000" decel="50000" fill="hold" grpId="1" nodeType="withEffect">
                                  <p:stCondLst>
                                    <p:cond delay="0"/>
                                  </p:stCondLst>
                                  <p:childTnLst>
                                    <p:animMotion origin="layout" path="M 0 0  L 0.25 0  L 0.25 0.33295  L 0 0.33295  L 0 0  Z" pathEditMode="relative" ptsTypes="">
                                      <p:cBhvr>
                                        <p:cTn id="16" dur="2000" fill="hold"/>
                                        <p:tgtEl>
                                          <p:spTgt spid="89090"/>
                                        </p:tgtEl>
                                        <p:attrNameLst>
                                          <p:attrName>ppt_x</p:attrName>
                                          <p:attrName>ppt_y</p:attrName>
                                        </p:attrNameLst>
                                      </p:cBhvr>
                                    </p:animMotion>
                                  </p:childTnLst>
                                </p:cTn>
                              </p:par>
                            </p:childTnLst>
                          </p:cTn>
                        </p:par>
                      </p:childTnLst>
                    </p:cTn>
                  </p:par>
                  <p:par>
                    <p:cTn id="17" fill="hold">
                      <p:stCondLst>
                        <p:cond delay="indefinite"/>
                      </p:stCondLst>
                      <p:childTnLst>
                        <p:par>
                          <p:cTn id="18" fill="hold">
                            <p:stCondLst>
                              <p:cond delay="0"/>
                            </p:stCondLst>
                            <p:childTnLst>
                              <p:par>
                                <p:cTn id="19" presetID="53" presetClass="entr" presetSubtype="0"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3000" fill="hold"/>
                                        <p:tgtEl>
                                          <p:spTgt spid="4"/>
                                        </p:tgtEl>
                                        <p:attrNameLst>
                                          <p:attrName>ppt_w</p:attrName>
                                        </p:attrNameLst>
                                      </p:cBhvr>
                                      <p:tavLst>
                                        <p:tav tm="0">
                                          <p:val>
                                            <p:fltVal val="0"/>
                                          </p:val>
                                        </p:tav>
                                        <p:tav tm="100000">
                                          <p:val>
                                            <p:strVal val="#ppt_w"/>
                                          </p:val>
                                        </p:tav>
                                      </p:tavLst>
                                    </p:anim>
                                    <p:anim calcmode="lin" valueType="num">
                                      <p:cBhvr>
                                        <p:cTn id="22" dur="3000" fill="hold"/>
                                        <p:tgtEl>
                                          <p:spTgt spid="4"/>
                                        </p:tgtEl>
                                        <p:attrNameLst>
                                          <p:attrName>ppt_h</p:attrName>
                                        </p:attrNameLst>
                                      </p:cBhvr>
                                      <p:tavLst>
                                        <p:tav tm="0">
                                          <p:val>
                                            <p:fltVal val="0"/>
                                          </p:val>
                                        </p:tav>
                                        <p:tav tm="100000">
                                          <p:val>
                                            <p:strVal val="#ppt_h"/>
                                          </p:val>
                                        </p:tav>
                                      </p:tavLst>
                                    </p:anim>
                                    <p:animEffect transition="in" filter="fade">
                                      <p:cBhvr>
                                        <p:cTn id="23" dur="3000"/>
                                        <p:tgtEl>
                                          <p:spTgt spid="4"/>
                                        </p:tgtEl>
                                      </p:cBhvr>
                                    </p:animEffect>
                                  </p:childTnLst>
                                </p:cTn>
                              </p:par>
                              <p:par>
                                <p:cTn id="24" presetID="7" presetClass="path" presetSubtype="0" accel="50000" decel="50000" fill="hold" nodeType="withEffect">
                                  <p:stCondLst>
                                    <p:cond delay="0"/>
                                  </p:stCondLst>
                                  <p:childTnLst>
                                    <p:animMotion origin="layout" path="M 0 0  L 0.25 0  L 0.25 0.33295  L 0 0.33295  L 0 0  Z" pathEditMode="relative" ptsTypes="">
                                      <p:cBhvr>
                                        <p:cTn id="25" dur="3000" fill="hold"/>
                                        <p:tgtEl>
                                          <p:spTgt spid="4"/>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089" grpId="0" animBg="1"/>
      <p:bldP spid="89090" grpId="0" animBg="1"/>
      <p:bldP spid="89090" grpId="1"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1"/>
          <p:cNvSpPr>
            <a:spLocks noChangeArrowheads="1"/>
          </p:cNvSpPr>
          <p:nvPr/>
        </p:nvSpPr>
        <p:spPr bwMode="auto">
          <a:xfrm>
            <a:off x="214282" y="1216960"/>
            <a:ext cx="8572560" cy="5355312"/>
          </a:xfrm>
          <a:prstGeom prst="rect">
            <a:avLst/>
          </a:prstGeom>
          <a:ln>
            <a:headEnd/>
            <a:tailEnd/>
          </a:ln>
        </p:spPr>
        <p:style>
          <a:lnRef idx="2">
            <a:schemeClr val="accent3">
              <a:shade val="50000"/>
            </a:schemeClr>
          </a:lnRef>
          <a:fillRef idx="1">
            <a:schemeClr val="accent3"/>
          </a:fillRef>
          <a:effectRef idx="0">
            <a:schemeClr val="accent3"/>
          </a:effectRef>
          <a:fontRef idx="minor">
            <a:schemeClr val="lt1"/>
          </a:fontRef>
        </p:style>
        <p:txBody>
          <a:bodyPr vert="horz" wrap="square" lIns="91440" tIns="45720" rIns="91440" bIns="45720" numCol="1" anchor="ctr" anchorCtr="0" compatLnSpc="1">
            <a:prstTxWarp prst="textNoShape">
              <a:avLst/>
            </a:prstTxWarp>
            <a:spAutoFit/>
          </a:bodyPr>
          <a:lstStyle/>
          <a:p>
            <a:pPr marL="0" marR="0" lvl="0" indent="342900" algn="l" defTabSz="914400" rtl="0" eaLnBrk="1" fontAlgn="base" latinLnBrk="0" hangingPunct="1">
              <a:lnSpc>
                <a:spcPct val="100000"/>
              </a:lnSpc>
              <a:spcBef>
                <a:spcPct val="0"/>
              </a:spcBef>
              <a:spcAft>
                <a:spcPct val="0"/>
              </a:spcAft>
              <a:buClrTx/>
              <a:buSzTx/>
              <a:buFontTx/>
              <a:buNone/>
              <a:tabLst>
                <a:tab pos="342900" algn="l"/>
              </a:tabLst>
            </a:pPr>
            <a:r>
              <a:rPr kumimoji="0" lang="fr-FR" b="0" i="0" u="none" strike="noStrike" cap="none" normalizeH="0" baseline="0" dirty="0" smtClean="0">
                <a:ln>
                  <a:noFill/>
                </a:ln>
                <a:solidFill>
                  <a:schemeClr val="tx1"/>
                </a:solidFill>
                <a:effectLst>
                  <a:glow rad="63500">
                    <a:schemeClr val="accent2">
                      <a:satMod val="175000"/>
                      <a:alpha val="40000"/>
                    </a:schemeClr>
                  </a:glow>
                </a:effectLst>
                <a:latin typeface="Arial" pitchFamily="34" charset="0"/>
                <a:ea typeface="Times New Roman" pitchFamily="18" charset="0"/>
                <a:cs typeface="Arial" pitchFamily="34" charset="0"/>
              </a:rPr>
              <a:t>La lecture  précédente des différents aspects que présente la commune de </a:t>
            </a:r>
            <a:r>
              <a:rPr kumimoji="0" lang="fr-FR" b="0" i="0" u="none" strike="noStrike" cap="none" normalizeH="0" baseline="0" dirty="0" err="1" smtClean="0">
                <a:ln>
                  <a:noFill/>
                </a:ln>
                <a:solidFill>
                  <a:schemeClr val="tx1"/>
                </a:solidFill>
                <a:effectLst>
                  <a:glow rad="63500">
                    <a:schemeClr val="accent2">
                      <a:satMod val="175000"/>
                      <a:alpha val="40000"/>
                    </a:schemeClr>
                  </a:glow>
                </a:effectLst>
                <a:latin typeface="Arial" pitchFamily="34" charset="0"/>
                <a:ea typeface="Times New Roman" pitchFamily="18" charset="0"/>
                <a:cs typeface="Arial" pitchFamily="34" charset="0"/>
              </a:rPr>
              <a:t>Boumerdès</a:t>
            </a:r>
            <a:r>
              <a:rPr kumimoji="0" lang="fr-FR" b="0" i="0" u="none" strike="noStrike" cap="none" normalizeH="0" baseline="0" dirty="0" smtClean="0">
                <a:ln>
                  <a:noFill/>
                </a:ln>
                <a:solidFill>
                  <a:schemeClr val="tx1"/>
                </a:solidFill>
                <a:effectLst>
                  <a:glow rad="63500">
                    <a:schemeClr val="accent2">
                      <a:satMod val="175000"/>
                      <a:alpha val="40000"/>
                    </a:schemeClr>
                  </a:glow>
                </a:effectLst>
                <a:latin typeface="Arial" pitchFamily="34" charset="0"/>
                <a:ea typeface="Times New Roman" pitchFamily="18" charset="0"/>
                <a:cs typeface="Arial" pitchFamily="34" charset="0"/>
              </a:rPr>
              <a:t>, nous  a permis de dégager les problèmes  suivants : </a:t>
            </a:r>
            <a:endParaRPr kumimoji="0" lang="fr-FR" b="0" i="0" u="none" strike="noStrike" cap="none" normalizeH="0" baseline="0" dirty="0" smtClean="0">
              <a:ln>
                <a:noFill/>
              </a:ln>
              <a:solidFill>
                <a:schemeClr val="tx1"/>
              </a:solidFill>
              <a:effectLst>
                <a:glow rad="63500">
                  <a:schemeClr val="accent2">
                    <a:satMod val="175000"/>
                    <a:alpha val="40000"/>
                  </a:schemeClr>
                </a:glow>
              </a:effectLst>
              <a:latin typeface="Arial" pitchFamily="34" charset="0"/>
              <a:cs typeface="Arial" pitchFamily="34" charset="0"/>
            </a:endParaRPr>
          </a:p>
          <a:p>
            <a:pPr marL="0" marR="0" lvl="0" indent="342900" algn="l" defTabSz="914400" rtl="0" eaLnBrk="0" fontAlgn="base" latinLnBrk="0" hangingPunct="0">
              <a:lnSpc>
                <a:spcPct val="100000"/>
              </a:lnSpc>
              <a:spcBef>
                <a:spcPct val="0"/>
              </a:spcBef>
              <a:spcAft>
                <a:spcPct val="0"/>
              </a:spcAft>
              <a:buClrTx/>
              <a:buSzTx/>
              <a:buFontTx/>
              <a:buChar char="•"/>
              <a:tabLst>
                <a:tab pos="342900" algn="l"/>
              </a:tabLst>
            </a:pPr>
            <a:r>
              <a:rPr kumimoji="0" lang="fr-FR" b="0" i="0" u="none" strike="noStrike" cap="none" normalizeH="0" baseline="0" dirty="0" smtClean="0">
                <a:ln>
                  <a:noFill/>
                </a:ln>
                <a:solidFill>
                  <a:schemeClr val="tx1"/>
                </a:solidFill>
                <a:effectLst>
                  <a:glow rad="63500">
                    <a:schemeClr val="accent2">
                      <a:satMod val="175000"/>
                      <a:alpha val="40000"/>
                    </a:schemeClr>
                  </a:glow>
                </a:effectLst>
                <a:latin typeface="Arial" pitchFamily="34" charset="0"/>
                <a:ea typeface="Times New Roman" pitchFamily="18" charset="0"/>
                <a:cs typeface="Arial" pitchFamily="34" charset="0"/>
              </a:rPr>
              <a:t>Une saturation du centre de </a:t>
            </a:r>
            <a:r>
              <a:rPr kumimoji="0" lang="fr-FR" b="0" i="0" u="none" strike="noStrike" cap="none" normalizeH="0" baseline="0" dirty="0" err="1" smtClean="0">
                <a:ln>
                  <a:noFill/>
                </a:ln>
                <a:solidFill>
                  <a:schemeClr val="tx1"/>
                </a:solidFill>
                <a:effectLst>
                  <a:glow rad="63500">
                    <a:schemeClr val="accent2">
                      <a:satMod val="175000"/>
                      <a:alpha val="40000"/>
                    </a:schemeClr>
                  </a:glow>
                </a:effectLst>
                <a:latin typeface="Arial" pitchFamily="34" charset="0"/>
                <a:ea typeface="Times New Roman" pitchFamily="18" charset="0"/>
                <a:cs typeface="Arial" pitchFamily="34" charset="0"/>
              </a:rPr>
              <a:t>Boumerdès</a:t>
            </a:r>
            <a:r>
              <a:rPr kumimoji="0" lang="fr-FR" b="0" i="0" u="none" strike="noStrike" cap="none" normalizeH="0" baseline="0" dirty="0" smtClean="0">
                <a:ln>
                  <a:noFill/>
                </a:ln>
                <a:solidFill>
                  <a:schemeClr val="tx1"/>
                </a:solidFill>
                <a:effectLst>
                  <a:glow rad="63500">
                    <a:schemeClr val="accent2">
                      <a:satMod val="175000"/>
                      <a:alpha val="40000"/>
                    </a:schemeClr>
                  </a:glow>
                </a:effectLst>
                <a:latin typeface="Arial" pitchFamily="34" charset="0"/>
                <a:ea typeface="Times New Roman" pitchFamily="18" charset="0"/>
                <a:cs typeface="Arial" pitchFamily="34" charset="0"/>
              </a:rPr>
              <a:t>, et l’inexistence de poche d’intervention. </a:t>
            </a:r>
            <a:endParaRPr kumimoji="0" lang="fr-FR" b="0" i="0" u="none" strike="noStrike" cap="none" normalizeH="0" baseline="0" dirty="0" smtClean="0">
              <a:ln>
                <a:noFill/>
              </a:ln>
              <a:solidFill>
                <a:schemeClr val="tx1"/>
              </a:solidFill>
              <a:effectLst>
                <a:glow rad="63500">
                  <a:schemeClr val="accent2">
                    <a:satMod val="175000"/>
                    <a:alpha val="40000"/>
                  </a:schemeClr>
                </a:glow>
              </a:effectLst>
              <a:latin typeface="Arial" pitchFamily="34" charset="0"/>
              <a:cs typeface="Arial" pitchFamily="34" charset="0"/>
            </a:endParaRPr>
          </a:p>
          <a:p>
            <a:pPr marL="0" marR="0" lvl="0" indent="342900" algn="l" defTabSz="914400" rtl="0" eaLnBrk="0" fontAlgn="base" latinLnBrk="0" hangingPunct="0">
              <a:lnSpc>
                <a:spcPct val="100000"/>
              </a:lnSpc>
              <a:spcBef>
                <a:spcPct val="0"/>
              </a:spcBef>
              <a:spcAft>
                <a:spcPct val="0"/>
              </a:spcAft>
              <a:buClrTx/>
              <a:buSzTx/>
              <a:buFontTx/>
              <a:buChar char="•"/>
              <a:tabLst>
                <a:tab pos="342900" algn="l"/>
              </a:tabLst>
            </a:pPr>
            <a:r>
              <a:rPr kumimoji="0" lang="fr-FR" b="0" i="0" u="none" strike="noStrike" cap="none" normalizeH="0" baseline="0" dirty="0" smtClean="0">
                <a:ln>
                  <a:noFill/>
                </a:ln>
                <a:solidFill>
                  <a:schemeClr val="tx1"/>
                </a:solidFill>
                <a:effectLst>
                  <a:glow rad="63500">
                    <a:schemeClr val="accent2">
                      <a:satMod val="175000"/>
                      <a:alpha val="40000"/>
                    </a:schemeClr>
                  </a:glow>
                </a:effectLst>
                <a:latin typeface="Arial" pitchFamily="34" charset="0"/>
                <a:ea typeface="Times New Roman" pitchFamily="18" charset="0"/>
                <a:cs typeface="Arial" pitchFamily="34" charset="0"/>
              </a:rPr>
              <a:t>Une incohérence au niveau des traitements des différents accès de la commune, et l’absence d’hiérarchie des voies de déserte interne. </a:t>
            </a:r>
            <a:endParaRPr kumimoji="0" lang="fr-FR" b="0" i="0" u="none" strike="noStrike" cap="none" normalizeH="0" baseline="0" dirty="0" smtClean="0">
              <a:ln>
                <a:noFill/>
              </a:ln>
              <a:solidFill>
                <a:schemeClr val="tx1"/>
              </a:solidFill>
              <a:effectLst>
                <a:glow rad="63500">
                  <a:schemeClr val="accent2">
                    <a:satMod val="175000"/>
                    <a:alpha val="40000"/>
                  </a:schemeClr>
                </a:glow>
              </a:effectLst>
              <a:latin typeface="Arial" pitchFamily="34" charset="0"/>
              <a:cs typeface="Arial" pitchFamily="34" charset="0"/>
            </a:endParaRPr>
          </a:p>
          <a:p>
            <a:pPr marL="0" marR="0" lvl="0" indent="342900" algn="l" defTabSz="914400" rtl="0" eaLnBrk="0" fontAlgn="base" latinLnBrk="0" hangingPunct="0">
              <a:lnSpc>
                <a:spcPct val="100000"/>
              </a:lnSpc>
              <a:spcBef>
                <a:spcPct val="0"/>
              </a:spcBef>
              <a:spcAft>
                <a:spcPct val="0"/>
              </a:spcAft>
              <a:buClrTx/>
              <a:buSzTx/>
              <a:buFontTx/>
              <a:buChar char="•"/>
              <a:tabLst>
                <a:tab pos="342900" algn="l"/>
              </a:tabLst>
            </a:pPr>
            <a:r>
              <a:rPr kumimoji="0" lang="fr-FR" b="0" i="0" u="none" strike="noStrike" cap="none" normalizeH="0" baseline="0" dirty="0" smtClean="0">
                <a:ln>
                  <a:noFill/>
                </a:ln>
                <a:solidFill>
                  <a:schemeClr val="tx1"/>
                </a:solidFill>
                <a:effectLst>
                  <a:glow rad="63500">
                    <a:schemeClr val="accent2">
                      <a:satMod val="175000"/>
                      <a:alpha val="40000"/>
                    </a:schemeClr>
                  </a:glow>
                </a:effectLst>
                <a:latin typeface="Arial" pitchFamily="34" charset="0"/>
                <a:ea typeface="Times New Roman" pitchFamily="18" charset="0"/>
                <a:cs typeface="Arial" pitchFamily="34" charset="0"/>
              </a:rPr>
              <a:t>Un déficit en équipements d’accompagnement et services au niveau du Figuier et de l’agglomération de </a:t>
            </a:r>
            <a:r>
              <a:rPr kumimoji="0" lang="fr-FR" b="0" i="0" u="none" strike="noStrike" cap="none" normalizeH="0" baseline="0" dirty="0" err="1" smtClean="0">
                <a:ln>
                  <a:noFill/>
                </a:ln>
                <a:solidFill>
                  <a:schemeClr val="tx1"/>
                </a:solidFill>
                <a:effectLst>
                  <a:glow rad="63500">
                    <a:schemeClr val="accent2">
                      <a:satMod val="175000"/>
                      <a:alpha val="40000"/>
                    </a:schemeClr>
                  </a:glow>
                </a:effectLst>
                <a:latin typeface="Arial" pitchFamily="34" charset="0"/>
                <a:ea typeface="Times New Roman" pitchFamily="18" charset="0"/>
                <a:cs typeface="Arial" pitchFamily="34" charset="0"/>
              </a:rPr>
              <a:t>Boukaroucha</a:t>
            </a:r>
            <a:r>
              <a:rPr kumimoji="0" lang="fr-FR" b="0" i="0" u="none" strike="noStrike" cap="none" normalizeH="0" baseline="0" dirty="0" smtClean="0">
                <a:ln>
                  <a:noFill/>
                </a:ln>
                <a:solidFill>
                  <a:schemeClr val="tx1"/>
                </a:solidFill>
                <a:effectLst>
                  <a:glow rad="63500">
                    <a:schemeClr val="accent2">
                      <a:satMod val="175000"/>
                      <a:alpha val="40000"/>
                    </a:schemeClr>
                  </a:glow>
                </a:effectLst>
                <a:latin typeface="Arial" pitchFamily="34" charset="0"/>
                <a:ea typeface="Times New Roman" pitchFamily="18" charset="0"/>
                <a:cs typeface="Arial" pitchFamily="34" charset="0"/>
              </a:rPr>
              <a:t>.</a:t>
            </a:r>
            <a:endParaRPr kumimoji="0" lang="fr-FR" b="0" i="0" u="none" strike="noStrike" cap="none" normalizeH="0" baseline="0" dirty="0" smtClean="0">
              <a:ln>
                <a:noFill/>
              </a:ln>
              <a:solidFill>
                <a:schemeClr val="tx1"/>
              </a:solidFill>
              <a:effectLst>
                <a:glow rad="63500">
                  <a:schemeClr val="accent2">
                    <a:satMod val="175000"/>
                    <a:alpha val="40000"/>
                  </a:schemeClr>
                </a:glow>
              </a:effectLst>
              <a:latin typeface="Arial" pitchFamily="34" charset="0"/>
              <a:cs typeface="Arial" pitchFamily="34" charset="0"/>
            </a:endParaRPr>
          </a:p>
          <a:p>
            <a:pPr marL="0" marR="0" lvl="0" indent="342900" algn="l" defTabSz="914400" rtl="0" eaLnBrk="0" fontAlgn="base" latinLnBrk="0" hangingPunct="0">
              <a:lnSpc>
                <a:spcPct val="100000"/>
              </a:lnSpc>
              <a:spcBef>
                <a:spcPct val="0"/>
              </a:spcBef>
              <a:spcAft>
                <a:spcPct val="0"/>
              </a:spcAft>
              <a:buClrTx/>
              <a:buSzTx/>
              <a:buFontTx/>
              <a:buChar char="•"/>
              <a:tabLst>
                <a:tab pos="342900" algn="l"/>
              </a:tabLst>
            </a:pPr>
            <a:r>
              <a:rPr kumimoji="0" lang="fr-FR" b="0" i="0" u="none" strike="noStrike" cap="none" normalizeH="0" baseline="0" dirty="0" smtClean="0">
                <a:ln>
                  <a:noFill/>
                </a:ln>
                <a:solidFill>
                  <a:schemeClr val="tx1"/>
                </a:solidFill>
                <a:effectLst>
                  <a:glow rad="63500">
                    <a:schemeClr val="accent2">
                      <a:satMod val="175000"/>
                      <a:alpha val="40000"/>
                    </a:schemeClr>
                  </a:glow>
                </a:effectLst>
                <a:latin typeface="Arial" pitchFamily="34" charset="0"/>
                <a:ea typeface="Times New Roman" pitchFamily="18" charset="0"/>
                <a:cs typeface="Arial" pitchFamily="34" charset="0"/>
              </a:rPr>
              <a:t>Un déséquilibre dans l’armature urbaine et rurale compte tenu de la forte concentration de la population et d’activité au niveau du chef lieu de commune.</a:t>
            </a:r>
            <a:endParaRPr kumimoji="0" lang="fr-FR" b="0" i="0" u="none" strike="noStrike" cap="none" normalizeH="0" baseline="0" dirty="0" smtClean="0">
              <a:ln>
                <a:noFill/>
              </a:ln>
              <a:solidFill>
                <a:schemeClr val="tx1"/>
              </a:solidFill>
              <a:effectLst>
                <a:glow rad="63500">
                  <a:schemeClr val="accent2">
                    <a:satMod val="175000"/>
                    <a:alpha val="40000"/>
                  </a:schemeClr>
                </a:glow>
              </a:effectLst>
              <a:latin typeface="Arial" pitchFamily="34" charset="0"/>
              <a:cs typeface="Arial" pitchFamily="34" charset="0"/>
            </a:endParaRPr>
          </a:p>
          <a:p>
            <a:pPr marL="0" marR="0" lvl="0" indent="342900" algn="l" defTabSz="914400" rtl="0" eaLnBrk="0" fontAlgn="base" latinLnBrk="0" hangingPunct="0">
              <a:lnSpc>
                <a:spcPct val="100000"/>
              </a:lnSpc>
              <a:spcBef>
                <a:spcPct val="0"/>
              </a:spcBef>
              <a:spcAft>
                <a:spcPct val="0"/>
              </a:spcAft>
              <a:buClrTx/>
              <a:buSzTx/>
              <a:buFontTx/>
              <a:buChar char="•"/>
              <a:tabLst>
                <a:tab pos="342900" algn="l"/>
              </a:tabLst>
            </a:pPr>
            <a:r>
              <a:rPr kumimoji="0" lang="fr-FR" b="0" i="0" u="none" strike="noStrike" cap="none" normalizeH="0" baseline="0" dirty="0" smtClean="0">
                <a:ln>
                  <a:noFill/>
                </a:ln>
                <a:solidFill>
                  <a:schemeClr val="tx1"/>
                </a:solidFill>
                <a:effectLst>
                  <a:glow rad="63500">
                    <a:schemeClr val="accent2">
                      <a:satMod val="175000"/>
                      <a:alpha val="40000"/>
                    </a:schemeClr>
                  </a:glow>
                </a:effectLst>
                <a:latin typeface="Arial" pitchFamily="34" charset="0"/>
                <a:ea typeface="Times New Roman" pitchFamily="18" charset="0"/>
                <a:cs typeface="Arial" pitchFamily="34" charset="0"/>
              </a:rPr>
              <a:t>L’exode rural vers le centre à partir de l’agglomération de </a:t>
            </a:r>
            <a:r>
              <a:rPr kumimoji="0" lang="fr-FR" b="0" i="0" u="none" strike="noStrike" cap="none" normalizeH="0" baseline="0" dirty="0" err="1" smtClean="0">
                <a:ln>
                  <a:noFill/>
                </a:ln>
                <a:solidFill>
                  <a:schemeClr val="tx1"/>
                </a:solidFill>
                <a:effectLst>
                  <a:glow rad="63500">
                    <a:schemeClr val="accent2">
                      <a:satMod val="175000"/>
                      <a:alpha val="40000"/>
                    </a:schemeClr>
                  </a:glow>
                </a:effectLst>
                <a:latin typeface="Arial" pitchFamily="34" charset="0"/>
                <a:ea typeface="Times New Roman" pitchFamily="18" charset="0"/>
                <a:cs typeface="Arial" pitchFamily="34" charset="0"/>
              </a:rPr>
              <a:t>Boukaroucha</a:t>
            </a:r>
            <a:r>
              <a:rPr kumimoji="0" lang="fr-FR" b="0" i="0" u="none" strike="noStrike" cap="none" normalizeH="0" baseline="0" dirty="0" smtClean="0">
                <a:ln>
                  <a:noFill/>
                </a:ln>
                <a:solidFill>
                  <a:schemeClr val="tx1"/>
                </a:solidFill>
                <a:effectLst>
                  <a:glow rad="63500">
                    <a:schemeClr val="accent2">
                      <a:satMod val="175000"/>
                      <a:alpha val="40000"/>
                    </a:schemeClr>
                  </a:glow>
                </a:effectLst>
                <a:latin typeface="Arial" pitchFamily="34" charset="0"/>
                <a:ea typeface="Times New Roman" pitchFamily="18" charset="0"/>
                <a:cs typeface="Arial" pitchFamily="34" charset="0"/>
              </a:rPr>
              <a:t>.</a:t>
            </a:r>
            <a:endParaRPr kumimoji="0" lang="fr-FR" b="0" i="0" u="none" strike="noStrike" cap="none" normalizeH="0" baseline="0" dirty="0" smtClean="0">
              <a:ln>
                <a:noFill/>
              </a:ln>
              <a:solidFill>
                <a:schemeClr val="tx1"/>
              </a:solidFill>
              <a:effectLst>
                <a:glow rad="63500">
                  <a:schemeClr val="accent2">
                    <a:satMod val="175000"/>
                    <a:alpha val="40000"/>
                  </a:schemeClr>
                </a:glow>
              </a:effectLst>
              <a:latin typeface="Arial" pitchFamily="34" charset="0"/>
              <a:cs typeface="Arial" pitchFamily="34" charset="0"/>
            </a:endParaRPr>
          </a:p>
          <a:p>
            <a:pPr marL="0" marR="0" lvl="0" indent="342900" algn="l" defTabSz="914400" rtl="0" eaLnBrk="0" fontAlgn="base" latinLnBrk="0" hangingPunct="0">
              <a:lnSpc>
                <a:spcPct val="100000"/>
              </a:lnSpc>
              <a:spcBef>
                <a:spcPct val="0"/>
              </a:spcBef>
              <a:spcAft>
                <a:spcPct val="0"/>
              </a:spcAft>
              <a:buClrTx/>
              <a:buSzTx/>
              <a:buFontTx/>
              <a:buChar char="•"/>
              <a:tabLst>
                <a:tab pos="342900" algn="l"/>
              </a:tabLst>
            </a:pPr>
            <a:r>
              <a:rPr kumimoji="0" lang="fr-FR" b="0" i="0" u="none" strike="noStrike" cap="none" normalizeH="0" baseline="0" dirty="0" smtClean="0">
                <a:ln>
                  <a:noFill/>
                </a:ln>
                <a:solidFill>
                  <a:schemeClr val="tx1"/>
                </a:solidFill>
                <a:effectLst>
                  <a:glow rad="63500">
                    <a:schemeClr val="accent2">
                      <a:satMod val="175000"/>
                      <a:alpha val="40000"/>
                    </a:schemeClr>
                  </a:glow>
                </a:effectLst>
                <a:latin typeface="Arial" pitchFamily="34" charset="0"/>
                <a:ea typeface="Times New Roman" pitchFamily="18" charset="0"/>
                <a:cs typeface="Arial" pitchFamily="34" charset="0"/>
              </a:rPr>
              <a:t>Le non développement vers l’agglomération de </a:t>
            </a:r>
            <a:r>
              <a:rPr kumimoji="0" lang="fr-FR" b="0" i="0" u="none" strike="noStrike" cap="none" normalizeH="0" baseline="0" dirty="0" err="1" smtClean="0">
                <a:ln>
                  <a:noFill/>
                </a:ln>
                <a:solidFill>
                  <a:schemeClr val="tx1"/>
                </a:solidFill>
                <a:effectLst>
                  <a:glow rad="63500">
                    <a:schemeClr val="accent2">
                      <a:satMod val="175000"/>
                      <a:alpha val="40000"/>
                    </a:schemeClr>
                  </a:glow>
                </a:effectLst>
                <a:latin typeface="Arial" pitchFamily="34" charset="0"/>
                <a:ea typeface="Times New Roman" pitchFamily="18" charset="0"/>
                <a:cs typeface="Arial" pitchFamily="34" charset="0"/>
              </a:rPr>
              <a:t>Boukaroucha</a:t>
            </a:r>
            <a:r>
              <a:rPr kumimoji="0" lang="fr-FR" b="0" i="0" u="none" strike="noStrike" cap="none" normalizeH="0" baseline="0" dirty="0" smtClean="0">
                <a:ln>
                  <a:noFill/>
                </a:ln>
                <a:solidFill>
                  <a:schemeClr val="tx1"/>
                </a:solidFill>
                <a:effectLst>
                  <a:glow rad="63500">
                    <a:schemeClr val="accent2">
                      <a:satMod val="175000"/>
                      <a:alpha val="40000"/>
                    </a:schemeClr>
                  </a:glow>
                </a:effectLst>
                <a:latin typeface="Arial" pitchFamily="34" charset="0"/>
                <a:ea typeface="Times New Roman" pitchFamily="18" charset="0"/>
                <a:cs typeface="Arial" pitchFamily="34" charset="0"/>
              </a:rPr>
              <a:t> à cause du statut privatif des terres.</a:t>
            </a:r>
            <a:endParaRPr kumimoji="0" lang="fr-FR" b="0" i="0" u="none" strike="noStrike" cap="none" normalizeH="0" baseline="0" dirty="0" smtClean="0">
              <a:ln>
                <a:noFill/>
              </a:ln>
              <a:solidFill>
                <a:schemeClr val="tx1"/>
              </a:solidFill>
              <a:effectLst>
                <a:glow rad="63500">
                  <a:schemeClr val="accent2">
                    <a:satMod val="175000"/>
                    <a:alpha val="40000"/>
                  </a:schemeClr>
                </a:glow>
              </a:effectLst>
              <a:latin typeface="Arial" pitchFamily="34" charset="0"/>
              <a:cs typeface="Arial" pitchFamily="34" charset="0"/>
            </a:endParaRPr>
          </a:p>
          <a:p>
            <a:pPr marL="0" marR="0" lvl="0" indent="342900" algn="l" defTabSz="914400" rtl="0" eaLnBrk="0" fontAlgn="base" latinLnBrk="0" hangingPunct="0">
              <a:lnSpc>
                <a:spcPct val="100000"/>
              </a:lnSpc>
              <a:spcBef>
                <a:spcPct val="0"/>
              </a:spcBef>
              <a:spcAft>
                <a:spcPct val="0"/>
              </a:spcAft>
              <a:buClrTx/>
              <a:buSzTx/>
              <a:buFontTx/>
              <a:buChar char="•"/>
              <a:tabLst>
                <a:tab pos="342900" algn="l"/>
              </a:tabLst>
            </a:pPr>
            <a:r>
              <a:rPr kumimoji="0" lang="fr-FR" b="0" i="0" u="none" strike="noStrike" cap="none" normalizeH="0" baseline="0" dirty="0" smtClean="0">
                <a:ln>
                  <a:noFill/>
                </a:ln>
                <a:solidFill>
                  <a:schemeClr val="tx1"/>
                </a:solidFill>
                <a:effectLst>
                  <a:glow rad="63500">
                    <a:schemeClr val="accent2">
                      <a:satMod val="175000"/>
                      <a:alpha val="40000"/>
                    </a:schemeClr>
                  </a:glow>
                </a:effectLst>
                <a:latin typeface="Arial" pitchFamily="34" charset="0"/>
                <a:ea typeface="Times New Roman" pitchFamily="18" charset="0"/>
                <a:cs typeface="Arial" pitchFamily="34" charset="0"/>
              </a:rPr>
              <a:t>La mauvaise prise en charge du flux transitaire au niveau de la RN 24.</a:t>
            </a:r>
            <a:endParaRPr kumimoji="0" lang="fr-FR" b="0" i="0" u="none" strike="noStrike" cap="none" normalizeH="0" baseline="0" dirty="0" smtClean="0">
              <a:ln>
                <a:noFill/>
              </a:ln>
              <a:solidFill>
                <a:schemeClr val="tx1"/>
              </a:solidFill>
              <a:effectLst>
                <a:glow rad="63500">
                  <a:schemeClr val="accent2">
                    <a:satMod val="175000"/>
                    <a:alpha val="40000"/>
                  </a:schemeClr>
                </a:glow>
              </a:effectLst>
              <a:latin typeface="Arial" pitchFamily="34" charset="0"/>
              <a:cs typeface="Arial" pitchFamily="34" charset="0"/>
            </a:endParaRPr>
          </a:p>
          <a:p>
            <a:pPr marL="0" marR="0" lvl="0" indent="342900" algn="l" defTabSz="914400" rtl="0" eaLnBrk="0" fontAlgn="base" latinLnBrk="0" hangingPunct="0">
              <a:lnSpc>
                <a:spcPct val="100000"/>
              </a:lnSpc>
              <a:spcBef>
                <a:spcPct val="0"/>
              </a:spcBef>
              <a:spcAft>
                <a:spcPct val="0"/>
              </a:spcAft>
              <a:buClrTx/>
              <a:buSzTx/>
              <a:buFontTx/>
              <a:buChar char="•"/>
              <a:tabLst>
                <a:tab pos="342900" algn="l"/>
              </a:tabLst>
            </a:pPr>
            <a:r>
              <a:rPr kumimoji="0" lang="fr-FR" b="0" i="0" u="none" strike="noStrike" cap="none" normalizeH="0" baseline="0" dirty="0" smtClean="0">
                <a:ln>
                  <a:noFill/>
                </a:ln>
                <a:solidFill>
                  <a:schemeClr val="tx1"/>
                </a:solidFill>
                <a:effectLst>
                  <a:glow rad="63500">
                    <a:schemeClr val="accent2">
                      <a:satMod val="175000"/>
                      <a:alpha val="40000"/>
                    </a:schemeClr>
                  </a:glow>
                </a:effectLst>
                <a:latin typeface="Arial" pitchFamily="34" charset="0"/>
                <a:ea typeface="Times New Roman" pitchFamily="18" charset="0"/>
                <a:cs typeface="Arial" pitchFamily="34" charset="0"/>
              </a:rPr>
              <a:t>L’inexistence de système de transport urbain à l’intérieur de la commune reliant les différentes agglomérations entre elles.</a:t>
            </a:r>
            <a:endParaRPr kumimoji="0" lang="fr-FR" b="0" i="0" u="none" strike="noStrike" cap="none" normalizeH="0" baseline="0" dirty="0" smtClean="0">
              <a:ln>
                <a:noFill/>
              </a:ln>
              <a:solidFill>
                <a:schemeClr val="tx1"/>
              </a:solidFill>
              <a:effectLst>
                <a:glow rad="63500">
                  <a:schemeClr val="accent2">
                    <a:satMod val="175000"/>
                    <a:alpha val="40000"/>
                  </a:schemeClr>
                </a:glow>
              </a:effectLst>
              <a:latin typeface="Arial" pitchFamily="34" charset="0"/>
              <a:cs typeface="Arial" pitchFamily="34" charset="0"/>
            </a:endParaRPr>
          </a:p>
          <a:p>
            <a:pPr marL="0" marR="0" lvl="0" indent="342900" algn="l" defTabSz="914400" rtl="0" eaLnBrk="0" fontAlgn="base" latinLnBrk="0" hangingPunct="0">
              <a:lnSpc>
                <a:spcPct val="100000"/>
              </a:lnSpc>
              <a:spcBef>
                <a:spcPct val="0"/>
              </a:spcBef>
              <a:spcAft>
                <a:spcPct val="0"/>
              </a:spcAft>
              <a:buClrTx/>
              <a:buSzTx/>
              <a:buFontTx/>
              <a:buChar char="•"/>
              <a:tabLst>
                <a:tab pos="342900" algn="l"/>
              </a:tabLst>
            </a:pPr>
            <a:r>
              <a:rPr kumimoji="0" lang="fr-FR" b="0" i="0" u="none" strike="noStrike" cap="none" normalizeH="0" baseline="0" dirty="0" smtClean="0">
                <a:ln>
                  <a:noFill/>
                </a:ln>
                <a:solidFill>
                  <a:schemeClr val="tx1"/>
                </a:solidFill>
                <a:effectLst>
                  <a:glow rad="63500">
                    <a:schemeClr val="accent2">
                      <a:satMod val="175000"/>
                      <a:alpha val="40000"/>
                    </a:schemeClr>
                  </a:glow>
                </a:effectLst>
                <a:latin typeface="Arial" pitchFamily="34" charset="0"/>
                <a:ea typeface="Times New Roman" pitchFamily="18" charset="0"/>
                <a:cs typeface="Arial" pitchFamily="34" charset="0"/>
              </a:rPr>
              <a:t>Mauvaise gestion de la zone d’expansion touristique.</a:t>
            </a:r>
            <a:endParaRPr kumimoji="0" lang="fr-FR" b="0" i="0" u="none" strike="noStrike" cap="none" normalizeH="0" baseline="0" dirty="0" smtClean="0">
              <a:ln>
                <a:noFill/>
              </a:ln>
              <a:solidFill>
                <a:schemeClr val="tx1"/>
              </a:solidFill>
              <a:effectLst>
                <a:glow rad="63500">
                  <a:schemeClr val="accent2">
                    <a:satMod val="175000"/>
                    <a:alpha val="40000"/>
                  </a:schemeClr>
                </a:glow>
              </a:effectLst>
              <a:latin typeface="Arial" pitchFamily="34" charset="0"/>
              <a:cs typeface="Arial" pitchFamily="34" charset="0"/>
            </a:endParaRPr>
          </a:p>
          <a:p>
            <a:pPr marL="0" marR="0" lvl="0" indent="342900" algn="l" defTabSz="914400" rtl="0" eaLnBrk="0" fontAlgn="base" latinLnBrk="0" hangingPunct="0">
              <a:lnSpc>
                <a:spcPct val="100000"/>
              </a:lnSpc>
              <a:spcBef>
                <a:spcPct val="0"/>
              </a:spcBef>
              <a:spcAft>
                <a:spcPct val="0"/>
              </a:spcAft>
              <a:buClrTx/>
              <a:buSzTx/>
              <a:buFontTx/>
              <a:buNone/>
              <a:tabLst>
                <a:tab pos="342900" algn="l"/>
              </a:tabLst>
            </a:pPr>
            <a:r>
              <a:rPr kumimoji="0" lang="fr-FR" b="0" i="0" u="none" strike="noStrike" cap="none" normalizeH="0" baseline="0" dirty="0" smtClean="0">
                <a:ln>
                  <a:noFill/>
                </a:ln>
                <a:solidFill>
                  <a:schemeClr val="tx1"/>
                </a:solidFill>
                <a:effectLst>
                  <a:glow rad="63500">
                    <a:schemeClr val="accent2">
                      <a:satMod val="175000"/>
                      <a:alpha val="40000"/>
                    </a:schemeClr>
                  </a:glow>
                </a:effectLst>
                <a:latin typeface="Arial" pitchFamily="34" charset="0"/>
                <a:ea typeface="Times New Roman" pitchFamily="18" charset="0"/>
                <a:cs typeface="Arial" pitchFamily="34" charset="0"/>
              </a:rPr>
              <a:t>Des lors des actions de rééquilibrage s’imposent en matière de répartition de la population des équipements et de l’activité.</a:t>
            </a:r>
            <a:endParaRPr kumimoji="0" lang="fr-FR" b="0" i="0" u="none" strike="noStrike" cap="none" normalizeH="0" baseline="0" dirty="0" smtClean="0">
              <a:ln>
                <a:noFill/>
              </a:ln>
              <a:solidFill>
                <a:schemeClr val="tx1"/>
              </a:solidFill>
              <a:effectLst>
                <a:glow rad="63500">
                  <a:schemeClr val="accent2">
                    <a:satMod val="175000"/>
                    <a:alpha val="40000"/>
                  </a:schemeClr>
                </a:glow>
              </a:effectLst>
              <a:latin typeface="Arial" pitchFamily="34" charset="0"/>
              <a:cs typeface="Arial" pitchFamily="34" charset="0"/>
            </a:endParaRPr>
          </a:p>
        </p:txBody>
      </p:sp>
      <p:sp>
        <p:nvSpPr>
          <p:cNvPr id="3" name="ZoneTexte 2"/>
          <p:cNvSpPr txBox="1"/>
          <p:nvPr/>
        </p:nvSpPr>
        <p:spPr>
          <a:xfrm>
            <a:off x="3000364" y="476888"/>
            <a:ext cx="2500330" cy="523220"/>
          </a:xfrm>
          <a:prstGeom prst="rect">
            <a:avLst/>
          </a:prstGeom>
        </p:spPr>
        <p:style>
          <a:lnRef idx="0">
            <a:schemeClr val="dk1"/>
          </a:lnRef>
          <a:fillRef idx="3">
            <a:schemeClr val="dk1"/>
          </a:fillRef>
          <a:effectRef idx="3">
            <a:schemeClr val="dk1"/>
          </a:effectRef>
          <a:fontRef idx="minor">
            <a:schemeClr val="lt1"/>
          </a:fontRef>
        </p:style>
        <p:txBody>
          <a:bodyPr wrap="square" rtlCol="0">
            <a:spAutoFit/>
          </a:bodyPr>
          <a:lstStyle/>
          <a:p>
            <a:r>
              <a:rPr lang="fr-FR" sz="2800" b="1" dirty="0" smtClean="0"/>
              <a:t>conclusion</a:t>
            </a:r>
            <a:endParaRPr lang="fr-FR" sz="2800" b="1"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1"/>
          <p:cNvSpPr>
            <a:spLocks noChangeArrowheads="1"/>
          </p:cNvSpPr>
          <p:nvPr/>
        </p:nvSpPr>
        <p:spPr bwMode="auto">
          <a:xfrm>
            <a:off x="428628" y="415049"/>
            <a:ext cx="8286776" cy="2862322"/>
          </a:xfrm>
          <a:prstGeom prst="rect">
            <a:avLst/>
          </a:prstGeom>
          <a:solidFill>
            <a:srgbClr val="92D050"/>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36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Situation g</a:t>
            </a:r>
            <a:r>
              <a:rPr kumimoji="0" lang="fr-FR" sz="3600" b="1" i="0" u="none" strike="noStrike" cap="none" normalizeH="0" baseline="0" dirty="0" smtClean="0">
                <a:ln>
                  <a:noFill/>
                </a:ln>
                <a:solidFill>
                  <a:schemeClr val="tx1"/>
                </a:solidFill>
                <a:effectLst/>
                <a:latin typeface="Calibri"/>
                <a:ea typeface="Times New Roman" pitchFamily="18" charset="0"/>
                <a:cs typeface="Times New Roman" pitchFamily="18" charset="0"/>
              </a:rPr>
              <a:t>é</a:t>
            </a:r>
            <a:r>
              <a:rPr kumimoji="0" lang="fr-FR" sz="36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ographique</a:t>
            </a:r>
            <a:r>
              <a:rPr kumimoji="0" lang="fr-FR" sz="3600" b="1" i="0" u="none" strike="noStrike" cap="none" normalizeH="0" baseline="0" dirty="0" smtClean="0">
                <a:ln>
                  <a:noFill/>
                </a:ln>
                <a:solidFill>
                  <a:schemeClr val="tx1"/>
                </a:solidFill>
                <a:effectLst/>
                <a:latin typeface="Calibri"/>
                <a:ea typeface="Times New Roman" pitchFamily="18" charset="0"/>
                <a:cs typeface="Times New Roman" pitchFamily="18" charset="0"/>
              </a:rPr>
              <a:t> </a:t>
            </a:r>
            <a:r>
              <a:rPr kumimoji="0" lang="fr-FR" sz="36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a:t>
            </a:r>
            <a:endParaRPr kumimoji="0" lang="fr-FR" sz="36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r>
              <a:rPr kumimoji="0" lang="fr-FR"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Boumerdès</a:t>
            </a:r>
            <a:r>
              <a:rPr kumimoji="0" lang="fr-FR"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ancienne </a:t>
            </a:r>
            <a:r>
              <a:rPr kumimoji="0" lang="fr-FR" b="1" i="1" u="none" strike="noStrike" cap="none" normalizeH="0" baseline="0" dirty="0" smtClean="0">
                <a:ln>
                  <a:noFill/>
                </a:ln>
                <a:solidFill>
                  <a:schemeClr val="tx1"/>
                </a:solidFill>
                <a:effectLst/>
                <a:latin typeface="Arial" pitchFamily="34" charset="0"/>
                <a:ea typeface="Times New Roman" pitchFamily="18" charset="0"/>
                <a:cs typeface="Arial" pitchFamily="34" charset="0"/>
              </a:rPr>
              <a:t>Rocher Noir</a:t>
            </a:r>
            <a:r>
              <a:rPr kumimoji="0" lang="fr-FR"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durant la colonisation, est une ville d'</a:t>
            </a:r>
            <a:r>
              <a:rPr kumimoji="0" lang="fr-FR" b="0" i="0" u="none" strike="noStrike" cap="none" normalizeH="0" baseline="0" dirty="0" smtClean="0">
                <a:ln>
                  <a:noFill/>
                </a:ln>
                <a:solidFill>
                  <a:schemeClr val="tx1"/>
                </a:solidFill>
                <a:effectLst/>
                <a:latin typeface="Arial" pitchFamily="34" charset="0"/>
                <a:ea typeface="Times New Roman" pitchFamily="18" charset="0"/>
                <a:cs typeface="Arial" pitchFamily="34" charset="0"/>
                <a:hlinkClick r:id="rId2" tooltip="Algérie"/>
              </a:rPr>
              <a:t>Algérie</a:t>
            </a:r>
            <a:r>
              <a:rPr kumimoji="0" lang="fr-FR"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chef-lieu de la </a:t>
            </a:r>
            <a:r>
              <a:rPr kumimoji="0" lang="fr-FR" b="0" i="0" u="none" strike="noStrike" cap="none" normalizeH="0" baseline="0" dirty="0" smtClean="0">
                <a:ln>
                  <a:noFill/>
                </a:ln>
                <a:solidFill>
                  <a:schemeClr val="tx1"/>
                </a:solidFill>
                <a:effectLst/>
                <a:latin typeface="Arial" pitchFamily="34" charset="0"/>
                <a:ea typeface="Times New Roman" pitchFamily="18" charset="0"/>
                <a:cs typeface="Arial" pitchFamily="34" charset="0"/>
                <a:hlinkClick r:id="rId3" tooltip="Wilaya de Boumerdès"/>
              </a:rPr>
              <a:t>wilaya de Boumerdès</a:t>
            </a:r>
            <a:r>
              <a:rPr kumimoji="0" lang="fr-FR"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située à 35 kilomètres à l'est d'</a:t>
            </a:r>
            <a:r>
              <a:rPr kumimoji="0" lang="fr-FR" b="0" i="0" u="none" strike="noStrike" cap="none" normalizeH="0" baseline="0" dirty="0" smtClean="0">
                <a:ln>
                  <a:noFill/>
                </a:ln>
                <a:solidFill>
                  <a:schemeClr val="tx1"/>
                </a:solidFill>
                <a:effectLst/>
                <a:latin typeface="Arial" pitchFamily="34" charset="0"/>
                <a:ea typeface="Times New Roman" pitchFamily="18" charset="0"/>
                <a:cs typeface="Arial" pitchFamily="34" charset="0"/>
                <a:hlinkClick r:id="rId4" tooltip="Alger"/>
              </a:rPr>
              <a:t>Alger</a:t>
            </a:r>
            <a:r>
              <a:rPr kumimoji="0" lang="fr-FR"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t>
            </a:r>
          </a:p>
          <a:p>
            <a:pPr marL="0" marR="0" lvl="0" indent="0" algn="l" defTabSz="914400" rtl="0" eaLnBrk="0" fontAlgn="base" latinLnBrk="0" hangingPunct="0">
              <a:lnSpc>
                <a:spcPct val="100000"/>
              </a:lnSpc>
              <a:spcBef>
                <a:spcPct val="0"/>
              </a:spcBef>
              <a:spcAft>
                <a:spcPct val="0"/>
              </a:spcAft>
              <a:buClrTx/>
              <a:buSzTx/>
              <a:buFontTx/>
              <a:buNone/>
              <a:tabLst/>
            </a:pPr>
            <a:r>
              <a:rPr kumimoji="0" lang="fr-FR"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Boumerdès est une ville du littoral algérien. Elle est située au bord de la </a:t>
            </a:r>
            <a:r>
              <a:rPr kumimoji="0" lang="fr-FR" b="0" i="0" u="none" strike="noStrike" cap="none" normalizeH="0" baseline="0" dirty="0" smtClean="0">
                <a:ln>
                  <a:noFill/>
                </a:ln>
                <a:solidFill>
                  <a:schemeClr val="tx1"/>
                </a:solidFill>
                <a:effectLst/>
                <a:latin typeface="Arial" pitchFamily="34" charset="0"/>
                <a:ea typeface="Times New Roman" pitchFamily="18" charset="0"/>
                <a:cs typeface="Arial" pitchFamily="34" charset="0"/>
                <a:hlinkClick r:id="rId5" tooltip="Mer Méditerranée"/>
              </a:rPr>
              <a:t>Mer Méditerranée</a:t>
            </a:r>
            <a:r>
              <a:rPr kumimoji="0" lang="fr-FR"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et proche des montagnes du </a:t>
            </a:r>
            <a:r>
              <a:rPr kumimoji="0" lang="fr-FR" b="0" i="0" u="none" strike="noStrike" cap="none" normalizeH="0" baseline="0" dirty="0" smtClean="0">
                <a:ln>
                  <a:noFill/>
                </a:ln>
                <a:solidFill>
                  <a:schemeClr val="tx1"/>
                </a:solidFill>
                <a:effectLst/>
                <a:latin typeface="Arial" pitchFamily="34" charset="0"/>
                <a:ea typeface="Times New Roman" pitchFamily="18" charset="0"/>
                <a:cs typeface="Arial" pitchFamily="34" charset="0"/>
                <a:hlinkClick r:id="rId6" tooltip="Djurdjura"/>
              </a:rPr>
              <a:t>Djurdjura</a:t>
            </a:r>
            <a:r>
              <a:rPr kumimoji="0" lang="fr-FR"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sa superficie </a:t>
            </a:r>
            <a:r>
              <a:rPr kumimoji="0" lang="fr-FR"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1 558 39 km²,sa population 186 499 </a:t>
            </a:r>
            <a:r>
              <a:rPr kumimoji="0" lang="fr-FR" b="0" i="0" u="none" strike="noStrike" cap="none" normalizeH="0" baseline="0" dirty="0" err="1" smtClean="0">
                <a:ln>
                  <a:noFill/>
                </a:ln>
                <a:solidFill>
                  <a:srgbClr val="000000"/>
                </a:solidFill>
                <a:effectLst/>
                <a:latin typeface="Arial" pitchFamily="34" charset="0"/>
                <a:ea typeface="Times New Roman" pitchFamily="18" charset="0"/>
                <a:cs typeface="Arial" pitchFamily="34" charset="0"/>
              </a:rPr>
              <a:t>hab</a:t>
            </a:r>
            <a:r>
              <a:rPr kumimoji="0" lang="fr-FR"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r>
              <a:rPr kumimoji="0" lang="fr-FR" b="0" i="0" u="none" strike="noStrike" cap="none" normalizeH="0" baseline="0" dirty="0" smtClean="0">
                <a:ln>
                  <a:noFill/>
                </a:ln>
                <a:solidFill>
                  <a:schemeClr val="tx1"/>
                </a:solidFill>
                <a:effectLst/>
                <a:latin typeface="Arial" pitchFamily="34" charset="0"/>
                <a:ea typeface="Times New Roman" pitchFamily="18" charset="0"/>
                <a:cs typeface="Arial" pitchFamily="34" charset="0"/>
                <a:hlinkClick r:id="rId7" tooltip="2008"/>
              </a:rPr>
              <a:t>2008</a:t>
            </a:r>
            <a:r>
              <a:rPr kumimoji="0" lang="fr-FR"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se fait une densité de 540 </a:t>
            </a:r>
            <a:r>
              <a:rPr kumimoji="0" lang="fr-FR" b="0" i="0" u="none" strike="noStrike" cap="none" normalizeH="0" baseline="0" dirty="0" err="1" smtClean="0">
                <a:ln>
                  <a:noFill/>
                </a:ln>
                <a:solidFill>
                  <a:srgbClr val="000000"/>
                </a:solidFill>
                <a:effectLst/>
                <a:latin typeface="Arial" pitchFamily="34" charset="0"/>
                <a:ea typeface="Times New Roman" pitchFamily="18" charset="0"/>
                <a:cs typeface="Arial" pitchFamily="34" charset="0"/>
              </a:rPr>
              <a:t>hab</a:t>
            </a:r>
            <a:r>
              <a:rPr kumimoji="0" lang="fr-FR"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/km² .</a:t>
            </a:r>
            <a:endParaRPr kumimoji="0" lang="fr-FR"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Il est situé dans les  coordonnés géographiques  36° 46' Nord et 03° 29' Est.</a:t>
            </a:r>
            <a:endParaRPr kumimoji="0" lang="fr-FR"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361"/>
                                        </p:tgtEl>
                                        <p:attrNameLst>
                                          <p:attrName>style.visibility</p:attrName>
                                        </p:attrNameLst>
                                      </p:cBhvr>
                                      <p:to>
                                        <p:strVal val="visible"/>
                                      </p:to>
                                    </p:set>
                                    <p:anim calcmode="lin" valueType="num">
                                      <p:cBhvr additive="base">
                                        <p:cTn id="7" dur="500" fill="hold"/>
                                        <p:tgtEl>
                                          <p:spTgt spid="15361"/>
                                        </p:tgtEl>
                                        <p:attrNameLst>
                                          <p:attrName>ppt_x</p:attrName>
                                        </p:attrNameLst>
                                      </p:cBhvr>
                                      <p:tavLst>
                                        <p:tav tm="0">
                                          <p:val>
                                            <p:strVal val="#ppt_x"/>
                                          </p:val>
                                        </p:tav>
                                        <p:tav tm="100000">
                                          <p:val>
                                            <p:strVal val="#ppt_x"/>
                                          </p:val>
                                        </p:tav>
                                      </p:tavLst>
                                    </p:anim>
                                    <p:anim calcmode="lin" valueType="num">
                                      <p:cBhvr additive="base">
                                        <p:cTn id="8" dur="500" fill="hold"/>
                                        <p:tgtEl>
                                          <p:spTgt spid="1536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1"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4"/>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p:wheel spokes="8"/>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93" name="Rectangle 9"/>
          <p:cNvSpPr>
            <a:spLocks noChangeArrowheads="1"/>
          </p:cNvSpPr>
          <p:nvPr/>
        </p:nvSpPr>
        <p:spPr bwMode="auto">
          <a:xfrm>
            <a:off x="428596" y="151321"/>
            <a:ext cx="8143932" cy="227754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42900" algn="l" defTabSz="914400" rtl="0" eaLnBrk="1" fontAlgn="base" latinLnBrk="0" hangingPunct="1">
              <a:lnSpc>
                <a:spcPct val="100000"/>
              </a:lnSpc>
              <a:spcBef>
                <a:spcPct val="0"/>
              </a:spcBef>
              <a:spcAft>
                <a:spcPct val="0"/>
              </a:spcAft>
              <a:buClrTx/>
              <a:buSzTx/>
              <a:buFontTx/>
              <a:buNone/>
              <a:tabLst>
                <a:tab pos="409575" algn="l"/>
              </a:tabLst>
            </a:pPr>
            <a:r>
              <a:rPr kumimoji="0" lang="fr-FR" sz="32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Situation administrative</a:t>
            </a:r>
            <a:r>
              <a:rPr kumimoji="0" lang="fr-FR" sz="3200" b="1" i="0" u="none" strike="noStrike" cap="none" normalizeH="0" baseline="0" dirty="0" smtClean="0">
                <a:ln>
                  <a:noFill/>
                </a:ln>
                <a:solidFill>
                  <a:schemeClr val="tx1"/>
                </a:solidFill>
                <a:effectLst/>
                <a:latin typeface="Calibri"/>
                <a:ea typeface="Calibri" pitchFamily="34" charset="0"/>
                <a:cs typeface="Times New Roman" pitchFamily="18" charset="0"/>
              </a:rPr>
              <a:t> </a:t>
            </a:r>
            <a:r>
              <a:rPr kumimoji="0" lang="fr-FR" sz="32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t>
            </a:r>
            <a:endParaRPr kumimoji="0" lang="fr-F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342900" algn="l" defTabSz="914400" rtl="0" eaLnBrk="0" fontAlgn="base" latinLnBrk="0" hangingPunct="0">
              <a:lnSpc>
                <a:spcPct val="100000"/>
              </a:lnSpc>
              <a:spcBef>
                <a:spcPct val="0"/>
              </a:spcBef>
              <a:spcAft>
                <a:spcPct val="0"/>
              </a:spcAft>
              <a:buClrTx/>
              <a:buSzTx/>
              <a:buFontTx/>
              <a:buNone/>
              <a:tabLst>
                <a:tab pos="409575" algn="l"/>
              </a:tabLst>
            </a:pPr>
            <a:r>
              <a:rPr kumimoji="0" lang="fr-FR"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La commune de Boumerdès occupe 2040 ha, elle est limitée comme suit :</a:t>
            </a:r>
            <a:endParaRPr kumimoji="0" lang="fr-FR" b="0" i="0" u="none" strike="noStrike" cap="none" normalizeH="0" baseline="0" dirty="0" smtClean="0">
              <a:ln>
                <a:noFill/>
              </a:ln>
              <a:solidFill>
                <a:schemeClr val="tx1"/>
              </a:solidFill>
              <a:effectLst/>
              <a:latin typeface="Arial" pitchFamily="34" charset="0"/>
              <a:cs typeface="Arial" pitchFamily="34" charset="0"/>
            </a:endParaRPr>
          </a:p>
          <a:p>
            <a:pPr marL="0" marR="0" lvl="0" indent="342900" algn="l" defTabSz="914400" rtl="0" eaLnBrk="0" fontAlgn="base" latinLnBrk="0" hangingPunct="0">
              <a:lnSpc>
                <a:spcPct val="100000"/>
              </a:lnSpc>
              <a:spcBef>
                <a:spcPct val="0"/>
              </a:spcBef>
              <a:spcAft>
                <a:spcPct val="0"/>
              </a:spcAft>
              <a:buClrTx/>
              <a:buSzTx/>
              <a:buFontTx/>
              <a:buChar char="•"/>
              <a:tabLst>
                <a:tab pos="409575" algn="l"/>
              </a:tabLst>
            </a:pPr>
            <a:r>
              <a:rPr kumimoji="0" lang="fr-FR"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La mer m</a:t>
            </a:r>
            <a:r>
              <a:rPr kumimoji="0" lang="fr-FR" b="0" i="0" u="none" strike="noStrike" cap="none" normalizeH="0" baseline="0" dirty="0" smtClean="0">
                <a:ln>
                  <a:noFill/>
                </a:ln>
                <a:solidFill>
                  <a:schemeClr val="tx1"/>
                </a:solidFill>
                <a:effectLst/>
                <a:latin typeface="Calibri"/>
                <a:ea typeface="Calibri" pitchFamily="34" charset="0"/>
                <a:cs typeface="Times New Roman" pitchFamily="18" charset="0"/>
              </a:rPr>
              <a:t>é</a:t>
            </a:r>
            <a:r>
              <a:rPr kumimoji="0" lang="fr-FR"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diterran</a:t>
            </a:r>
            <a:r>
              <a:rPr kumimoji="0" lang="fr-FR" b="0" i="0" u="none" strike="noStrike" cap="none" normalizeH="0" baseline="0" dirty="0" smtClean="0">
                <a:ln>
                  <a:noFill/>
                </a:ln>
                <a:solidFill>
                  <a:schemeClr val="tx1"/>
                </a:solidFill>
                <a:effectLst/>
                <a:latin typeface="Calibri"/>
                <a:ea typeface="Calibri" pitchFamily="34" charset="0"/>
                <a:cs typeface="Times New Roman" pitchFamily="18" charset="0"/>
              </a:rPr>
              <a:t>é</a:t>
            </a:r>
            <a:r>
              <a:rPr kumimoji="0" lang="fr-FR"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e au nord.</a:t>
            </a:r>
            <a:endParaRPr kumimoji="0" lang="fr-FR" b="0" i="0" u="none" strike="noStrike" cap="none" normalizeH="0" baseline="0" dirty="0" smtClean="0">
              <a:ln>
                <a:noFill/>
              </a:ln>
              <a:solidFill>
                <a:schemeClr val="tx1"/>
              </a:solidFill>
              <a:effectLst/>
              <a:latin typeface="Arial" pitchFamily="34" charset="0"/>
              <a:cs typeface="Arial" pitchFamily="34" charset="0"/>
            </a:endParaRPr>
          </a:p>
          <a:p>
            <a:pPr marL="0" marR="0" lvl="0" indent="342900" algn="l" defTabSz="914400" rtl="0" eaLnBrk="0" fontAlgn="base" latinLnBrk="0" hangingPunct="0">
              <a:lnSpc>
                <a:spcPct val="100000"/>
              </a:lnSpc>
              <a:spcBef>
                <a:spcPct val="0"/>
              </a:spcBef>
              <a:spcAft>
                <a:spcPct val="0"/>
              </a:spcAft>
              <a:buClrTx/>
              <a:buSzTx/>
              <a:buFontTx/>
              <a:buChar char="•"/>
              <a:tabLst>
                <a:tab pos="409575" algn="l"/>
              </a:tabLst>
            </a:pPr>
            <a:r>
              <a:rPr kumimoji="0" lang="fr-FR"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La commune de Tidjelabine au sud.</a:t>
            </a:r>
            <a:endParaRPr kumimoji="0" lang="fr-FR" b="0" i="0" u="none" strike="noStrike" cap="none" normalizeH="0" baseline="0" dirty="0" smtClean="0">
              <a:ln>
                <a:noFill/>
              </a:ln>
              <a:solidFill>
                <a:schemeClr val="tx1"/>
              </a:solidFill>
              <a:effectLst/>
              <a:latin typeface="Arial" pitchFamily="34" charset="0"/>
              <a:cs typeface="Arial" pitchFamily="34" charset="0"/>
            </a:endParaRPr>
          </a:p>
          <a:p>
            <a:pPr marL="0" marR="0" lvl="0" indent="342900" algn="l" defTabSz="914400" rtl="0" eaLnBrk="0" fontAlgn="base" latinLnBrk="0" hangingPunct="0">
              <a:lnSpc>
                <a:spcPct val="100000"/>
              </a:lnSpc>
              <a:spcBef>
                <a:spcPct val="0"/>
              </a:spcBef>
              <a:spcAft>
                <a:spcPct val="0"/>
              </a:spcAft>
              <a:buClrTx/>
              <a:buSzTx/>
              <a:buFontTx/>
              <a:buChar char="•"/>
              <a:tabLst>
                <a:tab pos="409575" algn="l"/>
              </a:tabLst>
            </a:pPr>
            <a:r>
              <a:rPr kumimoji="0" lang="fr-FR"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La commune de Th</a:t>
            </a:r>
            <a:r>
              <a:rPr kumimoji="0" lang="fr-FR" b="0" i="0" u="none" strike="noStrike" cap="none" normalizeH="0" baseline="0" dirty="0" smtClean="0">
                <a:ln>
                  <a:noFill/>
                </a:ln>
                <a:solidFill>
                  <a:schemeClr val="tx1"/>
                </a:solidFill>
                <a:effectLst/>
                <a:latin typeface="Calibri"/>
                <a:ea typeface="Calibri" pitchFamily="34" charset="0"/>
                <a:cs typeface="Times New Roman" pitchFamily="18" charset="0"/>
              </a:rPr>
              <a:t>é</a:t>
            </a:r>
            <a:r>
              <a:rPr kumimoji="0" lang="fr-FR"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nia </a:t>
            </a:r>
            <a:r>
              <a:rPr kumimoji="0" lang="fr-FR" b="0" i="0" u="none" strike="noStrike" cap="none" normalizeH="0" baseline="0" dirty="0" smtClean="0">
                <a:ln>
                  <a:noFill/>
                </a:ln>
                <a:solidFill>
                  <a:schemeClr val="tx1"/>
                </a:solidFill>
                <a:effectLst/>
                <a:latin typeface="Calibri"/>
                <a:ea typeface="Calibri" pitchFamily="34" charset="0"/>
                <a:cs typeface="Times New Roman" pitchFamily="18" charset="0"/>
              </a:rPr>
              <a:t>à</a:t>
            </a:r>
            <a:r>
              <a:rPr kumimoji="0" lang="fr-FR"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l</a:t>
            </a:r>
            <a:r>
              <a:rPr kumimoji="0" lang="fr-FR" b="0" i="0" u="none" strike="noStrike" cap="none" normalizeH="0" baseline="0" dirty="0" smtClean="0">
                <a:ln>
                  <a:noFill/>
                </a:ln>
                <a:solidFill>
                  <a:schemeClr val="tx1"/>
                </a:solidFill>
                <a:effectLst/>
                <a:latin typeface="Calibri"/>
                <a:ea typeface="Calibri" pitchFamily="34" charset="0"/>
                <a:cs typeface="Times New Roman" pitchFamily="18" charset="0"/>
              </a:rPr>
              <a:t>’</a:t>
            </a:r>
            <a:r>
              <a:rPr kumimoji="0" lang="fr-FR"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est.</a:t>
            </a:r>
            <a:endParaRPr kumimoji="0" lang="fr-FR" b="0" i="0" u="none" strike="noStrike" cap="none" normalizeH="0" baseline="0" dirty="0" smtClean="0">
              <a:ln>
                <a:noFill/>
              </a:ln>
              <a:solidFill>
                <a:schemeClr val="tx1"/>
              </a:solidFill>
              <a:effectLst/>
              <a:latin typeface="Arial" pitchFamily="34" charset="0"/>
              <a:cs typeface="Arial" pitchFamily="34" charset="0"/>
            </a:endParaRPr>
          </a:p>
          <a:p>
            <a:pPr marL="0" marR="0" lvl="0" indent="342900" algn="l" defTabSz="914400" rtl="0" eaLnBrk="0" fontAlgn="base" latinLnBrk="0" hangingPunct="0">
              <a:lnSpc>
                <a:spcPct val="100000"/>
              </a:lnSpc>
              <a:spcBef>
                <a:spcPct val="0"/>
              </a:spcBef>
              <a:spcAft>
                <a:spcPct val="0"/>
              </a:spcAft>
              <a:buClrTx/>
              <a:buSzTx/>
              <a:buFontTx/>
              <a:buChar char="•"/>
              <a:tabLst>
                <a:tab pos="409575" algn="l"/>
              </a:tabLst>
            </a:pPr>
            <a:r>
              <a:rPr kumimoji="0" lang="fr-FR"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La commune de Corso </a:t>
            </a:r>
            <a:r>
              <a:rPr kumimoji="0" lang="fr-FR" b="0" i="0" u="none" strike="noStrike" cap="none" normalizeH="0" baseline="0" dirty="0" smtClean="0">
                <a:ln>
                  <a:noFill/>
                </a:ln>
                <a:solidFill>
                  <a:schemeClr val="tx1"/>
                </a:solidFill>
                <a:effectLst/>
                <a:latin typeface="Calibri"/>
                <a:ea typeface="Calibri" pitchFamily="34" charset="0"/>
                <a:cs typeface="Times New Roman" pitchFamily="18" charset="0"/>
              </a:rPr>
              <a:t>à</a:t>
            </a:r>
            <a:r>
              <a:rPr kumimoji="0" lang="fr-FR"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l</a:t>
            </a:r>
            <a:r>
              <a:rPr kumimoji="0" lang="fr-FR" b="0" i="0" u="none" strike="noStrike" cap="none" normalizeH="0" baseline="0" dirty="0" smtClean="0">
                <a:ln>
                  <a:noFill/>
                </a:ln>
                <a:solidFill>
                  <a:schemeClr val="tx1"/>
                </a:solidFill>
                <a:effectLst/>
                <a:latin typeface="Calibri"/>
                <a:ea typeface="Calibri" pitchFamily="34" charset="0"/>
                <a:cs typeface="Times New Roman" pitchFamily="18" charset="0"/>
              </a:rPr>
              <a:t>’</a:t>
            </a:r>
            <a:r>
              <a:rPr kumimoji="0" lang="fr-FR"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ouest. </a:t>
            </a:r>
            <a:endParaRPr kumimoji="0" lang="fr-FR" b="0" i="0" u="none" strike="noStrike" cap="none" normalizeH="0" baseline="0" dirty="0" smtClean="0">
              <a:ln>
                <a:noFill/>
              </a:ln>
              <a:solidFill>
                <a:schemeClr val="tx1"/>
              </a:solidFill>
              <a:effectLst/>
              <a:latin typeface="Arial" pitchFamily="34" charset="0"/>
              <a:cs typeface="Arial" pitchFamily="34" charset="0"/>
            </a:endParaRPr>
          </a:p>
          <a:p>
            <a:pPr marL="0" marR="0" lvl="0" indent="342900" algn="l" defTabSz="914400" rtl="0" eaLnBrk="0" fontAlgn="base" latinLnBrk="0" hangingPunct="0">
              <a:lnSpc>
                <a:spcPct val="100000"/>
              </a:lnSpc>
              <a:spcBef>
                <a:spcPct val="0"/>
              </a:spcBef>
              <a:spcAft>
                <a:spcPct val="0"/>
              </a:spcAft>
              <a:buClrTx/>
              <a:buSzTx/>
              <a:buFontTx/>
              <a:buNone/>
              <a:tabLst>
                <a:tab pos="409575" algn="l"/>
              </a:tabLst>
            </a:pP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6392" name="Image 4" descr="plan de situationa4"/>
          <p:cNvPicPr>
            <a:picLocks noChangeAspect="1" noChangeArrowheads="1"/>
          </p:cNvPicPr>
          <p:nvPr/>
        </p:nvPicPr>
        <p:blipFill>
          <a:blip r:embed="rId2"/>
          <a:srcRect/>
          <a:stretch>
            <a:fillRect/>
          </a:stretch>
        </p:blipFill>
        <p:spPr bwMode="auto">
          <a:xfrm>
            <a:off x="357158" y="2357430"/>
            <a:ext cx="7752451" cy="4214842"/>
          </a:xfrm>
          <a:prstGeom prst="rect">
            <a:avLst/>
          </a:prstGeom>
          <a:noFill/>
          <a:ln w="28575">
            <a:solidFill>
              <a:srgbClr val="000000"/>
            </a:solid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6393"/>
                                        </p:tgtEl>
                                        <p:attrNameLst>
                                          <p:attrName>style.visibility</p:attrName>
                                        </p:attrNameLst>
                                      </p:cBhvr>
                                      <p:to>
                                        <p:strVal val="visible"/>
                                      </p:to>
                                    </p:set>
                                    <p:animEffect transition="in" filter="box(in)">
                                      <p:cBhvr>
                                        <p:cTn id="7" dur="500"/>
                                        <p:tgtEl>
                                          <p:spTgt spid="16393"/>
                                        </p:tgtEl>
                                      </p:cBhvr>
                                    </p:animEffect>
                                  </p:childTnLst>
                                </p:cTn>
                              </p:par>
                              <p:par>
                                <p:cTn id="8" presetID="4" presetClass="entr" presetSubtype="16" fill="hold" nodeType="withEffect">
                                  <p:stCondLst>
                                    <p:cond delay="0"/>
                                  </p:stCondLst>
                                  <p:childTnLst>
                                    <p:set>
                                      <p:cBhvr>
                                        <p:cTn id="9" dur="1" fill="hold">
                                          <p:stCondLst>
                                            <p:cond delay="0"/>
                                          </p:stCondLst>
                                        </p:cTn>
                                        <p:tgtEl>
                                          <p:spTgt spid="16392"/>
                                        </p:tgtEl>
                                        <p:attrNameLst>
                                          <p:attrName>style.visibility</p:attrName>
                                        </p:attrNameLst>
                                      </p:cBhvr>
                                      <p:to>
                                        <p:strVal val="visible"/>
                                      </p:to>
                                    </p:set>
                                    <p:animEffect transition="in" filter="box(in)">
                                      <p:cBhvr>
                                        <p:cTn id="10" dur="500"/>
                                        <p:tgtEl>
                                          <p:spTgt spid="163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9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1"/>
          <p:cNvSpPr>
            <a:spLocks noChangeArrowheads="1"/>
          </p:cNvSpPr>
          <p:nvPr/>
        </p:nvSpPr>
        <p:spPr bwMode="auto">
          <a:xfrm>
            <a:off x="2500330" y="99932"/>
            <a:ext cx="3071802" cy="400110"/>
          </a:xfrm>
          <a:prstGeom prst="rect">
            <a:avLst/>
          </a:prstGeom>
          <a:ln>
            <a:headEnd/>
            <a:tailEnd/>
          </a:ln>
        </p:spPr>
        <p:style>
          <a:lnRef idx="0">
            <a:schemeClr val="dk1"/>
          </a:lnRef>
          <a:fillRef idx="3">
            <a:schemeClr val="dk1"/>
          </a:fillRef>
          <a:effectRef idx="3">
            <a:schemeClr val="dk1"/>
          </a:effectRef>
          <a:fontRef idx="minor">
            <a:schemeClr val="lt1"/>
          </a:fontRef>
        </p:style>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2000" b="1" i="0" u="none" strike="noStrike" cap="none" normalizeH="0" baseline="0" dirty="0" smtClean="0">
                <a:ln>
                  <a:noFill/>
                </a:ln>
                <a:solidFill>
                  <a:schemeClr val="bg1"/>
                </a:solidFill>
                <a:effectLst>
                  <a:glow rad="228600">
                    <a:schemeClr val="accent2">
                      <a:satMod val="175000"/>
                      <a:alpha val="40000"/>
                    </a:schemeClr>
                  </a:glow>
                </a:effectLst>
                <a:latin typeface="Times New Roman" pitchFamily="18" charset="0"/>
                <a:ea typeface="Calibri" pitchFamily="34" charset="0"/>
                <a:cs typeface="Times New Roman" pitchFamily="18" charset="0"/>
              </a:rPr>
              <a:t>Donn</a:t>
            </a:r>
            <a:r>
              <a:rPr kumimoji="0" lang="fr-FR" sz="2000" b="1" i="0" u="none" strike="noStrike" cap="none" normalizeH="0" baseline="0" dirty="0" smtClean="0">
                <a:ln>
                  <a:noFill/>
                </a:ln>
                <a:solidFill>
                  <a:schemeClr val="bg1"/>
                </a:solidFill>
                <a:effectLst>
                  <a:glow rad="228600">
                    <a:schemeClr val="accent2">
                      <a:satMod val="175000"/>
                      <a:alpha val="40000"/>
                    </a:schemeClr>
                  </a:glow>
                </a:effectLst>
                <a:latin typeface="Calibri"/>
                <a:ea typeface="Calibri" pitchFamily="34" charset="0"/>
                <a:cs typeface="Times New Roman" pitchFamily="18" charset="0"/>
              </a:rPr>
              <a:t>é</a:t>
            </a:r>
            <a:r>
              <a:rPr kumimoji="0" lang="fr-FR" sz="2000" b="1" i="0" u="none" strike="noStrike" cap="none" normalizeH="0" baseline="0" dirty="0" smtClean="0">
                <a:ln>
                  <a:noFill/>
                </a:ln>
                <a:solidFill>
                  <a:schemeClr val="bg1"/>
                </a:solidFill>
                <a:effectLst>
                  <a:glow rad="228600">
                    <a:schemeClr val="accent2">
                      <a:satMod val="175000"/>
                      <a:alpha val="40000"/>
                    </a:schemeClr>
                  </a:glow>
                </a:effectLst>
                <a:latin typeface="Times New Roman" pitchFamily="18" charset="0"/>
                <a:ea typeface="Calibri" pitchFamily="34" charset="0"/>
                <a:cs typeface="Times New Roman" pitchFamily="18" charset="0"/>
              </a:rPr>
              <a:t>es d</a:t>
            </a:r>
            <a:r>
              <a:rPr kumimoji="0" lang="fr-FR" sz="2000" b="1" i="0" u="none" strike="noStrike" cap="none" normalizeH="0" baseline="0" dirty="0" smtClean="0">
                <a:ln>
                  <a:noFill/>
                </a:ln>
                <a:solidFill>
                  <a:schemeClr val="bg1"/>
                </a:solidFill>
                <a:effectLst>
                  <a:glow rad="228600">
                    <a:schemeClr val="accent2">
                      <a:satMod val="175000"/>
                      <a:alpha val="40000"/>
                    </a:schemeClr>
                  </a:glow>
                </a:effectLst>
                <a:latin typeface="Calibri"/>
                <a:ea typeface="Calibri" pitchFamily="34" charset="0"/>
                <a:cs typeface="Times New Roman" pitchFamily="18" charset="0"/>
              </a:rPr>
              <a:t>é</a:t>
            </a:r>
            <a:r>
              <a:rPr kumimoji="0" lang="fr-FR" sz="2000" b="1" i="0" u="none" strike="noStrike" cap="none" normalizeH="0" baseline="0" dirty="0" smtClean="0">
                <a:ln>
                  <a:noFill/>
                </a:ln>
                <a:solidFill>
                  <a:schemeClr val="bg1"/>
                </a:solidFill>
                <a:effectLst>
                  <a:glow rad="228600">
                    <a:schemeClr val="accent2">
                      <a:satMod val="175000"/>
                      <a:alpha val="40000"/>
                    </a:schemeClr>
                  </a:glow>
                </a:effectLst>
                <a:latin typeface="Times New Roman" pitchFamily="18" charset="0"/>
                <a:ea typeface="Calibri" pitchFamily="34" charset="0"/>
                <a:cs typeface="Times New Roman" pitchFamily="18" charset="0"/>
              </a:rPr>
              <a:t>mographiques</a:t>
            </a:r>
            <a:r>
              <a:rPr kumimoji="0" lang="fr-FR" sz="2000" b="1" i="0" u="none" strike="noStrike" cap="none" normalizeH="0" baseline="0" dirty="0" smtClean="0">
                <a:ln>
                  <a:noFill/>
                </a:ln>
                <a:solidFill>
                  <a:schemeClr val="bg1"/>
                </a:solidFill>
                <a:effectLst>
                  <a:glow rad="228600">
                    <a:schemeClr val="accent2">
                      <a:satMod val="175000"/>
                      <a:alpha val="40000"/>
                    </a:schemeClr>
                  </a:glow>
                </a:effectLst>
                <a:latin typeface="Calibri"/>
                <a:ea typeface="Calibri" pitchFamily="34" charset="0"/>
                <a:cs typeface="Times New Roman" pitchFamily="18" charset="0"/>
              </a:rPr>
              <a:t> </a:t>
            </a:r>
            <a:endParaRPr kumimoji="0" lang="fr-FR" sz="2000" b="1" i="0" u="none" strike="noStrike" cap="none" normalizeH="0" baseline="0" dirty="0" smtClean="0">
              <a:ln>
                <a:noFill/>
              </a:ln>
              <a:solidFill>
                <a:schemeClr val="bg1"/>
              </a:solidFill>
              <a:effectLst>
                <a:glow rad="228600">
                  <a:schemeClr val="accent2">
                    <a:satMod val="175000"/>
                    <a:alpha val="40000"/>
                  </a:schemeClr>
                </a:glow>
              </a:effectLst>
              <a:latin typeface="Arial" pitchFamily="34" charset="0"/>
              <a:cs typeface="Arial" pitchFamily="34" charset="0"/>
            </a:endParaRPr>
          </a:p>
        </p:txBody>
      </p:sp>
      <p:sp>
        <p:nvSpPr>
          <p:cNvPr id="18434" name="Rectangle 2"/>
          <p:cNvSpPr>
            <a:spLocks noChangeArrowheads="1"/>
          </p:cNvSpPr>
          <p:nvPr/>
        </p:nvSpPr>
        <p:spPr bwMode="auto">
          <a:xfrm>
            <a:off x="71470" y="701085"/>
            <a:ext cx="9001124" cy="707886"/>
          </a:xfrm>
          <a:prstGeom prst="rect">
            <a:avLst/>
          </a:prstGeom>
          <a:ln>
            <a:headEnd/>
            <a:tailEn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anchor="ctr" anchorCtr="0" compatLnSpc="1">
            <a:prstTxWarp prst="textNoShape">
              <a:avLst/>
            </a:prstTxWarp>
            <a:spAutoFit/>
          </a:bodyPr>
          <a:lstStyle/>
          <a:p>
            <a:pPr marL="0" marR="0" lvl="0" indent="342900" algn="l" defTabSz="914400" rtl="0" eaLnBrk="1" fontAlgn="base" latinLnBrk="0" hangingPunct="1">
              <a:lnSpc>
                <a:spcPct val="100000"/>
              </a:lnSpc>
              <a:spcBef>
                <a:spcPct val="0"/>
              </a:spcBef>
              <a:spcAft>
                <a:spcPct val="0"/>
              </a:spcAft>
              <a:buClrTx/>
              <a:buSzTx/>
              <a:buFontTx/>
              <a:buNone/>
              <a:tabLst/>
            </a:pPr>
            <a:r>
              <a:rPr kumimoji="0" lang="fr-FR"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Les données démographiques sont basées sur les résultats de recensement de RGPH (1977-1987-1998-2003-2008) </a:t>
            </a: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p:txBody>
      </p:sp>
      <p:sp>
        <p:nvSpPr>
          <p:cNvPr id="18436" name="Rectangle 4"/>
          <p:cNvSpPr>
            <a:spLocks noChangeArrowheads="1"/>
          </p:cNvSpPr>
          <p:nvPr/>
        </p:nvSpPr>
        <p:spPr bwMode="auto">
          <a:xfrm>
            <a:off x="0" y="0"/>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fr-FR" b="0" i="0" u="none"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5" name="Graphique 4"/>
          <p:cNvGraphicFramePr>
            <a:graphicFrameLocks/>
          </p:cNvGraphicFramePr>
          <p:nvPr/>
        </p:nvGraphicFramePr>
        <p:xfrm>
          <a:off x="1357290" y="2214554"/>
          <a:ext cx="5524851" cy="3500462"/>
        </p:xfrm>
        <a:graphic>
          <a:graphicData uri="http://schemas.openxmlformats.org/drawingml/2006/chart">
            <c:chart xmlns:c="http://schemas.openxmlformats.org/drawingml/2006/chart" xmlns:r="http://schemas.openxmlformats.org/officeDocument/2006/relationships" r:id="rId2"/>
          </a:graphicData>
        </a:graphic>
      </p:graphicFrame>
      <p:sp>
        <p:nvSpPr>
          <p:cNvPr id="18437" name="Rectangle 5"/>
          <p:cNvSpPr>
            <a:spLocks noChangeArrowheads="1"/>
          </p:cNvSpPr>
          <p:nvPr/>
        </p:nvSpPr>
        <p:spPr bwMode="auto">
          <a:xfrm>
            <a:off x="0" y="34671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fr-FR" sz="1800" b="0" i="0" u="none" strike="noStrike" cap="none" normalizeH="0" baseline="0" smtClean="0">
              <a:ln>
                <a:noFill/>
              </a:ln>
              <a:solidFill>
                <a:schemeClr val="tx1"/>
              </a:solidFill>
              <a:effectLst/>
              <a:latin typeface="Arial" pitchFamily="34" charset="0"/>
              <a:cs typeface="Arial" pitchFamily="34" charset="0"/>
            </a:endParaRPr>
          </a:p>
        </p:txBody>
      </p:sp>
      <p:sp>
        <p:nvSpPr>
          <p:cNvPr id="7" name="Ellipse 6"/>
          <p:cNvSpPr/>
          <p:nvPr/>
        </p:nvSpPr>
        <p:spPr>
          <a:xfrm>
            <a:off x="2928926" y="4286256"/>
            <a:ext cx="214314" cy="214314"/>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433"/>
                                        </p:tgtEl>
                                        <p:attrNameLst>
                                          <p:attrName>style.visibility</p:attrName>
                                        </p:attrNameLst>
                                      </p:cBhvr>
                                      <p:to>
                                        <p:strVal val="visible"/>
                                      </p:to>
                                    </p:set>
                                    <p:animEffect transition="in" filter="blinds(horizontal)">
                                      <p:cBhvr>
                                        <p:cTn id="7" dur="500"/>
                                        <p:tgtEl>
                                          <p:spTgt spid="18433"/>
                                        </p:tgtEl>
                                      </p:cBhvr>
                                    </p:animEffect>
                                  </p:childTnLst>
                                </p:cTn>
                              </p:par>
                            </p:childTnLst>
                          </p:cTn>
                        </p:par>
                      </p:childTnLst>
                    </p:cTn>
                  </p:par>
                  <p:par>
                    <p:cTn id="8" fill="hold">
                      <p:stCondLst>
                        <p:cond delay="indefinite"/>
                      </p:stCondLst>
                      <p:childTnLst>
                        <p:par>
                          <p:cTn id="9" fill="hold">
                            <p:stCondLst>
                              <p:cond delay="0"/>
                            </p:stCondLst>
                            <p:childTnLst>
                              <p:par>
                                <p:cTn id="10" presetID="7" presetClass="entr" presetSubtype="4" fill="hold" grpId="0" nodeType="clickEffect">
                                  <p:stCondLst>
                                    <p:cond delay="0"/>
                                  </p:stCondLst>
                                  <p:childTnLst>
                                    <p:set>
                                      <p:cBhvr>
                                        <p:cTn id="11" dur="1" fill="hold">
                                          <p:stCondLst>
                                            <p:cond delay="0"/>
                                          </p:stCondLst>
                                        </p:cTn>
                                        <p:tgtEl>
                                          <p:spTgt spid="18434"/>
                                        </p:tgtEl>
                                        <p:attrNameLst>
                                          <p:attrName>style.visibility</p:attrName>
                                        </p:attrNameLst>
                                      </p:cBhvr>
                                      <p:to>
                                        <p:strVal val="visible"/>
                                      </p:to>
                                    </p:set>
                                    <p:anim calcmode="lin" valueType="num">
                                      <p:cBhvr additive="base">
                                        <p:cTn id="12" dur="5000" fill="hold"/>
                                        <p:tgtEl>
                                          <p:spTgt spid="18434"/>
                                        </p:tgtEl>
                                        <p:attrNameLst>
                                          <p:attrName>ppt_x</p:attrName>
                                        </p:attrNameLst>
                                      </p:cBhvr>
                                      <p:tavLst>
                                        <p:tav tm="0">
                                          <p:val>
                                            <p:strVal val="#ppt_x"/>
                                          </p:val>
                                        </p:tav>
                                        <p:tav tm="100000">
                                          <p:val>
                                            <p:strVal val="#ppt_x"/>
                                          </p:val>
                                        </p:tav>
                                      </p:tavLst>
                                    </p:anim>
                                    <p:anim calcmode="lin" valueType="num">
                                      <p:cBhvr additive="base">
                                        <p:cTn id="13" dur="5000" fill="hold"/>
                                        <p:tgtEl>
                                          <p:spTgt spid="1843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7" presetClass="entr" presetSubtype="4" fill="hold" nodeType="click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0" fill="hold"/>
                                        <p:tgtEl>
                                          <p:spTgt spid="5"/>
                                        </p:tgtEl>
                                        <p:attrNameLst>
                                          <p:attrName>ppt_x</p:attrName>
                                        </p:attrNameLst>
                                      </p:cBhvr>
                                      <p:tavLst>
                                        <p:tav tm="0">
                                          <p:val>
                                            <p:strVal val="#ppt_x"/>
                                          </p:val>
                                        </p:tav>
                                        <p:tav tm="100000">
                                          <p:val>
                                            <p:strVal val="#ppt_x"/>
                                          </p:val>
                                        </p:tav>
                                      </p:tavLst>
                                    </p:anim>
                                    <p:anim calcmode="lin" valueType="num">
                                      <p:cBhvr additive="base">
                                        <p:cTn id="19" dur="50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0" presetClass="path" presetSubtype="0" accel="50000" decel="50000" fill="hold" grpId="0" nodeType="clickEffect">
                                  <p:stCondLst>
                                    <p:cond delay="0"/>
                                  </p:stCondLst>
                                  <p:childTnLst>
                                    <p:animMotion origin="layout" path="M 8.33333E-7 -8.67362E-19 C 0.02171 -0.02523 0.04358 -0.05023 0.06719 -0.07616 C 0.0908 -0.10208 0.11754 -0.13565 0.1415 -0.15625 C 0.16546 -0.17685 0.18768 -0.19329 0.21146 -0.2 C 0.23525 -0.20671 0.25973 -0.20139 0.28438 -0.19607 " pathEditMode="relative" ptsTypes="aaaaA">
                                      <p:cBhvr>
                                        <p:cTn id="23" dur="2000" fill="hold"/>
                                        <p:tgtEl>
                                          <p:spTgt spid="7"/>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3" grpId="0" animBg="1"/>
      <p:bldP spid="18434" grpId="0" animBg="1"/>
      <p:bldP spid="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1"/>
          <p:cNvSpPr>
            <a:spLocks noChangeArrowheads="1"/>
          </p:cNvSpPr>
          <p:nvPr/>
        </p:nvSpPr>
        <p:spPr bwMode="auto">
          <a:xfrm rot="21210549">
            <a:off x="579633" y="1252539"/>
            <a:ext cx="7858148" cy="4093428"/>
          </a:xfrm>
          <a:prstGeom prst="rect">
            <a:avLst/>
          </a:prstGeom>
          <a:ln>
            <a:headEnd/>
            <a:tailEn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None/>
              <a:tabLst/>
            </a:pPr>
            <a:r>
              <a:rPr kumimoji="0" lang="fr-FR"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Durant la p</a:t>
            </a:r>
            <a:r>
              <a:rPr kumimoji="0" lang="fr-FR" sz="2000" b="0" i="0" u="none" strike="noStrike" cap="none" normalizeH="0" baseline="0" dirty="0" smtClean="0">
                <a:ln>
                  <a:noFill/>
                </a:ln>
                <a:solidFill>
                  <a:schemeClr val="tx1"/>
                </a:solidFill>
                <a:effectLst/>
                <a:latin typeface="Calibri"/>
                <a:ea typeface="Calibri" pitchFamily="34" charset="0"/>
                <a:cs typeface="Times New Roman" pitchFamily="18" charset="0"/>
              </a:rPr>
              <a:t>é</a:t>
            </a:r>
            <a:r>
              <a:rPr kumimoji="0" lang="fr-FR"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riode 1977-1987 la commune de Boumerd</a:t>
            </a:r>
            <a:r>
              <a:rPr kumimoji="0" lang="fr-FR" sz="2000" b="0" i="0" u="none" strike="noStrike" cap="none" normalizeH="0" baseline="0" dirty="0" smtClean="0">
                <a:ln>
                  <a:noFill/>
                </a:ln>
                <a:solidFill>
                  <a:schemeClr val="tx1"/>
                </a:solidFill>
                <a:effectLst/>
                <a:latin typeface="Calibri"/>
                <a:ea typeface="Calibri" pitchFamily="34" charset="0"/>
                <a:cs typeface="Times New Roman" pitchFamily="18" charset="0"/>
              </a:rPr>
              <a:t>è</a:t>
            </a:r>
            <a:r>
              <a:rPr kumimoji="0" lang="fr-FR"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s a enregistr</a:t>
            </a:r>
            <a:r>
              <a:rPr kumimoji="0" lang="fr-FR" sz="2000" b="0" i="0" u="none" strike="noStrike" cap="none" normalizeH="0" baseline="0" dirty="0" smtClean="0">
                <a:ln>
                  <a:noFill/>
                </a:ln>
                <a:solidFill>
                  <a:schemeClr val="tx1"/>
                </a:solidFill>
                <a:effectLst/>
                <a:latin typeface="Calibri"/>
                <a:ea typeface="Calibri" pitchFamily="34" charset="0"/>
                <a:cs typeface="Times New Roman" pitchFamily="18" charset="0"/>
              </a:rPr>
              <a:t>é</a:t>
            </a:r>
            <a:r>
              <a:rPr kumimoji="0" lang="fr-FR"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un accroissement de population de l</a:t>
            </a:r>
            <a:r>
              <a:rPr kumimoji="0" lang="fr-FR" sz="2000" b="0" i="0" u="none" strike="noStrike" cap="none" normalizeH="0" baseline="0" dirty="0" smtClean="0">
                <a:ln>
                  <a:noFill/>
                </a:ln>
                <a:solidFill>
                  <a:schemeClr val="tx1"/>
                </a:solidFill>
                <a:effectLst/>
                <a:latin typeface="Calibri"/>
                <a:ea typeface="Calibri" pitchFamily="34" charset="0"/>
                <a:cs typeface="Times New Roman" pitchFamily="18" charset="0"/>
              </a:rPr>
              <a:t>’</a:t>
            </a:r>
            <a:r>
              <a:rPr kumimoji="0" lang="fr-FR"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ordre de 11667 habitants, soit un taux d</a:t>
            </a:r>
            <a:r>
              <a:rPr kumimoji="0" lang="fr-FR" sz="2000" b="0" i="0" u="none" strike="noStrike" cap="none" normalizeH="0" baseline="0" dirty="0" smtClean="0">
                <a:ln>
                  <a:noFill/>
                </a:ln>
                <a:solidFill>
                  <a:schemeClr val="tx1"/>
                </a:solidFill>
                <a:effectLst/>
                <a:latin typeface="Calibri"/>
                <a:ea typeface="Calibri" pitchFamily="34" charset="0"/>
                <a:cs typeface="Times New Roman" pitchFamily="18" charset="0"/>
              </a:rPr>
              <a:t>’</a:t>
            </a:r>
            <a:r>
              <a:rPr kumimoji="0" lang="fr-FR"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accroissement de 7.63%, ce ph</a:t>
            </a:r>
            <a:r>
              <a:rPr kumimoji="0" lang="fr-FR" sz="2000" b="0" i="0" u="none" strike="noStrike" cap="none" normalizeH="0" baseline="0" dirty="0" smtClean="0">
                <a:ln>
                  <a:noFill/>
                </a:ln>
                <a:solidFill>
                  <a:schemeClr val="tx1"/>
                </a:solidFill>
                <a:effectLst/>
                <a:latin typeface="Calibri"/>
                <a:ea typeface="Calibri" pitchFamily="34" charset="0"/>
                <a:cs typeface="Times New Roman" pitchFamily="18" charset="0"/>
              </a:rPr>
              <a:t>é</a:t>
            </a:r>
            <a:r>
              <a:rPr kumimoji="0" lang="fr-FR"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nom</a:t>
            </a:r>
            <a:r>
              <a:rPr kumimoji="0" lang="fr-FR" sz="2000" b="0" i="0" u="none" strike="noStrike" cap="none" normalizeH="0" baseline="0" dirty="0" smtClean="0">
                <a:ln>
                  <a:noFill/>
                </a:ln>
                <a:solidFill>
                  <a:schemeClr val="tx1"/>
                </a:solidFill>
                <a:effectLst/>
                <a:latin typeface="Calibri"/>
                <a:ea typeface="Calibri" pitchFamily="34" charset="0"/>
                <a:cs typeface="Times New Roman" pitchFamily="18" charset="0"/>
              </a:rPr>
              <a:t>è</a:t>
            </a:r>
            <a:r>
              <a:rPr kumimoji="0" lang="fr-FR"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ne est d</a:t>
            </a:r>
            <a:r>
              <a:rPr kumimoji="0" lang="fr-FR" sz="2000" b="0" i="0" u="none" strike="noStrike" cap="none" normalizeH="0" baseline="0" dirty="0" smtClean="0">
                <a:ln>
                  <a:noFill/>
                </a:ln>
                <a:solidFill>
                  <a:schemeClr val="tx1"/>
                </a:solidFill>
                <a:effectLst/>
                <a:latin typeface="Calibri"/>
                <a:ea typeface="Calibri" pitchFamily="34" charset="0"/>
                <a:cs typeface="Times New Roman" pitchFamily="18" charset="0"/>
              </a:rPr>
              <a:t>û</a:t>
            </a:r>
            <a:r>
              <a:rPr kumimoji="0" lang="fr-FR"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fr-FR" sz="2000" b="0" i="0" u="none" strike="noStrike" cap="none" normalizeH="0" baseline="0" dirty="0" smtClean="0">
                <a:ln>
                  <a:noFill/>
                </a:ln>
                <a:solidFill>
                  <a:schemeClr val="tx1"/>
                </a:solidFill>
                <a:effectLst/>
                <a:latin typeface="Calibri"/>
                <a:ea typeface="Calibri" pitchFamily="34" charset="0"/>
                <a:cs typeface="Times New Roman" pitchFamily="18" charset="0"/>
              </a:rPr>
              <a:t>à </a:t>
            </a:r>
            <a:r>
              <a:rPr kumimoji="0" lang="fr-FR"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t>
            </a: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Char char="•"/>
              <a:tabLst/>
            </a:pPr>
            <a:r>
              <a:rPr kumimoji="0" lang="fr-FR"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L’accroissement et le mouvement naturel de la population résidente.</a:t>
            </a: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Char char="•"/>
              <a:tabLst/>
            </a:pPr>
            <a:r>
              <a:rPr kumimoji="0" lang="fr-FR"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Les flux migratoires de population vers la commune après sa désignation comme chef lieu de wilaya.</a:t>
            </a: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pPr>
            <a:r>
              <a:rPr kumimoji="0" lang="fr-FR"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Durant la p</a:t>
            </a:r>
            <a:r>
              <a:rPr kumimoji="0" lang="fr-FR" sz="2000" b="0" i="0" u="none" strike="noStrike" cap="none" normalizeH="0" baseline="0" dirty="0" smtClean="0">
                <a:ln>
                  <a:noFill/>
                </a:ln>
                <a:solidFill>
                  <a:schemeClr val="tx1"/>
                </a:solidFill>
                <a:effectLst/>
                <a:latin typeface="Calibri"/>
                <a:ea typeface="Calibri" pitchFamily="34" charset="0"/>
                <a:cs typeface="Times New Roman" pitchFamily="18" charset="0"/>
              </a:rPr>
              <a:t>é</a:t>
            </a:r>
            <a:r>
              <a:rPr kumimoji="0" lang="fr-FR"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riode 1987-1998, le taux d</a:t>
            </a:r>
            <a:r>
              <a:rPr kumimoji="0" lang="fr-FR" sz="2000" b="0" i="0" u="none" strike="noStrike" cap="none" normalizeH="0" baseline="0" dirty="0" smtClean="0">
                <a:ln>
                  <a:noFill/>
                </a:ln>
                <a:solidFill>
                  <a:schemeClr val="tx1"/>
                </a:solidFill>
                <a:effectLst/>
                <a:latin typeface="Calibri"/>
                <a:ea typeface="Calibri" pitchFamily="34" charset="0"/>
                <a:cs typeface="Times New Roman" pitchFamily="18" charset="0"/>
              </a:rPr>
              <a:t>’</a:t>
            </a:r>
            <a:r>
              <a:rPr kumimoji="0" lang="fr-FR"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accroissement a connu une diminution tr</a:t>
            </a:r>
            <a:r>
              <a:rPr kumimoji="0" lang="fr-FR" sz="2000" b="0" i="0" u="none" strike="noStrike" cap="none" normalizeH="0" baseline="0" dirty="0" smtClean="0">
                <a:ln>
                  <a:noFill/>
                </a:ln>
                <a:solidFill>
                  <a:schemeClr val="tx1"/>
                </a:solidFill>
                <a:effectLst/>
                <a:latin typeface="Calibri"/>
                <a:ea typeface="Calibri" pitchFamily="34" charset="0"/>
                <a:cs typeface="Times New Roman" pitchFamily="18" charset="0"/>
              </a:rPr>
              <a:t>è</a:t>
            </a:r>
            <a:r>
              <a:rPr kumimoji="0" lang="fr-FR"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s importante par rapport </a:t>
            </a:r>
            <a:r>
              <a:rPr kumimoji="0" lang="fr-FR" sz="2000" b="0" i="0" u="none" strike="noStrike" cap="none" normalizeH="0" baseline="0" dirty="0" smtClean="0">
                <a:ln>
                  <a:noFill/>
                </a:ln>
                <a:solidFill>
                  <a:schemeClr val="tx1"/>
                </a:solidFill>
                <a:effectLst/>
                <a:latin typeface="Calibri"/>
                <a:ea typeface="Calibri" pitchFamily="34" charset="0"/>
                <a:cs typeface="Times New Roman" pitchFamily="18" charset="0"/>
              </a:rPr>
              <a:t>à</a:t>
            </a:r>
            <a:r>
              <a:rPr kumimoji="0" lang="fr-FR"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la p</a:t>
            </a:r>
            <a:r>
              <a:rPr kumimoji="0" lang="fr-FR" sz="2000" b="0" i="0" u="none" strike="noStrike" cap="none" normalizeH="0" baseline="0" dirty="0" smtClean="0">
                <a:ln>
                  <a:noFill/>
                </a:ln>
                <a:solidFill>
                  <a:schemeClr val="tx1"/>
                </a:solidFill>
                <a:effectLst/>
                <a:latin typeface="Calibri"/>
                <a:ea typeface="Calibri" pitchFamily="34" charset="0"/>
                <a:cs typeface="Times New Roman" pitchFamily="18" charset="0"/>
              </a:rPr>
              <a:t>é</a:t>
            </a:r>
            <a:r>
              <a:rPr kumimoji="0" lang="fr-FR"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riode pr</a:t>
            </a:r>
            <a:r>
              <a:rPr kumimoji="0" lang="fr-FR" sz="2000" b="0" i="0" u="none" strike="noStrike" cap="none" normalizeH="0" baseline="0" dirty="0" smtClean="0">
                <a:ln>
                  <a:noFill/>
                </a:ln>
                <a:solidFill>
                  <a:schemeClr val="tx1"/>
                </a:solidFill>
                <a:effectLst/>
                <a:latin typeface="Calibri"/>
                <a:ea typeface="Calibri" pitchFamily="34" charset="0"/>
                <a:cs typeface="Times New Roman" pitchFamily="18" charset="0"/>
              </a:rPr>
              <a:t>é</a:t>
            </a:r>
            <a:r>
              <a:rPr kumimoji="0" lang="fr-FR"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c</a:t>
            </a:r>
            <a:r>
              <a:rPr kumimoji="0" lang="fr-FR" sz="2000" b="0" i="0" u="none" strike="noStrike" cap="none" normalizeH="0" baseline="0" dirty="0" smtClean="0">
                <a:ln>
                  <a:noFill/>
                </a:ln>
                <a:solidFill>
                  <a:schemeClr val="tx1"/>
                </a:solidFill>
                <a:effectLst/>
                <a:latin typeface="Calibri"/>
                <a:ea typeface="Calibri" pitchFamily="34" charset="0"/>
                <a:cs typeface="Times New Roman" pitchFamily="18" charset="0"/>
              </a:rPr>
              <a:t>é</a:t>
            </a:r>
            <a:r>
              <a:rPr kumimoji="0" lang="fr-FR"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dente, du fait qu</a:t>
            </a:r>
            <a:r>
              <a:rPr kumimoji="0" lang="fr-FR" sz="2000" b="0" i="0" u="none" strike="noStrike" cap="none" normalizeH="0" baseline="0" dirty="0" smtClean="0">
                <a:ln>
                  <a:noFill/>
                </a:ln>
                <a:solidFill>
                  <a:schemeClr val="tx1"/>
                </a:solidFill>
                <a:effectLst/>
                <a:latin typeface="Calibri"/>
                <a:ea typeface="Calibri" pitchFamily="34" charset="0"/>
                <a:cs typeface="Times New Roman" pitchFamily="18" charset="0"/>
              </a:rPr>
              <a:t>’</a:t>
            </a:r>
            <a:r>
              <a:rPr kumimoji="0" lang="fr-FR"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il a atteint 4,15%, ce ph</a:t>
            </a:r>
            <a:r>
              <a:rPr kumimoji="0" lang="fr-FR" sz="2000" b="0" i="0" u="none" strike="noStrike" cap="none" normalizeH="0" baseline="0" dirty="0" smtClean="0">
                <a:ln>
                  <a:noFill/>
                </a:ln>
                <a:solidFill>
                  <a:schemeClr val="tx1"/>
                </a:solidFill>
                <a:effectLst/>
                <a:latin typeface="Calibri"/>
                <a:ea typeface="Calibri" pitchFamily="34" charset="0"/>
                <a:cs typeface="Times New Roman" pitchFamily="18" charset="0"/>
              </a:rPr>
              <a:t>é</a:t>
            </a:r>
            <a:r>
              <a:rPr kumimoji="0" lang="fr-FR"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nom</a:t>
            </a:r>
            <a:r>
              <a:rPr kumimoji="0" lang="fr-FR" sz="2000" b="0" i="0" u="none" strike="noStrike" cap="none" normalizeH="0" baseline="0" dirty="0" smtClean="0">
                <a:ln>
                  <a:noFill/>
                </a:ln>
                <a:solidFill>
                  <a:schemeClr val="tx1"/>
                </a:solidFill>
                <a:effectLst/>
                <a:latin typeface="Calibri"/>
                <a:ea typeface="Calibri" pitchFamily="34" charset="0"/>
                <a:cs typeface="Times New Roman" pitchFamily="18" charset="0"/>
              </a:rPr>
              <a:t>è</a:t>
            </a:r>
            <a:r>
              <a:rPr kumimoji="0" lang="fr-FR"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ne est d</a:t>
            </a:r>
            <a:r>
              <a:rPr kumimoji="0" lang="fr-FR" sz="2000" b="0" i="0" u="none" strike="noStrike" cap="none" normalizeH="0" baseline="0" dirty="0" smtClean="0">
                <a:ln>
                  <a:noFill/>
                </a:ln>
                <a:solidFill>
                  <a:schemeClr val="tx1"/>
                </a:solidFill>
                <a:effectLst/>
                <a:latin typeface="Calibri"/>
                <a:ea typeface="Calibri" pitchFamily="34" charset="0"/>
                <a:cs typeface="Times New Roman" pitchFamily="18" charset="0"/>
              </a:rPr>
              <a:t>û</a:t>
            </a:r>
            <a:r>
              <a:rPr kumimoji="0" lang="fr-FR"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fr-FR" sz="2000" b="0" i="0" u="none" strike="noStrike" cap="none" normalizeH="0" baseline="0" dirty="0" smtClean="0">
                <a:ln>
                  <a:noFill/>
                </a:ln>
                <a:solidFill>
                  <a:schemeClr val="tx1"/>
                </a:solidFill>
                <a:effectLst/>
                <a:latin typeface="Calibri"/>
                <a:ea typeface="Calibri" pitchFamily="34" charset="0"/>
                <a:cs typeface="Times New Roman" pitchFamily="18" charset="0"/>
              </a:rPr>
              <a:t>à</a:t>
            </a:r>
            <a:r>
              <a:rPr kumimoji="0" lang="fr-FR"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une diminution du flux migratoire.</a:t>
            </a: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pPr>
            <a:r>
              <a:rPr kumimoji="0" lang="fr-FR"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Apr</a:t>
            </a:r>
            <a:r>
              <a:rPr kumimoji="0" lang="fr-FR" sz="2000" b="0" i="0" u="none" strike="noStrike" cap="none" normalizeH="0" baseline="0" dirty="0" smtClean="0">
                <a:ln>
                  <a:noFill/>
                </a:ln>
                <a:solidFill>
                  <a:schemeClr val="tx1"/>
                </a:solidFill>
                <a:effectLst/>
                <a:latin typeface="Calibri"/>
                <a:ea typeface="Calibri" pitchFamily="34" charset="0"/>
                <a:cs typeface="Times New Roman" pitchFamily="18" charset="0"/>
              </a:rPr>
              <a:t>è</a:t>
            </a:r>
            <a:r>
              <a:rPr kumimoji="0" lang="fr-FR"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s cette p</a:t>
            </a:r>
            <a:r>
              <a:rPr kumimoji="0" lang="fr-FR" sz="2000" b="0" i="0" u="none" strike="noStrike" cap="none" normalizeH="0" baseline="0" dirty="0" smtClean="0">
                <a:ln>
                  <a:noFill/>
                </a:ln>
                <a:solidFill>
                  <a:schemeClr val="tx1"/>
                </a:solidFill>
                <a:effectLst/>
                <a:latin typeface="Calibri"/>
                <a:ea typeface="Calibri" pitchFamily="34" charset="0"/>
                <a:cs typeface="Times New Roman" pitchFamily="18" charset="0"/>
              </a:rPr>
              <a:t>é</a:t>
            </a:r>
            <a:r>
              <a:rPr kumimoji="0" lang="fr-FR"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riode et jusqu</a:t>
            </a:r>
            <a:r>
              <a:rPr kumimoji="0" lang="fr-FR" sz="2000" b="0" i="0" u="none" strike="noStrike" cap="none" normalizeH="0" baseline="0" dirty="0" smtClean="0">
                <a:ln>
                  <a:noFill/>
                </a:ln>
                <a:solidFill>
                  <a:schemeClr val="tx1"/>
                </a:solidFill>
                <a:effectLst/>
                <a:latin typeface="Calibri"/>
                <a:ea typeface="Calibri" pitchFamily="34" charset="0"/>
                <a:cs typeface="Times New Roman" pitchFamily="18" charset="0"/>
              </a:rPr>
              <a:t>’</a:t>
            </a:r>
            <a:r>
              <a:rPr kumimoji="0" lang="fr-FR"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au 31/12/2003, il </a:t>
            </a:r>
            <a:r>
              <a:rPr kumimoji="0" lang="fr-FR" sz="2000" b="0" i="0" u="none" strike="noStrike" cap="none" normalizeH="0" baseline="0" dirty="0" smtClean="0">
                <a:ln>
                  <a:noFill/>
                </a:ln>
                <a:solidFill>
                  <a:schemeClr val="tx1"/>
                </a:solidFill>
                <a:effectLst/>
                <a:latin typeface="Calibri"/>
                <a:ea typeface="Calibri" pitchFamily="34" charset="0"/>
                <a:cs typeface="Times New Roman" pitchFamily="18" charset="0"/>
              </a:rPr>
              <a:t>é</a:t>
            </a:r>
            <a:r>
              <a:rPr kumimoji="0" lang="fr-FR"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t</a:t>
            </a:r>
            <a:r>
              <a:rPr kumimoji="0" lang="fr-FR" sz="2000" b="0" i="0" u="none" strike="noStrike" cap="none" normalizeH="0" baseline="0" dirty="0" smtClean="0">
                <a:ln>
                  <a:noFill/>
                </a:ln>
                <a:solidFill>
                  <a:schemeClr val="tx1"/>
                </a:solidFill>
                <a:effectLst/>
                <a:latin typeface="Calibri"/>
                <a:ea typeface="Calibri" pitchFamily="34" charset="0"/>
                <a:cs typeface="Times New Roman" pitchFamily="18" charset="0"/>
              </a:rPr>
              <a:t>é</a:t>
            </a:r>
            <a:r>
              <a:rPr kumimoji="0" lang="fr-FR"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enregistr</a:t>
            </a:r>
            <a:r>
              <a:rPr kumimoji="0" lang="fr-FR" sz="2000" b="0" i="0" u="none" strike="noStrike" cap="none" normalizeH="0" baseline="0" dirty="0" smtClean="0">
                <a:ln>
                  <a:noFill/>
                </a:ln>
                <a:solidFill>
                  <a:schemeClr val="tx1"/>
                </a:solidFill>
                <a:effectLst/>
                <a:latin typeface="Calibri"/>
                <a:ea typeface="Calibri" pitchFamily="34" charset="0"/>
                <a:cs typeface="Times New Roman" pitchFamily="18" charset="0"/>
              </a:rPr>
              <a:t>é</a:t>
            </a:r>
            <a:r>
              <a:rPr kumimoji="0" lang="fr-FR"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un taux d</a:t>
            </a:r>
            <a:r>
              <a:rPr kumimoji="0" lang="fr-FR" sz="2000" b="0" i="0" u="none" strike="noStrike" cap="none" normalizeH="0" baseline="0" dirty="0" smtClean="0">
                <a:ln>
                  <a:noFill/>
                </a:ln>
                <a:solidFill>
                  <a:schemeClr val="tx1"/>
                </a:solidFill>
                <a:effectLst/>
                <a:latin typeface="Calibri"/>
                <a:ea typeface="Calibri" pitchFamily="34" charset="0"/>
                <a:cs typeface="Times New Roman" pitchFamily="18" charset="0"/>
              </a:rPr>
              <a:t>’</a:t>
            </a:r>
            <a:r>
              <a:rPr kumimoji="0" lang="fr-FR"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accroissement de 3,34%, ce l</a:t>
            </a:r>
            <a:r>
              <a:rPr kumimoji="0" lang="fr-FR" sz="2000" b="0" i="0" u="none" strike="noStrike" cap="none" normalizeH="0" baseline="0" dirty="0" smtClean="0">
                <a:ln>
                  <a:noFill/>
                </a:ln>
                <a:solidFill>
                  <a:schemeClr val="tx1"/>
                </a:solidFill>
                <a:effectLst/>
                <a:latin typeface="Calibri"/>
                <a:ea typeface="Calibri" pitchFamily="34" charset="0"/>
                <a:cs typeface="Times New Roman" pitchFamily="18" charset="0"/>
              </a:rPr>
              <a:t>é</a:t>
            </a:r>
            <a:r>
              <a:rPr kumimoji="0" lang="fr-FR"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ger recule est d</a:t>
            </a:r>
            <a:r>
              <a:rPr kumimoji="0" lang="fr-FR" sz="2000" b="0" i="0" u="none" strike="noStrike" cap="none" normalizeH="0" baseline="0" dirty="0" smtClean="0">
                <a:ln>
                  <a:noFill/>
                </a:ln>
                <a:solidFill>
                  <a:schemeClr val="tx1"/>
                </a:solidFill>
                <a:effectLst/>
                <a:latin typeface="Calibri"/>
                <a:ea typeface="Calibri" pitchFamily="34" charset="0"/>
                <a:cs typeface="Times New Roman" pitchFamily="18" charset="0"/>
              </a:rPr>
              <a:t>û</a:t>
            </a:r>
            <a:r>
              <a:rPr kumimoji="0" lang="fr-FR"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fr-FR" sz="2000" b="0" i="0" u="none" strike="noStrike" cap="none" normalizeH="0" baseline="0" dirty="0" smtClean="0">
                <a:ln>
                  <a:noFill/>
                </a:ln>
                <a:solidFill>
                  <a:schemeClr val="tx1"/>
                </a:solidFill>
                <a:effectLst/>
                <a:latin typeface="Calibri"/>
                <a:ea typeface="Calibri" pitchFamily="34" charset="0"/>
                <a:cs typeface="Times New Roman" pitchFamily="18" charset="0"/>
              </a:rPr>
              <a:t>à</a:t>
            </a:r>
            <a:r>
              <a:rPr kumimoji="0" lang="fr-FR"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la stabilit</a:t>
            </a:r>
            <a:r>
              <a:rPr kumimoji="0" lang="fr-FR" sz="2000" b="0" i="0" u="none" strike="noStrike" cap="none" normalizeH="0" baseline="0" dirty="0" smtClean="0">
                <a:ln>
                  <a:noFill/>
                </a:ln>
                <a:solidFill>
                  <a:schemeClr val="tx1"/>
                </a:solidFill>
                <a:effectLst/>
                <a:latin typeface="Calibri"/>
                <a:ea typeface="Calibri" pitchFamily="34" charset="0"/>
                <a:cs typeface="Times New Roman" pitchFamily="18" charset="0"/>
              </a:rPr>
              <a:t>é</a:t>
            </a:r>
            <a:r>
              <a:rPr kumimoji="0" lang="fr-FR"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de cette derni</a:t>
            </a:r>
            <a:r>
              <a:rPr kumimoji="0" lang="fr-FR" sz="2000" b="0" i="0" u="none" strike="noStrike" cap="none" normalizeH="0" baseline="0" dirty="0" smtClean="0">
                <a:ln>
                  <a:noFill/>
                </a:ln>
                <a:solidFill>
                  <a:schemeClr val="tx1"/>
                </a:solidFill>
                <a:effectLst/>
                <a:latin typeface="Calibri"/>
                <a:ea typeface="Calibri" pitchFamily="34" charset="0"/>
                <a:cs typeface="Times New Roman" pitchFamily="18" charset="0"/>
              </a:rPr>
              <a:t>è</a:t>
            </a:r>
            <a:r>
              <a:rPr kumimoji="0" lang="fr-FR"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re d</a:t>
            </a:r>
            <a:r>
              <a:rPr kumimoji="0" lang="fr-FR" sz="2000" b="0" i="0" u="none" strike="noStrike" cap="none" normalizeH="0" baseline="0" dirty="0" smtClean="0">
                <a:ln>
                  <a:noFill/>
                </a:ln>
                <a:solidFill>
                  <a:schemeClr val="tx1"/>
                </a:solidFill>
                <a:effectLst/>
                <a:latin typeface="Calibri"/>
                <a:ea typeface="Calibri" pitchFamily="34" charset="0"/>
                <a:cs typeface="Times New Roman" pitchFamily="18" charset="0"/>
              </a:rPr>
              <a:t>’</a:t>
            </a:r>
            <a:r>
              <a:rPr kumimoji="0" lang="fr-FR"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une part et aux </a:t>
            </a:r>
            <a:r>
              <a:rPr kumimoji="0" lang="fr-FR" sz="2000" b="0" i="0" u="none" strike="noStrike" cap="none" normalizeH="0" baseline="0" dirty="0" smtClean="0">
                <a:ln>
                  <a:noFill/>
                </a:ln>
                <a:solidFill>
                  <a:schemeClr val="tx1"/>
                </a:solidFill>
                <a:effectLst/>
                <a:latin typeface="Calibri"/>
                <a:ea typeface="Calibri" pitchFamily="34" charset="0"/>
                <a:cs typeface="Times New Roman" pitchFamily="18" charset="0"/>
              </a:rPr>
              <a:t>é</a:t>
            </a:r>
            <a:r>
              <a:rPr kumimoji="0" lang="fr-FR"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v</a:t>
            </a:r>
            <a:r>
              <a:rPr kumimoji="0" lang="fr-FR" sz="2000" b="0" i="0" u="none" strike="noStrike" cap="none" normalizeH="0" baseline="0" dirty="0" smtClean="0">
                <a:ln>
                  <a:noFill/>
                </a:ln>
                <a:solidFill>
                  <a:schemeClr val="tx1"/>
                </a:solidFill>
                <a:effectLst/>
                <a:latin typeface="Calibri"/>
                <a:ea typeface="Calibri" pitchFamily="34" charset="0"/>
                <a:cs typeface="Times New Roman" pitchFamily="18" charset="0"/>
              </a:rPr>
              <a:t>é</a:t>
            </a:r>
            <a:r>
              <a:rPr kumimoji="0" lang="fr-FR"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nements caus</a:t>
            </a:r>
            <a:r>
              <a:rPr kumimoji="0" lang="fr-FR" sz="2000" b="0" i="0" u="none" strike="noStrike" cap="none" normalizeH="0" baseline="0" dirty="0" smtClean="0">
                <a:ln>
                  <a:noFill/>
                </a:ln>
                <a:solidFill>
                  <a:schemeClr val="tx1"/>
                </a:solidFill>
                <a:effectLst/>
                <a:latin typeface="Calibri"/>
                <a:ea typeface="Calibri" pitchFamily="34" charset="0"/>
                <a:cs typeface="Times New Roman" pitchFamily="18" charset="0"/>
              </a:rPr>
              <a:t>é</a:t>
            </a:r>
            <a:r>
              <a:rPr kumimoji="0" lang="fr-FR"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s par le s</a:t>
            </a:r>
            <a:r>
              <a:rPr kumimoji="0" lang="fr-FR" sz="2000" b="0" i="0" u="none" strike="noStrike" cap="none" normalizeH="0" baseline="0" dirty="0" smtClean="0">
                <a:ln>
                  <a:noFill/>
                </a:ln>
                <a:solidFill>
                  <a:schemeClr val="tx1"/>
                </a:solidFill>
                <a:effectLst/>
                <a:latin typeface="Calibri"/>
                <a:ea typeface="Calibri" pitchFamily="34" charset="0"/>
                <a:cs typeface="Times New Roman" pitchFamily="18" charset="0"/>
              </a:rPr>
              <a:t>é</a:t>
            </a:r>
            <a:r>
              <a:rPr kumimoji="0" lang="fr-FR"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isme du 21 mai 2003.</a:t>
            </a: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0.4099 -0.37338 C -0.33907 -0.42199 -0.26824 -0.47037 -0.22275 -0.4287 C -0.17744 -0.38704 -0.17449 -0.19537 -0.13733 -0.12384 C -0.10001 -0.05232 -0.05001 -0.02616 -6.11111E-6 -1.11111E-6 " pathEditMode="relative" ptsTypes="aaaA">
                                      <p:cBhvr>
                                        <p:cTn id="6" dur="2000" fill="hold"/>
                                        <p:tgtEl>
                                          <p:spTgt spid="19457"/>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1"/>
          <p:cNvSpPr>
            <a:spLocks noChangeArrowheads="1"/>
          </p:cNvSpPr>
          <p:nvPr/>
        </p:nvSpPr>
        <p:spPr bwMode="auto">
          <a:xfrm>
            <a:off x="2285984" y="68025"/>
            <a:ext cx="4857752" cy="646331"/>
          </a:xfrm>
          <a:prstGeom prst="rect">
            <a:avLst/>
          </a:prstGeom>
          <a:ln>
            <a:headEnd/>
            <a:tailEnd/>
          </a:ln>
        </p:spPr>
        <p:style>
          <a:lnRef idx="0">
            <a:schemeClr val="dk1"/>
          </a:lnRef>
          <a:fillRef idx="3">
            <a:schemeClr val="dk1"/>
          </a:fillRef>
          <a:effectRef idx="3">
            <a:schemeClr val="dk1"/>
          </a:effectRef>
          <a:fontRef idx="minor">
            <a:schemeClr val="lt1"/>
          </a:fontRef>
        </p:style>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b="1" i="0" strike="noStrike" cap="none" normalizeH="0" baseline="0" dirty="0" smtClean="0">
                <a:ln>
                  <a:noFill/>
                </a:ln>
                <a:solidFill>
                  <a:schemeClr val="bg1"/>
                </a:solidFill>
                <a:effectLst/>
                <a:latin typeface="Times New Roman" pitchFamily="18" charset="0"/>
                <a:ea typeface="Calibri" pitchFamily="34" charset="0"/>
                <a:cs typeface="Times New Roman" pitchFamily="18" charset="0"/>
              </a:rPr>
              <a:t>L’évolution de la population par dispersion :</a:t>
            </a:r>
            <a:endParaRPr kumimoji="0" lang="fr-FR" b="1" i="0" strike="noStrike" cap="none" normalizeH="0" baseline="0" dirty="0" smtClean="0">
              <a:ln>
                <a:noFill/>
              </a:ln>
              <a:solidFill>
                <a:schemeClr val="bg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b="1" i="0" strike="noStrike" cap="none" normalizeH="0" baseline="0" dirty="0" smtClean="0">
              <a:ln>
                <a:noFill/>
              </a:ln>
              <a:solidFill>
                <a:schemeClr val="bg1"/>
              </a:solidFill>
              <a:effectLst/>
              <a:latin typeface="Arial" pitchFamily="34" charset="0"/>
              <a:cs typeface="Arial" pitchFamily="34" charset="0"/>
            </a:endParaRPr>
          </a:p>
        </p:txBody>
      </p:sp>
      <p:sp>
        <p:nvSpPr>
          <p:cNvPr id="20483" name="Rectangle 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342900" algn="l" defTabSz="914400" rtl="0" eaLnBrk="1" fontAlgn="base" latinLnBrk="0" hangingPunct="1">
              <a:lnSpc>
                <a:spcPct val="100000"/>
              </a:lnSpc>
              <a:spcBef>
                <a:spcPct val="0"/>
              </a:spcBef>
              <a:spcAft>
                <a:spcPct val="0"/>
              </a:spcAft>
              <a:buClrTx/>
              <a:buSzTx/>
              <a:buFontTx/>
              <a:buNone/>
              <a:tabLst/>
            </a:pPr>
            <a:endParaRPr kumimoji="0" lang="fr-FR" sz="1800" b="0" i="0" u="none" strike="noStrike" cap="none" normalizeH="0" baseline="0" smtClean="0">
              <a:ln>
                <a:noFill/>
              </a:ln>
              <a:solidFill>
                <a:schemeClr val="tx1"/>
              </a:solidFill>
              <a:effectLst/>
              <a:latin typeface="Arial" pitchFamily="34" charset="0"/>
              <a:cs typeface="Arial" pitchFamily="34" charset="0"/>
            </a:endParaRPr>
          </a:p>
        </p:txBody>
      </p:sp>
      <p:graphicFrame>
        <p:nvGraphicFramePr>
          <p:cNvPr id="4" name="Graphique 3"/>
          <p:cNvGraphicFramePr>
            <a:graphicFrameLocks/>
          </p:cNvGraphicFramePr>
          <p:nvPr/>
        </p:nvGraphicFramePr>
        <p:xfrm>
          <a:off x="1928794" y="857232"/>
          <a:ext cx="5214974" cy="3286148"/>
        </p:xfrm>
        <a:graphic>
          <a:graphicData uri="http://schemas.openxmlformats.org/drawingml/2006/chart">
            <c:chart xmlns:c="http://schemas.openxmlformats.org/drawingml/2006/chart" xmlns:r="http://schemas.openxmlformats.org/officeDocument/2006/relationships" r:id="rId2"/>
          </a:graphicData>
        </a:graphic>
      </p:graphicFrame>
      <p:sp>
        <p:nvSpPr>
          <p:cNvPr id="20484" name="Rectangle 4"/>
          <p:cNvSpPr>
            <a:spLocks noChangeArrowheads="1"/>
          </p:cNvSpPr>
          <p:nvPr/>
        </p:nvSpPr>
        <p:spPr bwMode="auto">
          <a:xfrm>
            <a:off x="571472" y="4335386"/>
            <a:ext cx="8001024" cy="2308324"/>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None/>
              <a:tabLst/>
            </a:pPr>
            <a:r>
              <a:rPr kumimoji="0" lang="fr-FR"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La r</a:t>
            </a:r>
            <a:r>
              <a:rPr kumimoji="0" lang="fr-FR" b="0" i="0" u="none" strike="noStrike" cap="none" normalizeH="0" baseline="0" dirty="0" smtClean="0">
                <a:ln>
                  <a:noFill/>
                </a:ln>
                <a:solidFill>
                  <a:schemeClr val="tx1"/>
                </a:solidFill>
                <a:effectLst/>
                <a:latin typeface="Calibri"/>
                <a:ea typeface="Calibri" pitchFamily="34" charset="0"/>
                <a:cs typeface="Times New Roman" pitchFamily="18" charset="0"/>
              </a:rPr>
              <a:t>é</a:t>
            </a:r>
            <a:r>
              <a:rPr kumimoji="0" lang="fr-FR"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paration de la population par agglom</a:t>
            </a:r>
            <a:r>
              <a:rPr kumimoji="0" lang="fr-FR" b="0" i="0" u="none" strike="noStrike" cap="none" normalizeH="0" baseline="0" dirty="0" smtClean="0">
                <a:ln>
                  <a:noFill/>
                </a:ln>
                <a:solidFill>
                  <a:schemeClr val="tx1"/>
                </a:solidFill>
                <a:effectLst/>
                <a:latin typeface="Calibri"/>
                <a:ea typeface="Calibri" pitchFamily="34" charset="0"/>
                <a:cs typeface="Times New Roman" pitchFamily="18" charset="0"/>
              </a:rPr>
              <a:t>é</a:t>
            </a:r>
            <a:r>
              <a:rPr kumimoji="0" lang="fr-FR"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ration fait ressortir une nette concentration des habitants au niveau du chef lieu de la commune avec 33555 habitants, soit 84,60% de la population totale.</a:t>
            </a:r>
            <a:endParaRPr kumimoji="0" lang="fr-FR"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pPr>
            <a:r>
              <a:rPr kumimoji="0" lang="fr-FR"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L</a:t>
            </a:r>
            <a:r>
              <a:rPr kumimoji="0" lang="fr-FR" b="0" i="0" u="none" strike="noStrike" cap="none" normalizeH="0" baseline="0" dirty="0" smtClean="0">
                <a:ln>
                  <a:noFill/>
                </a:ln>
                <a:solidFill>
                  <a:schemeClr val="tx1"/>
                </a:solidFill>
                <a:effectLst/>
                <a:latin typeface="Calibri"/>
                <a:ea typeface="Calibri" pitchFamily="34" charset="0"/>
                <a:cs typeface="Times New Roman" pitchFamily="18" charset="0"/>
              </a:rPr>
              <a:t>’é</a:t>
            </a:r>
            <a:r>
              <a:rPr kumimoji="0" lang="fr-FR"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volution de la population r</a:t>
            </a:r>
            <a:r>
              <a:rPr kumimoji="0" lang="fr-FR" b="0" i="0" u="none" strike="noStrike" cap="none" normalizeH="0" baseline="0" dirty="0" smtClean="0">
                <a:ln>
                  <a:noFill/>
                </a:ln>
                <a:solidFill>
                  <a:schemeClr val="tx1"/>
                </a:solidFill>
                <a:effectLst/>
                <a:latin typeface="Calibri"/>
                <a:ea typeface="Calibri" pitchFamily="34" charset="0"/>
                <a:cs typeface="Times New Roman" pitchFamily="18" charset="0"/>
              </a:rPr>
              <a:t>é</a:t>
            </a:r>
            <a:r>
              <a:rPr kumimoji="0" lang="fr-FR"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sidente des diff</a:t>
            </a:r>
            <a:r>
              <a:rPr kumimoji="0" lang="fr-FR" b="0" i="0" u="none" strike="noStrike" cap="none" normalizeH="0" baseline="0" dirty="0" smtClean="0">
                <a:ln>
                  <a:noFill/>
                </a:ln>
                <a:solidFill>
                  <a:schemeClr val="tx1"/>
                </a:solidFill>
                <a:effectLst/>
                <a:latin typeface="Calibri"/>
                <a:ea typeface="Calibri" pitchFamily="34" charset="0"/>
                <a:cs typeface="Times New Roman" pitchFamily="18" charset="0"/>
              </a:rPr>
              <a:t>é</a:t>
            </a:r>
            <a:r>
              <a:rPr kumimoji="0" lang="fr-FR"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rentes agglom</a:t>
            </a:r>
            <a:r>
              <a:rPr kumimoji="0" lang="fr-FR" b="0" i="0" u="none" strike="noStrike" cap="none" normalizeH="0" baseline="0" dirty="0" smtClean="0">
                <a:ln>
                  <a:noFill/>
                </a:ln>
                <a:solidFill>
                  <a:schemeClr val="tx1"/>
                </a:solidFill>
                <a:effectLst/>
                <a:latin typeface="Calibri"/>
                <a:ea typeface="Calibri" pitchFamily="34" charset="0"/>
                <a:cs typeface="Times New Roman" pitchFamily="18" charset="0"/>
              </a:rPr>
              <a:t>é</a:t>
            </a:r>
            <a:r>
              <a:rPr kumimoji="0" lang="fr-FR"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rations, durant la p</a:t>
            </a:r>
            <a:r>
              <a:rPr kumimoji="0" lang="fr-FR" b="0" i="0" u="none" strike="noStrike" cap="none" normalizeH="0" baseline="0" dirty="0" smtClean="0">
                <a:ln>
                  <a:noFill/>
                </a:ln>
                <a:solidFill>
                  <a:schemeClr val="tx1"/>
                </a:solidFill>
                <a:effectLst/>
                <a:latin typeface="Calibri"/>
                <a:ea typeface="Calibri" pitchFamily="34" charset="0"/>
                <a:cs typeface="Times New Roman" pitchFamily="18" charset="0"/>
              </a:rPr>
              <a:t>é</a:t>
            </a:r>
            <a:r>
              <a:rPr kumimoji="0" lang="fr-FR"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riode 1987-2003, t</a:t>
            </a:r>
            <a:r>
              <a:rPr kumimoji="0" lang="fr-FR" b="0" i="0" u="none" strike="noStrike" cap="none" normalizeH="0" baseline="0" dirty="0" smtClean="0">
                <a:ln>
                  <a:noFill/>
                </a:ln>
                <a:solidFill>
                  <a:schemeClr val="tx1"/>
                </a:solidFill>
                <a:effectLst/>
                <a:latin typeface="Calibri"/>
                <a:ea typeface="Calibri" pitchFamily="34" charset="0"/>
                <a:cs typeface="Times New Roman" pitchFamily="18" charset="0"/>
              </a:rPr>
              <a:t>é</a:t>
            </a:r>
            <a:r>
              <a:rPr kumimoji="0" lang="fr-FR"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moigne de la nette progression qu</a:t>
            </a:r>
            <a:r>
              <a:rPr kumimoji="0" lang="fr-FR" b="0" i="0" u="none" strike="noStrike" cap="none" normalizeH="0" baseline="0" dirty="0" smtClean="0">
                <a:ln>
                  <a:noFill/>
                </a:ln>
                <a:solidFill>
                  <a:schemeClr val="tx1"/>
                </a:solidFill>
                <a:effectLst/>
                <a:latin typeface="Calibri"/>
                <a:ea typeface="Calibri" pitchFamily="34" charset="0"/>
                <a:cs typeface="Times New Roman" pitchFamily="18" charset="0"/>
              </a:rPr>
              <a:t>’</a:t>
            </a:r>
            <a:r>
              <a:rPr kumimoji="0" lang="fr-FR"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 connue la population du chef lieu de commune compar</a:t>
            </a:r>
            <a:r>
              <a:rPr kumimoji="0" lang="fr-FR" b="0" i="0" u="none" strike="noStrike" cap="none" normalizeH="0" baseline="0" dirty="0" smtClean="0">
                <a:ln>
                  <a:noFill/>
                </a:ln>
                <a:solidFill>
                  <a:schemeClr val="tx1"/>
                </a:solidFill>
                <a:effectLst/>
                <a:latin typeface="Calibri"/>
                <a:ea typeface="Calibri" pitchFamily="34" charset="0"/>
                <a:cs typeface="Times New Roman" pitchFamily="18" charset="0"/>
              </a:rPr>
              <a:t>é</a:t>
            </a:r>
            <a:r>
              <a:rPr kumimoji="0" lang="fr-FR"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fr-FR" b="0" i="0" u="none" strike="noStrike" cap="none" normalizeH="0" baseline="0" dirty="0" smtClean="0">
                <a:ln>
                  <a:noFill/>
                </a:ln>
                <a:solidFill>
                  <a:schemeClr val="tx1"/>
                </a:solidFill>
                <a:effectLst/>
                <a:latin typeface="Calibri"/>
                <a:ea typeface="Calibri" pitchFamily="34" charset="0"/>
                <a:cs typeface="Times New Roman" pitchFamily="18" charset="0"/>
              </a:rPr>
              <a:t>à</a:t>
            </a:r>
            <a:r>
              <a:rPr kumimoji="0" lang="fr-FR"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celle des autres agglom</a:t>
            </a:r>
            <a:r>
              <a:rPr kumimoji="0" lang="fr-FR" b="0" i="0" u="none" strike="noStrike" cap="none" normalizeH="0" baseline="0" dirty="0" smtClean="0">
                <a:ln>
                  <a:noFill/>
                </a:ln>
                <a:solidFill>
                  <a:schemeClr val="tx1"/>
                </a:solidFill>
                <a:effectLst/>
                <a:latin typeface="Calibri"/>
                <a:ea typeface="Calibri" pitchFamily="34" charset="0"/>
                <a:cs typeface="Times New Roman" pitchFamily="18" charset="0"/>
              </a:rPr>
              <a:t>é</a:t>
            </a:r>
            <a:r>
              <a:rPr kumimoji="0" lang="fr-FR"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rations, o</a:t>
            </a:r>
            <a:r>
              <a:rPr kumimoji="0" lang="fr-FR" b="0" i="0" u="none" strike="noStrike" cap="none" normalizeH="0" baseline="0" dirty="0" smtClean="0">
                <a:ln>
                  <a:noFill/>
                </a:ln>
                <a:solidFill>
                  <a:schemeClr val="tx1"/>
                </a:solidFill>
                <a:effectLst/>
                <a:latin typeface="Calibri"/>
                <a:ea typeface="Calibri" pitchFamily="34" charset="0"/>
                <a:cs typeface="Times New Roman" pitchFamily="18" charset="0"/>
              </a:rPr>
              <a:t>ù</a:t>
            </a:r>
            <a:r>
              <a:rPr kumimoji="0" lang="fr-FR"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il a </a:t>
            </a:r>
            <a:r>
              <a:rPr kumimoji="0" lang="fr-FR" b="0" i="0" u="none" strike="noStrike" cap="none" normalizeH="0" baseline="0" dirty="0" smtClean="0">
                <a:ln>
                  <a:noFill/>
                </a:ln>
                <a:solidFill>
                  <a:schemeClr val="tx1"/>
                </a:solidFill>
                <a:effectLst/>
                <a:latin typeface="Calibri"/>
                <a:ea typeface="Calibri" pitchFamily="34" charset="0"/>
                <a:cs typeface="Times New Roman" pitchFamily="18" charset="0"/>
              </a:rPr>
              <a:t>é</a:t>
            </a:r>
            <a:r>
              <a:rPr kumimoji="0" lang="fr-FR"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t</a:t>
            </a:r>
            <a:r>
              <a:rPr kumimoji="0" lang="fr-FR" b="0" i="0" u="none" strike="noStrike" cap="none" normalizeH="0" baseline="0" dirty="0" smtClean="0">
                <a:ln>
                  <a:noFill/>
                </a:ln>
                <a:solidFill>
                  <a:schemeClr val="tx1"/>
                </a:solidFill>
                <a:effectLst/>
                <a:latin typeface="Calibri"/>
                <a:ea typeface="Calibri" pitchFamily="34" charset="0"/>
                <a:cs typeface="Times New Roman" pitchFamily="18" charset="0"/>
              </a:rPr>
              <a:t>é</a:t>
            </a:r>
            <a:r>
              <a:rPr kumimoji="0" lang="fr-FR"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enregistr</a:t>
            </a:r>
            <a:r>
              <a:rPr kumimoji="0" lang="fr-FR" b="0" i="0" u="none" strike="noStrike" cap="none" normalizeH="0" baseline="0" dirty="0" smtClean="0">
                <a:ln>
                  <a:noFill/>
                </a:ln>
                <a:solidFill>
                  <a:schemeClr val="tx1"/>
                </a:solidFill>
                <a:effectLst/>
                <a:latin typeface="Calibri"/>
                <a:ea typeface="Calibri" pitchFamily="34" charset="0"/>
                <a:cs typeface="Times New Roman" pitchFamily="18" charset="0"/>
              </a:rPr>
              <a:t>é</a:t>
            </a:r>
            <a:r>
              <a:rPr kumimoji="0" lang="fr-FR"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une r</a:t>
            </a:r>
            <a:r>
              <a:rPr kumimoji="0" lang="fr-FR" b="0" i="0" u="none" strike="noStrike" cap="none" normalizeH="0" baseline="0" dirty="0" smtClean="0">
                <a:ln>
                  <a:noFill/>
                </a:ln>
                <a:solidFill>
                  <a:schemeClr val="tx1"/>
                </a:solidFill>
                <a:effectLst/>
                <a:latin typeface="Calibri"/>
                <a:ea typeface="Calibri" pitchFamily="34" charset="0"/>
                <a:cs typeface="Times New Roman" pitchFamily="18" charset="0"/>
              </a:rPr>
              <a:t>é</a:t>
            </a:r>
            <a:r>
              <a:rPr kumimoji="0" lang="fr-FR"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gression entre 1987 et 1998 d</a:t>
            </a:r>
            <a:r>
              <a:rPr kumimoji="0" lang="fr-FR" b="0" i="0" u="none" strike="noStrike" cap="none" normalizeH="0" baseline="0" dirty="0" smtClean="0">
                <a:ln>
                  <a:noFill/>
                </a:ln>
                <a:solidFill>
                  <a:schemeClr val="tx1"/>
                </a:solidFill>
                <a:effectLst/>
                <a:latin typeface="Calibri"/>
                <a:ea typeface="Calibri" pitchFamily="34" charset="0"/>
                <a:cs typeface="Times New Roman" pitchFamily="18" charset="0"/>
              </a:rPr>
              <a:t>û</a:t>
            </a:r>
            <a:r>
              <a:rPr kumimoji="0" lang="fr-FR"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fr-FR" b="0" i="0" u="none" strike="noStrike" cap="none" normalizeH="0" baseline="0" dirty="0" smtClean="0">
                <a:ln>
                  <a:noFill/>
                </a:ln>
                <a:solidFill>
                  <a:schemeClr val="tx1"/>
                </a:solidFill>
                <a:effectLst/>
                <a:latin typeface="Calibri"/>
                <a:ea typeface="Calibri" pitchFamily="34" charset="0"/>
                <a:cs typeface="Times New Roman" pitchFamily="18" charset="0"/>
              </a:rPr>
              <a:t>à</a:t>
            </a:r>
            <a:r>
              <a:rPr kumimoji="0" lang="fr-FR"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l</a:t>
            </a:r>
            <a:r>
              <a:rPr kumimoji="0" lang="fr-FR" b="0" i="0" u="none" strike="noStrike" cap="none" normalizeH="0" baseline="0" dirty="0" smtClean="0">
                <a:ln>
                  <a:noFill/>
                </a:ln>
                <a:solidFill>
                  <a:schemeClr val="tx1"/>
                </a:solidFill>
                <a:effectLst/>
                <a:latin typeface="Calibri"/>
                <a:ea typeface="Calibri" pitchFamily="34" charset="0"/>
                <a:cs typeface="Times New Roman" pitchFamily="18" charset="0"/>
              </a:rPr>
              <a:t>’</a:t>
            </a:r>
            <a:r>
              <a:rPr kumimoji="0" lang="fr-FR"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exode rural vers le chef lieu de commune, </a:t>
            </a:r>
            <a:r>
              <a:rPr kumimoji="0" lang="fr-FR" b="0" i="0" u="none" strike="noStrike" cap="none" normalizeH="0" baseline="0" dirty="0" smtClean="0">
                <a:ln>
                  <a:noFill/>
                </a:ln>
                <a:solidFill>
                  <a:schemeClr val="tx1"/>
                </a:solidFill>
                <a:effectLst/>
                <a:latin typeface="Calibri"/>
                <a:ea typeface="Calibri" pitchFamily="34" charset="0"/>
                <a:cs typeface="Times New Roman" pitchFamily="18" charset="0"/>
              </a:rPr>
              <a:t>à</a:t>
            </a:r>
            <a:r>
              <a:rPr kumimoji="0" lang="fr-FR"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la recherche des commodit</a:t>
            </a:r>
            <a:r>
              <a:rPr kumimoji="0" lang="fr-FR" b="0" i="0" u="none" strike="noStrike" cap="none" normalizeH="0" baseline="0" dirty="0" smtClean="0">
                <a:ln>
                  <a:noFill/>
                </a:ln>
                <a:solidFill>
                  <a:schemeClr val="tx1"/>
                </a:solidFill>
                <a:effectLst/>
                <a:latin typeface="Calibri"/>
                <a:ea typeface="Calibri" pitchFamily="34" charset="0"/>
                <a:cs typeface="Times New Roman" pitchFamily="18" charset="0"/>
              </a:rPr>
              <a:t>é</a:t>
            </a:r>
            <a:r>
              <a:rPr kumimoji="0" lang="fr-FR"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s de vie.</a:t>
            </a:r>
            <a:endParaRPr kumimoji="0" lang="fr-FR"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spect">
  <a:themeElements>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Aspect">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Aspect">
      <a:fillStyleLst>
        <a:solidFill>
          <a:schemeClr val="phClr"/>
        </a:solidFill>
        <a:gradFill rotWithShape="1">
          <a:gsLst>
            <a:gs pos="0">
              <a:schemeClr val="phClr">
                <a:tint val="65000"/>
                <a:satMod val="270000"/>
              </a:schemeClr>
            </a:gs>
            <a:gs pos="25000">
              <a:schemeClr val="phClr">
                <a:tint val="60000"/>
                <a:satMod val="300000"/>
              </a:schemeClr>
            </a:gs>
            <a:gs pos="100000">
              <a:schemeClr val="phClr">
                <a:tint val="29000"/>
                <a:satMod val="400000"/>
              </a:schemeClr>
            </a:gs>
          </a:gsLst>
          <a:lin ang="16200000" scaled="1"/>
        </a:gradFill>
        <a:gradFill rotWithShape="1">
          <a:gsLst>
            <a:gs pos="0">
              <a:schemeClr val="phClr">
                <a:shade val="45000"/>
                <a:satMod val="155000"/>
              </a:schemeClr>
            </a:gs>
            <a:gs pos="60000">
              <a:schemeClr val="phClr">
                <a:shade val="95000"/>
                <a:satMod val="150000"/>
              </a:schemeClr>
            </a:gs>
            <a:gs pos="100000">
              <a:schemeClr val="phClr">
                <a:tint val="87000"/>
                <a:satMod val="250000"/>
              </a:schemeClr>
            </a:gs>
          </a:gsLst>
          <a:lin ang="16200000" scaled="0"/>
        </a:gradFill>
      </a:fillStyleLst>
      <a:lnStyleLst>
        <a:ln w="9525" cap="flat" cmpd="sng" algn="ctr">
          <a:solidFill>
            <a:schemeClr val="phClr">
              <a:satMod val="150000"/>
            </a:schemeClr>
          </a:solidFill>
          <a:prstDash val="solid"/>
        </a:ln>
        <a:ln w="42500" cap="flat" cmpd="sng" algn="ctr">
          <a:solidFill>
            <a:schemeClr val="phClr"/>
          </a:solidFill>
          <a:prstDash val="solid"/>
        </a:ln>
        <a:ln w="38100" cap="flat" cmpd="sng" algn="ctr">
          <a:solidFill>
            <a:schemeClr val="phClr"/>
          </a:solidFill>
          <a:prstDash val="solid"/>
        </a:ln>
      </a:lnStyleLst>
      <a:effectStyleLst>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a:effectStyle>
      </a:effectStyleLst>
      <a:bgFillStyleLst>
        <a:solidFill>
          <a:schemeClr val="phClr"/>
        </a:solidFill>
        <a:gradFill rotWithShape="1">
          <a:gsLst>
            <a:gs pos="0">
              <a:schemeClr val="phClr">
                <a:shade val="35000"/>
                <a:satMod val="150000"/>
              </a:schemeClr>
            </a:gs>
            <a:gs pos="45000">
              <a:schemeClr val="phClr">
                <a:shade val="68000"/>
                <a:satMod val="155000"/>
              </a:schemeClr>
            </a:gs>
            <a:gs pos="100000">
              <a:schemeClr val="phClr">
                <a:tint val="70000"/>
                <a:satMod val="175000"/>
              </a:schemeClr>
            </a:gs>
          </a:gsLst>
          <a:lin ang="16200000" scaled="0"/>
        </a:gradFill>
        <a:blipFill>
          <a:blip xmlns:r="http://schemas.openxmlformats.org/officeDocument/2006/relationships" r:embed="rId1">
            <a:duotone>
              <a:schemeClr val="phClr">
                <a:shade val="800"/>
                <a:satMod val="150000"/>
              </a:schemeClr>
              <a:schemeClr val="phClr">
                <a:tint val="80000"/>
                <a:satMod val="150000"/>
              </a:schemeClr>
            </a:duotone>
          </a:blip>
          <a:tile tx="0" ty="0" sx="75000" sy="75000" flip="none" algn="tl"/>
        </a:blip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Aspect</Template>
  <TotalTime>694</TotalTime>
  <Words>1992</Words>
  <Application>Microsoft Office PowerPoint</Application>
  <PresentationFormat>Affichage à l'écran (4:3)</PresentationFormat>
  <Paragraphs>295</Paragraphs>
  <Slides>50</Slides>
  <Notes>4</Notes>
  <HiddenSlides>0</HiddenSlides>
  <MMClips>0</MMClips>
  <ScaleCrop>false</ScaleCrop>
  <HeadingPairs>
    <vt:vector size="6" baseType="variant">
      <vt:variant>
        <vt:lpstr>Thème</vt:lpstr>
      </vt:variant>
      <vt:variant>
        <vt:i4>1</vt:i4>
      </vt:variant>
      <vt:variant>
        <vt:lpstr>Serveurs OLE incorporés</vt:lpstr>
      </vt:variant>
      <vt:variant>
        <vt:i4>1</vt:i4>
      </vt:variant>
      <vt:variant>
        <vt:lpstr>Titres des diapositives</vt:lpstr>
      </vt:variant>
      <vt:variant>
        <vt:i4>50</vt:i4>
      </vt:variant>
    </vt:vector>
  </HeadingPairs>
  <TitlesOfParts>
    <vt:vector size="52" baseType="lpstr">
      <vt:lpstr>Aspect</vt:lpstr>
      <vt:lpstr>Worksheet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Company>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 </dc:creator>
  <cp:lastModifiedBy>Pc</cp:lastModifiedBy>
  <cp:revision>130</cp:revision>
  <dcterms:created xsi:type="dcterms:W3CDTF">2010-02-23T19:03:18Z</dcterms:created>
  <dcterms:modified xsi:type="dcterms:W3CDTF">2013-06-09T14:42:31Z</dcterms:modified>
</cp:coreProperties>
</file>