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648" r:id="rId1"/>
  </p:sldMasterIdLst>
  <p:notesMasterIdLst>
    <p:notesMasterId r:id="rId40"/>
  </p:notesMasterIdLst>
  <p:sldIdLst>
    <p:sldId id="256" r:id="rId2"/>
    <p:sldId id="291" r:id="rId3"/>
    <p:sldId id="283" r:id="rId4"/>
    <p:sldId id="257" r:id="rId5"/>
    <p:sldId id="258" r:id="rId6"/>
    <p:sldId id="278" r:id="rId7"/>
    <p:sldId id="293" r:id="rId8"/>
    <p:sldId id="294" r:id="rId9"/>
    <p:sldId id="284" r:id="rId10"/>
    <p:sldId id="260" r:id="rId11"/>
    <p:sldId id="290" r:id="rId12"/>
    <p:sldId id="263" r:id="rId13"/>
    <p:sldId id="264" r:id="rId14"/>
    <p:sldId id="266" r:id="rId15"/>
    <p:sldId id="267" r:id="rId16"/>
    <p:sldId id="286" r:id="rId17"/>
    <p:sldId id="287" r:id="rId18"/>
    <p:sldId id="303" r:id="rId19"/>
    <p:sldId id="288" r:id="rId20"/>
    <p:sldId id="289" r:id="rId21"/>
    <p:sldId id="298" r:id="rId22"/>
    <p:sldId id="285" r:id="rId23"/>
    <p:sldId id="282" r:id="rId24"/>
    <p:sldId id="297" r:id="rId25"/>
    <p:sldId id="273" r:id="rId26"/>
    <p:sldId id="279" r:id="rId27"/>
    <p:sldId id="268" r:id="rId28"/>
    <p:sldId id="280" r:id="rId29"/>
    <p:sldId id="270" r:id="rId30"/>
    <p:sldId id="269" r:id="rId31"/>
    <p:sldId id="271" r:id="rId32"/>
    <p:sldId id="274" r:id="rId33"/>
    <p:sldId id="301" r:id="rId34"/>
    <p:sldId id="300" r:id="rId35"/>
    <p:sldId id="275" r:id="rId36"/>
    <p:sldId id="296" r:id="rId37"/>
    <p:sldId id="302" r:id="rId38"/>
    <p:sldId id="299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8259" autoAdjust="0"/>
  </p:normalViewPr>
  <p:slideViewPr>
    <p:cSldViewPr>
      <p:cViewPr>
        <p:scale>
          <a:sx n="45" d="100"/>
          <a:sy n="45" d="100"/>
        </p:scale>
        <p:origin x="-21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2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E962B-15B1-473E-B9F9-46FAB09CAA61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2FC68-7FDA-4C09-B80B-22AB9152F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874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baseline="0" dirty="0" smtClean="0"/>
              <a:t>It’s important that our websites are done well.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Our website is our 24/7 marketing tool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866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E-commerce companies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933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883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We’re going</a:t>
            </a:r>
            <a:r>
              <a:rPr lang="en-US" baseline="0" dirty="0" smtClean="0"/>
              <a:t> to talk about these in reverse order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7741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3438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 Clicks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016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898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much time do</a:t>
            </a:r>
            <a:r>
              <a:rPr lang="en-US" baseline="0" dirty="0" smtClean="0"/>
              <a:t> you have to create positive resonation for your website?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77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3 seconds</a:t>
            </a:r>
            <a:r>
              <a:rPr lang="en-US" baseline="0" dirty="0" smtClean="0"/>
              <a:t> is fast.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Click the back to reload the top line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What happens at the end of this time?  Decision to invest time finding our more or back button.</a:t>
            </a:r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9945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If your phone is ringing</a:t>
            </a:r>
            <a:r>
              <a:rPr lang="en-US" baseline="0" dirty="0" smtClean="0"/>
              <a:t> constantly about people seeing your website ….</a:t>
            </a:r>
            <a:endParaRPr lang="en-US" dirty="0" smtClean="0"/>
          </a:p>
          <a:p>
            <a:pPr marL="171450" indent="-171450">
              <a:buFontTx/>
              <a:buChar char="-"/>
            </a:pPr>
            <a:r>
              <a:rPr lang="en-US" dirty="0" smtClean="0"/>
              <a:t>If</a:t>
            </a:r>
            <a:r>
              <a:rPr lang="en-US" baseline="0" dirty="0" smtClean="0"/>
              <a:t> you haven’t installed Google Analytics, consider doing so.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Free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Small piece of code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29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Bounce rate ideally should</a:t>
            </a:r>
            <a:r>
              <a:rPr lang="en-US" baseline="0" dirty="0" smtClean="0"/>
              <a:t> be  less than 50%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Survey this year by </a:t>
            </a:r>
            <a:r>
              <a:rPr lang="en-US" baseline="0" dirty="0" err="1" smtClean="0"/>
              <a:t>Hubspot</a:t>
            </a:r>
            <a:r>
              <a:rPr lang="en-US" baseline="0" dirty="0" smtClean="0"/>
              <a:t> – 55% spend less than 15 seconds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Average is about 1 minute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Number of page views – website visitors don’t get to all of the pages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What can be done to increase time on pages and page views?  Consider adding “Check out this article”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549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Don’t leave people with no where to go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Give them a path to follow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29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Start with Resonation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116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Good</a:t>
            </a:r>
            <a:r>
              <a:rPr lang="en-US" baseline="0" dirty="0" smtClean="0"/>
              <a:t> image, artistically blurred in background.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2FC68-7FDA-4C09-B80B-22AB9152F0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840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48D-2F32-4403-A8E6-661F77476D7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47B2-595C-42A5-930E-43F1AB2F7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666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48D-2F32-4403-A8E6-661F77476D7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47B2-595C-42A5-930E-43F1AB2F7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376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48D-2F32-4403-A8E6-661F77476D7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47B2-595C-42A5-930E-43F1AB2F7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508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48D-2F32-4403-A8E6-661F77476D7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47B2-595C-42A5-930E-43F1AB2F7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8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48D-2F32-4403-A8E6-661F77476D7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47B2-595C-42A5-930E-43F1AB2F7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25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48D-2F32-4403-A8E6-661F77476D7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47B2-595C-42A5-930E-43F1AB2F7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246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48D-2F32-4403-A8E6-661F77476D7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47B2-595C-42A5-930E-43F1AB2F7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376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48D-2F32-4403-A8E6-661F77476D7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47B2-595C-42A5-930E-43F1AB2F7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2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48D-2F32-4403-A8E6-661F77476D7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47B2-595C-42A5-930E-43F1AB2F7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898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48D-2F32-4403-A8E6-661F77476D7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47B2-595C-42A5-930E-43F1AB2F7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61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48D-2F32-4403-A8E6-661F77476D7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47B2-595C-42A5-930E-43F1AB2F7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814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4148D-2F32-4403-A8E6-661F77476D7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947B2-595C-42A5-930E-43F1AB2F7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54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violencelawyers.com/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8000" b="1" dirty="0" smtClean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</a:rPr>
              <a:t>R</a:t>
            </a:r>
            <a:r>
              <a:rPr lang="en-US" sz="6000" b="1" dirty="0" smtClean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</a:rPr>
              <a:t>esonation to </a:t>
            </a:r>
            <a:r>
              <a:rPr lang="en-US" sz="8000" b="1" dirty="0" smtClean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</a:rPr>
              <a:t>R</a:t>
            </a:r>
            <a:r>
              <a:rPr lang="en-US" sz="6000" b="1" dirty="0" smtClean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</a:rPr>
              <a:t>evenue</a:t>
            </a:r>
            <a:endParaRPr lang="en-US" sz="6000" b="1" dirty="0">
              <a:solidFill>
                <a:schemeClr val="bg1"/>
              </a:solidFill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133600"/>
            <a:ext cx="8381999" cy="19812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n w="19050">
                  <a:noFill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How to Transform Your Website into a Dynamic Client-Generation Tool</a:t>
            </a:r>
            <a:endParaRPr lang="en-US" sz="4000" b="1" dirty="0">
              <a:ln w="19050">
                <a:noFill/>
              </a:ln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340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Impact" panose="020B0806030902050204" pitchFamily="34" charset="0"/>
              </a:rPr>
              <a:t># 1 – </a:t>
            </a:r>
            <a:r>
              <a:rPr lang="en-US" u="sng" dirty="0" smtClean="0">
                <a:solidFill>
                  <a:schemeClr val="tx2"/>
                </a:solidFill>
                <a:latin typeface="Impact" panose="020B0806030902050204" pitchFamily="34" charset="0"/>
              </a:rPr>
              <a:t>Identify</a:t>
            </a:r>
            <a:r>
              <a:rPr lang="en-US" dirty="0" smtClean="0">
                <a:solidFill>
                  <a:schemeClr val="tx2"/>
                </a:solidFill>
                <a:latin typeface="Impact" panose="020B0806030902050204" pitchFamily="34" charset="0"/>
              </a:rPr>
              <a:t> Client Problems </a:t>
            </a:r>
            <a:br>
              <a:rPr lang="en-US" dirty="0" smtClean="0">
                <a:solidFill>
                  <a:schemeClr val="tx2"/>
                </a:solidFill>
                <a:latin typeface="Impact" panose="020B0806030902050204" pitchFamily="34" charset="0"/>
              </a:rPr>
            </a:br>
            <a:r>
              <a:rPr lang="en-US" dirty="0" smtClean="0">
                <a:solidFill>
                  <a:schemeClr val="tx2"/>
                </a:solidFill>
                <a:latin typeface="Impact" panose="020B0806030902050204" pitchFamily="34" charset="0"/>
              </a:rPr>
              <a:t>and Concerns</a:t>
            </a:r>
            <a:endParaRPr lang="en-US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Determine what THEY care about</a:t>
            </a:r>
          </a:p>
          <a:p>
            <a:r>
              <a:rPr lang="en-US" dirty="0" smtClean="0"/>
              <a:t>Create messages that will resonate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11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Things Important to Lawyers</a:t>
            </a:r>
            <a:endParaRPr lang="en-US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4" t="13832" r="8065"/>
          <a:stretch/>
        </p:blipFill>
        <p:spPr>
          <a:xfrm>
            <a:off x="0" y="1225132"/>
            <a:ext cx="9144000" cy="563286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027237"/>
            <a:ext cx="822960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 Awards won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 Speaking engagements &amp; publications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 A/V Ranking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 Cases won involving precedents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 Super Lawyers and other distinctions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0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Things Important to Clients</a:t>
            </a:r>
            <a:endParaRPr lang="en-US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4" t="13832" r="8065"/>
          <a:stretch/>
        </p:blipFill>
        <p:spPr>
          <a:xfrm>
            <a:off x="0" y="1225132"/>
            <a:ext cx="9144000" cy="563286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103437"/>
            <a:ext cx="7620000" cy="4525963"/>
          </a:xfrm>
        </p:spPr>
        <p:txBody>
          <a:bodyPr/>
          <a:lstStyle/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dirty="0" smtClean="0"/>
              <a:t>  Expertise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dirty="0"/>
              <a:t>  Fees – you understand my concerns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dirty="0" smtClean="0"/>
              <a:t>  Trust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dirty="0" smtClean="0"/>
              <a:t>  Likability</a:t>
            </a:r>
          </a:p>
          <a:p>
            <a:pPr marL="1090613" lvl="1" indent="-633413">
              <a:buFont typeface="Wingdings" panose="05000000000000000000" pitchFamily="2" charset="2"/>
              <a:buChar char="ü"/>
            </a:pPr>
            <a:r>
              <a:rPr lang="en-US" dirty="0" smtClean="0"/>
              <a:t>Credibility – other clients like me have </a:t>
            </a:r>
            <a:endParaRPr lang="en-US" dirty="0"/>
          </a:p>
          <a:p>
            <a:pPr marL="457200" lvl="1" indent="0">
              <a:buNone/>
            </a:pPr>
            <a:r>
              <a:rPr lang="en-US" dirty="0" smtClean="0"/>
              <a:t>	   great things to say about you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47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Score Your Home Page</a:t>
            </a:r>
            <a:endParaRPr lang="en-US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100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points</a:t>
            </a:r>
            <a:r>
              <a:rPr lang="en-US" b="1" dirty="0" smtClean="0">
                <a:solidFill>
                  <a:srgbClr val="92D050"/>
                </a:solidFill>
              </a:rPr>
              <a:t> total</a:t>
            </a:r>
          </a:p>
          <a:p>
            <a:r>
              <a:rPr lang="en-US" b="1" dirty="0" smtClean="0">
                <a:solidFill>
                  <a:srgbClr val="92D050"/>
                </a:solidFill>
              </a:rPr>
              <a:t>Divide points in your </a:t>
            </a:r>
            <a:r>
              <a:rPr lang="en-US" b="1" dirty="0" smtClean="0">
                <a:solidFill>
                  <a:srgbClr val="002060"/>
                </a:solidFill>
              </a:rPr>
              <a:t>categories</a:t>
            </a:r>
          </a:p>
          <a:p>
            <a:r>
              <a:rPr lang="en-US" b="1" dirty="0" smtClean="0">
                <a:solidFill>
                  <a:srgbClr val="92D050"/>
                </a:solidFill>
              </a:rPr>
              <a:t>Rank each category – </a:t>
            </a:r>
          </a:p>
          <a:p>
            <a:pPr lvl="1"/>
            <a:r>
              <a:rPr lang="en-US" b="1" dirty="0" smtClean="0">
                <a:solidFill>
                  <a:srgbClr val="92D050"/>
                </a:solidFill>
              </a:rPr>
              <a:t>0% - not on page</a:t>
            </a:r>
          </a:p>
          <a:p>
            <a:pPr lvl="1"/>
            <a:r>
              <a:rPr lang="en-US" b="1" dirty="0" smtClean="0">
                <a:solidFill>
                  <a:srgbClr val="92D050"/>
                </a:solidFill>
              </a:rPr>
              <a:t>25% - on page, should be much better</a:t>
            </a:r>
          </a:p>
          <a:p>
            <a:pPr lvl="1"/>
            <a:r>
              <a:rPr lang="en-US" b="1" dirty="0" smtClean="0">
                <a:solidFill>
                  <a:srgbClr val="92D050"/>
                </a:solidFill>
              </a:rPr>
              <a:t>50% - OK job</a:t>
            </a:r>
          </a:p>
          <a:p>
            <a:pPr lvl="1"/>
            <a:r>
              <a:rPr lang="en-US" b="1" dirty="0" smtClean="0">
                <a:solidFill>
                  <a:srgbClr val="92D050"/>
                </a:solidFill>
              </a:rPr>
              <a:t>75% - Decent job, some room for improvement</a:t>
            </a:r>
          </a:p>
          <a:p>
            <a:pPr lvl="1"/>
            <a:r>
              <a:rPr lang="en-US" b="1" dirty="0" smtClean="0">
                <a:solidFill>
                  <a:srgbClr val="92D050"/>
                </a:solidFill>
              </a:rPr>
              <a:t>100% - Done well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0800" y="2895600"/>
            <a:ext cx="4724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  <a:latin typeface="Impact" panose="020B0806030902050204" pitchFamily="34" charset="0"/>
              </a:rPr>
              <a:t>Example –</a:t>
            </a:r>
            <a:endParaRPr lang="en-US" sz="3600" dirty="0" smtClean="0">
              <a:solidFill>
                <a:srgbClr val="92D050"/>
              </a:solidFill>
              <a:latin typeface="Impact" panose="020B080603090205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600" dirty="0" smtClean="0">
                <a:solidFill>
                  <a:srgbClr val="92D050"/>
                </a:solidFill>
                <a:latin typeface="Impact" panose="020B0806030902050204" pitchFamily="34" charset="0"/>
              </a:rPr>
              <a:t> Fees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600" dirty="0" smtClean="0">
                <a:solidFill>
                  <a:srgbClr val="92D050"/>
                </a:solidFill>
                <a:latin typeface="Impact" panose="020B0806030902050204" pitchFamily="34" charset="0"/>
              </a:rPr>
              <a:t> Testimonials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600" dirty="0" smtClean="0">
                <a:solidFill>
                  <a:srgbClr val="92D050"/>
                </a:solidFill>
                <a:latin typeface="Impact" panose="020B0806030902050204" pitchFamily="34" charset="0"/>
              </a:rPr>
              <a:t>  Expertise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600" dirty="0" smtClean="0">
                <a:solidFill>
                  <a:srgbClr val="92D050"/>
                </a:solidFill>
                <a:latin typeface="Impact" panose="020B0806030902050204" pitchFamily="34" charset="0"/>
              </a:rPr>
              <a:t>  Results</a:t>
            </a:r>
          </a:p>
          <a:p>
            <a:endParaRPr lang="en-US" sz="3600" dirty="0">
              <a:solidFill>
                <a:srgbClr val="92D05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09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FEE$</a:t>
            </a:r>
            <a:endParaRPr lang="en-US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solidFill>
                  <a:srgbClr val="92D050"/>
                </a:solidFill>
              </a:rPr>
              <a:t>You don’t have to </a:t>
            </a:r>
            <a:r>
              <a:rPr lang="en-US" b="1" dirty="0" smtClean="0">
                <a:solidFill>
                  <a:srgbClr val="002060"/>
                </a:solidFill>
              </a:rPr>
              <a:t>publish rates </a:t>
            </a:r>
            <a:r>
              <a:rPr lang="en-US" b="1" dirty="0" smtClean="0">
                <a:solidFill>
                  <a:srgbClr val="92D050"/>
                </a:solidFill>
              </a:rPr>
              <a:t>or say </a:t>
            </a:r>
            <a:r>
              <a:rPr lang="en-US" b="1" dirty="0">
                <a:solidFill>
                  <a:srgbClr val="92D050"/>
                </a:solidFill>
              </a:rPr>
              <a:t>that you are the lowest </a:t>
            </a:r>
            <a:endParaRPr lang="en-US" b="1" dirty="0" smtClean="0">
              <a:solidFill>
                <a:srgbClr val="92D050"/>
              </a:solidFill>
            </a:endParaRPr>
          </a:p>
          <a:p>
            <a:pPr lvl="0"/>
            <a:r>
              <a:rPr lang="en-US" b="1" dirty="0" smtClean="0">
                <a:solidFill>
                  <a:srgbClr val="92D050"/>
                </a:solidFill>
              </a:rPr>
              <a:t>Tell </a:t>
            </a:r>
            <a:r>
              <a:rPr lang="en-US" b="1" dirty="0">
                <a:solidFill>
                  <a:srgbClr val="92D050"/>
                </a:solidFill>
              </a:rPr>
              <a:t>them you </a:t>
            </a:r>
            <a:r>
              <a:rPr lang="en-US" b="1" dirty="0">
                <a:solidFill>
                  <a:srgbClr val="002060"/>
                </a:solidFill>
              </a:rPr>
              <a:t>appreciate their concern </a:t>
            </a:r>
            <a:r>
              <a:rPr lang="en-US" b="1" dirty="0">
                <a:solidFill>
                  <a:srgbClr val="92D050"/>
                </a:solidFill>
              </a:rPr>
              <a:t>about fees</a:t>
            </a:r>
          </a:p>
          <a:p>
            <a:pPr lvl="0"/>
            <a:r>
              <a:rPr lang="en-US" b="1" dirty="0">
                <a:solidFill>
                  <a:srgbClr val="002060"/>
                </a:solidFill>
              </a:rPr>
              <a:t>What do you do </a:t>
            </a:r>
            <a:r>
              <a:rPr lang="en-US" b="1" dirty="0">
                <a:solidFill>
                  <a:srgbClr val="92D050"/>
                </a:solidFill>
              </a:rPr>
              <a:t>to keep fees low? Avoid multiple attorneys?</a:t>
            </a:r>
          </a:p>
          <a:p>
            <a:pPr lvl="0"/>
            <a:r>
              <a:rPr lang="en-US" b="1" dirty="0">
                <a:solidFill>
                  <a:srgbClr val="002060"/>
                </a:solidFill>
              </a:rPr>
              <a:t>Fixed</a:t>
            </a:r>
            <a:r>
              <a:rPr lang="en-US" b="1" dirty="0">
                <a:solidFill>
                  <a:srgbClr val="92D050"/>
                </a:solidFill>
              </a:rPr>
              <a:t> Fees?</a:t>
            </a:r>
          </a:p>
          <a:p>
            <a:pPr lvl="0"/>
            <a:r>
              <a:rPr lang="en-US" b="1" dirty="0">
                <a:solidFill>
                  <a:srgbClr val="92D050"/>
                </a:solidFill>
              </a:rPr>
              <a:t>Pay by </a:t>
            </a:r>
            <a:r>
              <a:rPr lang="en-US" b="1" dirty="0">
                <a:solidFill>
                  <a:srgbClr val="002060"/>
                </a:solidFill>
              </a:rPr>
              <a:t>credit card?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Testimonials</a:t>
            </a:r>
            <a:endParaRPr lang="en-US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solidFill>
                  <a:srgbClr val="92D050"/>
                </a:solidFill>
              </a:rPr>
              <a:t>Check </a:t>
            </a:r>
            <a:r>
              <a:rPr lang="en-US" b="1" dirty="0">
                <a:solidFill>
                  <a:srgbClr val="002060"/>
                </a:solidFill>
              </a:rPr>
              <a:t>ethics rules</a:t>
            </a:r>
          </a:p>
          <a:p>
            <a:pPr lvl="0"/>
            <a:r>
              <a:rPr lang="en-US" b="1" dirty="0">
                <a:solidFill>
                  <a:srgbClr val="92D050"/>
                </a:solidFill>
              </a:rPr>
              <a:t>Clients </a:t>
            </a:r>
            <a:r>
              <a:rPr lang="en-US" b="1" dirty="0">
                <a:solidFill>
                  <a:srgbClr val="002060"/>
                </a:solidFill>
              </a:rPr>
              <a:t>can’t say </a:t>
            </a:r>
            <a:r>
              <a:rPr lang="en-US" b="1" dirty="0">
                <a:solidFill>
                  <a:srgbClr val="92D050"/>
                </a:solidFill>
              </a:rPr>
              <a:t>anything on your </a:t>
            </a:r>
            <a:r>
              <a:rPr lang="en-US" b="1" dirty="0">
                <a:solidFill>
                  <a:srgbClr val="002060"/>
                </a:solidFill>
              </a:rPr>
              <a:t>website</a:t>
            </a:r>
            <a:r>
              <a:rPr lang="en-US" b="1" dirty="0">
                <a:solidFill>
                  <a:srgbClr val="92D050"/>
                </a:solidFill>
              </a:rPr>
              <a:t> or any </a:t>
            </a:r>
            <a:r>
              <a:rPr lang="en-US" b="1" dirty="0">
                <a:solidFill>
                  <a:srgbClr val="002060"/>
                </a:solidFill>
              </a:rPr>
              <a:t>social media sites that you control </a:t>
            </a:r>
            <a:r>
              <a:rPr lang="en-US" b="1" dirty="0">
                <a:solidFill>
                  <a:srgbClr val="92D050"/>
                </a:solidFill>
              </a:rPr>
              <a:t>that you can’t say</a:t>
            </a:r>
          </a:p>
          <a:p>
            <a:pPr lvl="0"/>
            <a:r>
              <a:rPr lang="en-US" b="1" dirty="0">
                <a:solidFill>
                  <a:srgbClr val="92D050"/>
                </a:solidFill>
              </a:rPr>
              <a:t>Focus on the </a:t>
            </a:r>
            <a:r>
              <a:rPr lang="en-US" b="1" dirty="0">
                <a:solidFill>
                  <a:srgbClr val="002060"/>
                </a:solidFill>
              </a:rPr>
              <a:t>positive attributes that you CAN control</a:t>
            </a:r>
            <a:r>
              <a:rPr lang="en-US" b="1" dirty="0">
                <a:solidFill>
                  <a:srgbClr val="92D050"/>
                </a:solidFill>
              </a:rPr>
              <a:t> – commitment, dedication, meeting with clients during off-hours,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07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1160"/>
            <a:ext cx="9144000" cy="60756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Impact" panose="020B0806030902050204" pitchFamily="34" charset="0"/>
              </a:rPr>
              <a:t>#2 – Develop Key Messages</a:t>
            </a:r>
            <a:endParaRPr lang="en-US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problems they KNOW about</a:t>
            </a:r>
          </a:p>
          <a:p>
            <a:r>
              <a:rPr lang="en-US" dirty="0" smtClean="0"/>
              <a:t>The problems they DON’T KNOW about</a:t>
            </a:r>
          </a:p>
          <a:p>
            <a:r>
              <a:rPr lang="en-US" dirty="0" smtClean="0"/>
              <a:t>How YOU will help THEM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29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7" t="3340" r="11312" b="4938"/>
          <a:stretch/>
        </p:blipFill>
        <p:spPr>
          <a:xfrm>
            <a:off x="0" y="0"/>
            <a:ext cx="9220200" cy="67791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183" y="27432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Impact" panose="020B0806030902050204" pitchFamily="34" charset="0"/>
              </a:rPr>
              <a:t>#3 – Use Imagery</a:t>
            </a:r>
            <a:endParaRPr lang="en-US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69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0" y="35814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We’ll go the extra mile for you.</a:t>
            </a:r>
            <a:endParaRPr lang="en-US" sz="4000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48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Impact" panose="020B0806030902050204" pitchFamily="34" charset="0"/>
              </a:rPr>
              <a:t># 4 – White Space is OK</a:t>
            </a:r>
            <a:endParaRPr lang="en-US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702" y="2209800"/>
            <a:ext cx="8229600" cy="12192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Resist the urge to keep adding text, even </a:t>
            </a:r>
          </a:p>
          <a:p>
            <a:pPr marL="0" indent="0" algn="ctr">
              <a:buNone/>
            </a:pPr>
            <a:r>
              <a:rPr lang="en-US" dirty="0" smtClean="0"/>
              <a:t>when there is plenty of space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3505200"/>
            <a:ext cx="815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92D050"/>
                </a:solidFill>
              </a:rPr>
              <a:t>(</a:t>
            </a:r>
            <a:r>
              <a:rPr lang="en-US" sz="4400" b="1" dirty="0" smtClean="0">
                <a:solidFill>
                  <a:srgbClr val="C00000"/>
                </a:solidFill>
              </a:rPr>
              <a:t>WARNING - this may be hard</a:t>
            </a:r>
            <a:r>
              <a:rPr lang="en-US" sz="4400" b="1" dirty="0" smtClean="0">
                <a:solidFill>
                  <a:srgbClr val="92D050"/>
                </a:solidFill>
              </a:rPr>
              <a:t>)</a:t>
            </a:r>
            <a:endParaRPr lang="en-US" sz="4400" b="1" dirty="0">
              <a:solidFill>
                <a:srgbClr val="92D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6400" y="2209800"/>
            <a:ext cx="632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Why do most e-commerce sites have white backgrounds?</a:t>
            </a:r>
            <a:endParaRPr lang="en-US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77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533400"/>
            <a:ext cx="7239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 smtClean="0">
                <a:solidFill>
                  <a:srgbClr val="002060"/>
                </a:solidFill>
                <a:latin typeface="Impact" panose="020B0806030902050204" pitchFamily="34" charset="0"/>
              </a:rPr>
              <a:t>Goals/Takeaways</a:t>
            </a:r>
            <a:endParaRPr lang="en-US" sz="5000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828800"/>
            <a:ext cx="7239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8463" indent="-398463">
              <a:buFont typeface="Wingdings" panose="05000000000000000000" pitchFamily="2" charset="2"/>
              <a:buChar char="ü"/>
            </a:pPr>
            <a:r>
              <a:rPr lang="en-US" sz="3600" dirty="0" smtClean="0"/>
              <a:t>Understand </a:t>
            </a:r>
            <a:r>
              <a:rPr lang="en-US" sz="3600" b="1" u="sng" dirty="0" smtClean="0"/>
              <a:t>HOW</a:t>
            </a:r>
            <a:r>
              <a:rPr lang="en-US" sz="3600" dirty="0" smtClean="0"/>
              <a:t> to create RESONATION</a:t>
            </a:r>
          </a:p>
          <a:p>
            <a:pPr marL="398463" indent="-398463">
              <a:buFont typeface="Wingdings" panose="05000000000000000000" pitchFamily="2" charset="2"/>
              <a:buChar char="ü"/>
            </a:pPr>
            <a:r>
              <a:rPr lang="en-US" sz="3600" dirty="0" smtClean="0"/>
              <a:t>Determine the </a:t>
            </a:r>
            <a:r>
              <a:rPr lang="en-US" sz="3600" b="1" u="sng" dirty="0" smtClean="0"/>
              <a:t>NEEDS</a:t>
            </a:r>
            <a:r>
              <a:rPr lang="en-US" sz="3600" dirty="0" smtClean="0"/>
              <a:t> of your clients</a:t>
            </a:r>
          </a:p>
          <a:p>
            <a:pPr marL="398463" indent="-398463">
              <a:buFont typeface="Wingdings" panose="05000000000000000000" pitchFamily="2" charset="2"/>
              <a:buChar char="ü"/>
            </a:pPr>
            <a:r>
              <a:rPr lang="en-US" sz="3600" dirty="0" smtClean="0"/>
              <a:t>Create a </a:t>
            </a:r>
            <a:r>
              <a:rPr lang="en-US" sz="3600" b="1" u="sng" dirty="0" smtClean="0"/>
              <a:t>FOCUSED WEBSITE</a:t>
            </a:r>
            <a:r>
              <a:rPr lang="en-US" sz="3600" dirty="0"/>
              <a:t> </a:t>
            </a:r>
            <a:r>
              <a:rPr lang="en-US" sz="3600" dirty="0" smtClean="0"/>
              <a:t>that helps in new client generation and firm branding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015815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Impact" panose="020B0806030902050204" pitchFamily="34" charset="0"/>
              </a:rPr>
              <a:t># 5 – Keep it Simple</a:t>
            </a:r>
            <a:endParaRPr lang="en-US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07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13480" y="4293275"/>
            <a:ext cx="4953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b="1" dirty="0" smtClean="0">
                <a:solidFill>
                  <a:srgbClr val="0070C0"/>
                </a:solidFill>
              </a:rPr>
              <a:t>Tying it </a:t>
            </a:r>
            <a:r>
              <a:rPr lang="en-US" sz="7200" b="1" dirty="0" smtClean="0">
                <a:solidFill>
                  <a:srgbClr val="0070C0"/>
                </a:solidFill>
              </a:rPr>
              <a:t>Together</a:t>
            </a:r>
            <a:endParaRPr lang="en-US" sz="7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99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2133600"/>
            <a:ext cx="7772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tx2"/>
                </a:solidFill>
                <a:latin typeface="Impact" panose="020B0806030902050204" pitchFamily="34" charset="0"/>
              </a:rPr>
              <a:t>Understanding the Value Proposition You Provide &amp; Your Clients Seek</a:t>
            </a:r>
            <a:endParaRPr lang="en-US" sz="54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27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5"/>
          <p:cNvSpPr txBox="1">
            <a:spLocks noChangeArrowheads="1"/>
          </p:cNvSpPr>
          <p:nvPr/>
        </p:nvSpPr>
        <p:spPr bwMode="auto">
          <a:xfrm>
            <a:off x="1504950" y="381000"/>
            <a:ext cx="6629400" cy="2039938"/>
          </a:xfrm>
          <a:prstGeom prst="rect">
            <a:avLst/>
          </a:prstGeom>
          <a:solidFill>
            <a:schemeClr val="tx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Value Proposition Offered By Law Firm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en-US" sz="2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(Firm’s </a:t>
            </a:r>
            <a:r>
              <a:rPr kumimoji="0" lang="en-US" altLang="en-US" sz="24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Promises</a:t>
            </a:r>
            <a:r>
              <a:rPr kumimoji="0" lang="en-US" altLang="en-US" sz="2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to Prospective Clients)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</a:tabLst>
            </a:pPr>
            <a:endParaRPr lang="en-US" altLang="en-US" sz="800" dirty="0">
              <a:solidFill>
                <a:schemeClr val="bg1"/>
              </a:solidFill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</a:tabLst>
            </a:pPr>
            <a:r>
              <a:rPr kumimoji="0" lang="en-US" altLang="en-US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Legal Services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to be performed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</a:tabLst>
            </a:pPr>
            <a:r>
              <a:rPr kumimoji="0" lang="en-US" altLang="en-US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Client Non-Legal Needs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to be fulfilled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</a:tabLst>
            </a:pPr>
            <a:r>
              <a:rPr kumimoji="0" lang="en-US" altLang="en-US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Fees 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to be charged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" name="Text Box 30"/>
          <p:cNvSpPr txBox="1">
            <a:spLocks noChangeArrowheads="1"/>
          </p:cNvSpPr>
          <p:nvPr/>
        </p:nvSpPr>
        <p:spPr bwMode="auto">
          <a:xfrm>
            <a:off x="1504950" y="3840163"/>
            <a:ext cx="6629400" cy="2636837"/>
          </a:xfrm>
          <a:prstGeom prst="rect">
            <a:avLst/>
          </a:prstGeom>
          <a:solidFill>
            <a:schemeClr val="tx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</a:tabLst>
            </a:pP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Value Proposition Sought By Prospective Clients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</a:tabLst>
            </a:pP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altLang="en-US" sz="2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Client’s </a:t>
            </a:r>
            <a:r>
              <a:rPr kumimoji="0" lang="en-US" altLang="en-US" sz="24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Expectations</a:t>
            </a:r>
            <a:r>
              <a:rPr kumimoji="0" lang="en-US" altLang="en-US" sz="2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Follow 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</a:tabLst>
            </a:pPr>
            <a:r>
              <a:rPr kumimoji="0" lang="en-US" altLang="en-US" sz="2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from </a:t>
            </a:r>
            <a:r>
              <a:rPr kumimoji="0" lang="en-US" altLang="en-US" sz="24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Firm Branding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</a:tabLst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0" algn="l"/>
              </a:tabLst>
            </a:pPr>
            <a:r>
              <a:rPr kumimoji="0" lang="en-US" altLang="en-US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Legal Services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to be performed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0" algn="l"/>
              </a:tabLst>
            </a:pPr>
            <a:r>
              <a:rPr kumimoji="0" lang="en-US" altLang="en-US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Client Non-Legal Needs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to be fulfilled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0" algn="l"/>
              </a:tabLst>
            </a:pPr>
            <a:r>
              <a:rPr kumimoji="0" lang="en-US" altLang="en-US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Costs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to be paid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4" name="Text Box 27"/>
          <p:cNvSpPr txBox="1">
            <a:spLocks noChangeArrowheads="1"/>
          </p:cNvSpPr>
          <p:nvPr/>
        </p:nvSpPr>
        <p:spPr bwMode="auto">
          <a:xfrm>
            <a:off x="2209800" y="2773363"/>
            <a:ext cx="5486400" cy="571500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Positive Attorney-Client Relationship?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Arrow Connector 7"/>
          <p:cNvCxnSpPr>
            <a:stCxn id="2" idx="2"/>
          </p:cNvCxnSpPr>
          <p:nvPr/>
        </p:nvCxnSpPr>
        <p:spPr>
          <a:xfrm>
            <a:off x="4819650" y="2420938"/>
            <a:ext cx="0" cy="35242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3" idx="0"/>
          </p:cNvCxnSpPr>
          <p:nvPr/>
        </p:nvCxnSpPr>
        <p:spPr>
          <a:xfrm flipV="1">
            <a:off x="4819650" y="3344863"/>
            <a:ext cx="0" cy="4953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2941320" y="5334000"/>
            <a:ext cx="3733800" cy="381000"/>
          </a:xfrm>
          <a:prstGeom prst="roundRect">
            <a:avLst/>
          </a:prstGeom>
          <a:noFill/>
          <a:ln w="762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2667000" y="1447800"/>
            <a:ext cx="4495800" cy="876300"/>
          </a:xfrm>
          <a:prstGeom prst="roundRect">
            <a:avLst/>
          </a:prstGeom>
          <a:noFill/>
          <a:ln w="762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2590800" y="5600700"/>
            <a:ext cx="4495800" cy="876300"/>
          </a:xfrm>
          <a:prstGeom prst="roundRect">
            <a:avLst/>
          </a:prstGeom>
          <a:noFill/>
          <a:ln w="762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3048000" y="1219200"/>
            <a:ext cx="3733800" cy="381000"/>
          </a:xfrm>
          <a:prstGeom prst="roundRect">
            <a:avLst/>
          </a:prstGeom>
          <a:noFill/>
          <a:ln w="762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2057400" y="762000"/>
            <a:ext cx="5638800" cy="381000"/>
          </a:xfrm>
          <a:prstGeom prst="roundRect">
            <a:avLst/>
          </a:prstGeom>
          <a:noFill/>
          <a:ln w="762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2057400" y="4191000"/>
            <a:ext cx="5638800" cy="891381"/>
          </a:xfrm>
          <a:prstGeom prst="roundRect">
            <a:avLst/>
          </a:prstGeom>
          <a:noFill/>
          <a:ln w="762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95400" y="6477000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Source – Internet Branding for Lawyers: Building the Client-Centered Website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79011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752600"/>
            <a:ext cx="7391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92D050"/>
                </a:solidFill>
                <a:latin typeface="Impact" panose="020B0806030902050204" pitchFamily="34" charset="0"/>
              </a:rPr>
              <a:t>The</a:t>
            </a:r>
            <a:r>
              <a:rPr lang="en-US" sz="6600" dirty="0" smtClean="0">
                <a:solidFill>
                  <a:srgbClr val="002060"/>
                </a:solidFill>
                <a:latin typeface="Impact" panose="020B0806030902050204" pitchFamily="34" charset="0"/>
              </a:rPr>
              <a:t> </a:t>
            </a:r>
            <a:r>
              <a:rPr lang="en-US" sz="6600" b="1" dirty="0" smtClean="0">
                <a:solidFill>
                  <a:srgbClr val="002060"/>
                </a:solidFill>
                <a:latin typeface="Adobe Fan Heiti Std B" pitchFamily="34" charset="-128"/>
                <a:ea typeface="Adobe Fan Heiti Std B" pitchFamily="34" charset="-128"/>
              </a:rPr>
              <a:t>Good</a:t>
            </a:r>
            <a:r>
              <a:rPr lang="en-US" sz="6600" dirty="0" smtClean="0">
                <a:solidFill>
                  <a:srgbClr val="92D050"/>
                </a:solidFill>
                <a:latin typeface="Impact" panose="020B0806030902050204" pitchFamily="34" charset="0"/>
              </a:rPr>
              <a:t>, the </a:t>
            </a:r>
            <a:r>
              <a:rPr lang="en-US" sz="8800" dirty="0" smtClean="0">
                <a:solidFill>
                  <a:srgbClr val="002060"/>
                </a:solidFill>
                <a:latin typeface="Accordion Wide" pitchFamily="50" charset="0"/>
              </a:rPr>
              <a:t>Bad</a:t>
            </a:r>
            <a:r>
              <a:rPr lang="en-US" sz="6600" dirty="0" smtClean="0">
                <a:solidFill>
                  <a:srgbClr val="92D050"/>
                </a:solidFill>
                <a:latin typeface="Impact" panose="020B0806030902050204" pitchFamily="34" charset="0"/>
              </a:rPr>
              <a:t>, and the </a:t>
            </a:r>
            <a:r>
              <a:rPr lang="en-US" sz="6600" dirty="0" smtClean="0">
                <a:solidFill>
                  <a:srgbClr val="002060"/>
                </a:solidFill>
                <a:latin typeface="Algerian" panose="04020705040A02060702" pitchFamily="82" charset="0"/>
              </a:rPr>
              <a:t>Ugly</a:t>
            </a:r>
            <a:endParaRPr lang="en-US" sz="6600" dirty="0">
              <a:solidFill>
                <a:srgbClr val="002060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38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"/>
            <a:ext cx="9144000" cy="68275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52400"/>
            <a:ext cx="8229600" cy="11430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Impact" panose="020B0806030902050204" pitchFamily="34" charset="0"/>
              </a:rPr>
              <a:t>Avoiding the Leisure Suit Website</a:t>
            </a:r>
            <a:endParaRPr lang="en-US" dirty="0">
              <a:ln>
                <a:solidFill>
                  <a:schemeClr val="bg1"/>
                </a:solidFill>
              </a:ln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72200" y="24384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3300"/>
                </a:solidFill>
              </a:rPr>
              <a:t>This is not me.</a:t>
            </a:r>
            <a:endParaRPr lang="en-US" sz="28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1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19200"/>
            <a:ext cx="8839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49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57" b="57204"/>
          <a:stretch/>
        </p:blipFill>
        <p:spPr>
          <a:xfrm>
            <a:off x="1143000" y="303138"/>
            <a:ext cx="7010400" cy="442126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648200"/>
            <a:ext cx="8229600" cy="17526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It’s not necessarily dead, it’s </a:t>
            </a:r>
            <a:r>
              <a:rPr lang="en-US" u="sng" dirty="0" smtClean="0">
                <a:solidFill>
                  <a:srgbClr val="C00000"/>
                </a:solidFill>
              </a:rPr>
              <a:t>changed.</a:t>
            </a:r>
          </a:p>
          <a:p>
            <a:pPr lvl="1" algn="ctr"/>
            <a:r>
              <a:rPr lang="en-US" dirty="0" smtClean="0"/>
              <a:t>The focus is on </a:t>
            </a:r>
            <a:r>
              <a:rPr lang="en-US" b="1" u="sng" dirty="0" smtClean="0">
                <a:solidFill>
                  <a:srgbClr val="C00000"/>
                </a:solidFill>
              </a:rPr>
              <a:t>RESONATION</a:t>
            </a:r>
            <a:r>
              <a:rPr lang="en-US" b="1" dirty="0" smtClean="0"/>
              <a:t>, </a:t>
            </a:r>
            <a:r>
              <a:rPr lang="en-US" dirty="0" smtClean="0"/>
              <a:t>not </a:t>
            </a:r>
            <a:r>
              <a:rPr lang="en-US" b="1" dirty="0" smtClean="0"/>
              <a:t>the </a:t>
            </a:r>
          </a:p>
          <a:p>
            <a:pPr marL="457200" lvl="1" indent="0"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AMOUNT of INFORMATION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8400" y="1690743"/>
            <a:ext cx="44958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 smtClean="0">
                <a:latin typeface="BankGothic" panose="02000800000000000000" pitchFamily="2" charset="0"/>
              </a:rPr>
              <a:t>R.I.P.</a:t>
            </a:r>
          </a:p>
          <a:p>
            <a:r>
              <a:rPr lang="en-US" sz="3800" dirty="0" smtClean="0">
                <a:latin typeface="BankGothic" panose="02000800000000000000" pitchFamily="2" charset="0"/>
              </a:rPr>
              <a:t>Above the Fold</a:t>
            </a:r>
            <a:endParaRPr lang="en-US" sz="3800" dirty="0">
              <a:latin typeface="BankGothic" panose="02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49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7" y="1219200"/>
            <a:ext cx="892848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02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4000" dirty="0" smtClean="0"/>
          </a:p>
          <a:p>
            <a:pPr marL="0" indent="0" algn="ctr">
              <a:buNone/>
            </a:pPr>
            <a:r>
              <a:rPr lang="en-US" sz="6600" dirty="0" smtClean="0">
                <a:solidFill>
                  <a:srgbClr val="002060"/>
                </a:solidFill>
                <a:latin typeface="Impact" panose="020B0806030902050204" pitchFamily="34" charset="0"/>
              </a:rPr>
              <a:t>Telling Your Story</a:t>
            </a:r>
          </a:p>
          <a:p>
            <a:pPr marL="0" indent="0" algn="ctr">
              <a:buNone/>
            </a:pPr>
            <a:r>
              <a:rPr lang="en-US" sz="6600" b="1" dirty="0" smtClean="0">
                <a:solidFill>
                  <a:srgbClr val="92D050"/>
                </a:solidFill>
              </a:rPr>
              <a:t>(in a meaningful way)</a:t>
            </a:r>
            <a:endParaRPr lang="en-US" sz="66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71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941255"/>
            <a:ext cx="77724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92D050"/>
                </a:solidFill>
                <a:latin typeface="+mj-lt"/>
              </a:rPr>
              <a:t>(It’s all about)</a:t>
            </a:r>
          </a:p>
          <a:p>
            <a:pPr algn="ctr"/>
            <a:r>
              <a:rPr lang="en-US" sz="8000" dirty="0" smtClean="0">
                <a:solidFill>
                  <a:schemeClr val="tx2"/>
                </a:solidFill>
                <a:latin typeface="Impact" panose="020B0806030902050204" pitchFamily="34" charset="0"/>
              </a:rPr>
              <a:t>Resonation</a:t>
            </a:r>
            <a:endParaRPr lang="en-US" sz="80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37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Impact" panose="020B0806030902050204" pitchFamily="34" charset="0"/>
              </a:rPr>
              <a:t>Parallax Design</a:t>
            </a:r>
            <a:endParaRPr lang="en-US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What is it?  </a:t>
            </a:r>
          </a:p>
          <a:p>
            <a:pPr lvl="1"/>
            <a:r>
              <a:rPr lang="en-US" sz="3600" dirty="0" smtClean="0"/>
              <a:t>Initially developed for 3D effects</a:t>
            </a:r>
          </a:p>
          <a:p>
            <a:pPr lvl="1"/>
            <a:r>
              <a:rPr lang="en-US" sz="3600" dirty="0" smtClean="0"/>
              <a:t>Images on website move at different speeds than scrolling</a:t>
            </a:r>
          </a:p>
          <a:p>
            <a:r>
              <a:rPr lang="en-US" sz="3600" dirty="0" smtClean="0"/>
              <a:t>Let’s See It (in a minute)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80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002060"/>
                </a:solidFill>
                <a:latin typeface="Impact" panose="020B0806030902050204" pitchFamily="34" charset="0"/>
              </a:rPr>
              <a:t>Horizontal Section Approach</a:t>
            </a:r>
            <a:endParaRPr lang="en-US" sz="5400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smtClean="0"/>
              <a:t>Each section is directed to a specific, focused message </a:t>
            </a:r>
          </a:p>
          <a:p>
            <a:r>
              <a:rPr lang="en-US" sz="3600" b="1" dirty="0" smtClean="0">
                <a:hlinkClick r:id="rId3"/>
              </a:rPr>
              <a:t>Let’s take a look</a:t>
            </a:r>
            <a:endParaRPr lang="en-US" sz="3600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71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Responsive Websites and Mobile Sites Phone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Responsive sites work?  Block stacking.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017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79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7" y="1219200"/>
            <a:ext cx="892848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80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088" y="0"/>
            <a:ext cx="877824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4038600" y="0"/>
            <a:ext cx="1066800" cy="18288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1219200"/>
            <a:ext cx="3048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This is about 2 “page down” clicks on a notebook computer</a:t>
            </a:r>
            <a:endParaRPr lang="en-US" sz="3600" dirty="0"/>
          </a:p>
        </p:txBody>
      </p:sp>
      <p:sp>
        <p:nvSpPr>
          <p:cNvPr id="5" name="Rounded Rectangle 4"/>
          <p:cNvSpPr/>
          <p:nvPr/>
        </p:nvSpPr>
        <p:spPr>
          <a:xfrm>
            <a:off x="4038600" y="1837544"/>
            <a:ext cx="1066800" cy="18288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038600" y="3666344"/>
            <a:ext cx="1066800" cy="18288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038600" y="5567197"/>
            <a:ext cx="1066800" cy="1290803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45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Main Responsive </a:t>
            </a:r>
            <a:r>
              <a:rPr lang="en-US" dirty="0">
                <a:solidFill>
                  <a:srgbClr val="002060"/>
                </a:solidFill>
                <a:latin typeface="Impact" panose="020B0806030902050204" pitchFamily="34" charset="0"/>
              </a:rPr>
              <a:t>D</a:t>
            </a:r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esign Problem</a:t>
            </a:r>
            <a:endParaRPr lang="en-US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5669" y="1242218"/>
            <a:ext cx="8229600" cy="5310982"/>
          </a:xfrm>
        </p:spPr>
        <p:txBody>
          <a:bodyPr>
            <a:normAutofit/>
          </a:bodyPr>
          <a:lstStyle/>
          <a:p>
            <a:r>
              <a:rPr lang="en-US" dirty="0" smtClean="0"/>
              <a:t>Key information not easily accessible</a:t>
            </a:r>
          </a:p>
          <a:p>
            <a:pPr lvl="1"/>
            <a:r>
              <a:rPr lang="en-US" dirty="0" smtClean="0"/>
              <a:t>What do clients want to see?</a:t>
            </a:r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View attorney profiles – see what you look like, and find out info about you. </a:t>
            </a:r>
          </a:p>
          <a:p>
            <a:pPr lvl="1"/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1533369" y="2514600"/>
            <a:ext cx="3581400" cy="6096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1533369" y="3307830"/>
            <a:ext cx="3581400" cy="6096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524000" y="3332655"/>
            <a:ext cx="358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Directions to Office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533369" y="4114800"/>
            <a:ext cx="3581400" cy="6096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524000" y="4139625"/>
            <a:ext cx="358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Send e-mail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0" y="2539425"/>
            <a:ext cx="358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Call Firm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09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5" grpId="0"/>
      <p:bldP spid="16" grpId="0" animBg="1"/>
      <p:bldP spid="17" grpId="0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0"/>
            <a:ext cx="18288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3505200" y="-76200"/>
            <a:ext cx="2133600" cy="2971800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3505200" y="2438400"/>
            <a:ext cx="2133600" cy="2971800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484880" y="4038600"/>
            <a:ext cx="2133600" cy="2971800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524000" y="3429000"/>
            <a:ext cx="3027680" cy="304800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298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Mobile Sites Done Right</a:t>
            </a:r>
            <a:endParaRPr lang="en-US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905000"/>
            <a:ext cx="8763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9588" indent="-509588">
              <a:buFont typeface="Wingdings" panose="05000000000000000000" pitchFamily="2" charset="2"/>
              <a:buChar char="ü"/>
            </a:pPr>
            <a:r>
              <a:rPr lang="en-US" sz="3200" b="1" dirty="0" smtClean="0">
                <a:solidFill>
                  <a:srgbClr val="FF0000"/>
                </a:solidFill>
              </a:rPr>
              <a:t>Consider how mobile users will use your website</a:t>
            </a:r>
          </a:p>
          <a:p>
            <a:pPr marL="509588" indent="-509588">
              <a:buFont typeface="Wingdings" panose="05000000000000000000" pitchFamily="2" charset="2"/>
              <a:buChar char="ü"/>
            </a:pPr>
            <a:r>
              <a:rPr lang="en-US" sz="3200" b="1" dirty="0" smtClean="0">
                <a:solidFill>
                  <a:srgbClr val="FF0000"/>
                </a:solidFill>
              </a:rPr>
              <a:t>Ensure key information is placed high on the page</a:t>
            </a:r>
          </a:p>
          <a:p>
            <a:pPr marL="509588" indent="-509588">
              <a:buFont typeface="Wingdings" panose="05000000000000000000" pitchFamily="2" charset="2"/>
              <a:buChar char="ü"/>
            </a:pPr>
            <a:r>
              <a:rPr lang="en-US" sz="3200" b="1" dirty="0" smtClean="0">
                <a:solidFill>
                  <a:srgbClr val="FF0000"/>
                </a:solidFill>
              </a:rPr>
              <a:t>Determine whether all home page content should be included </a:t>
            </a:r>
          </a:p>
          <a:p>
            <a:pPr marL="509588" indent="-509588">
              <a:buFont typeface="Wingdings" panose="05000000000000000000" pitchFamily="2" charset="2"/>
              <a:buChar char="ü"/>
            </a:pPr>
            <a:r>
              <a:rPr lang="en-US" sz="3200" b="1" dirty="0" smtClean="0">
                <a:solidFill>
                  <a:srgbClr val="FF0000"/>
                </a:solidFill>
              </a:rPr>
              <a:t>Create additional tabs to be clicked to display content if the page is long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0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2609671"/>
            <a:ext cx="62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002060"/>
                </a:solidFill>
                <a:latin typeface="Impact" panose="020B0806030902050204" pitchFamily="34" charset="0"/>
              </a:rPr>
              <a:t>Thank you!</a:t>
            </a:r>
            <a:endParaRPr lang="en-US" sz="7200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5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Average Person Gives a Website about 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  <a:t>3-14</a:t>
            </a:r>
            <a:r>
              <a:rPr lang="en-US" dirty="0" smtClean="0"/>
              <a:t> seconds to resonate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14748" y="4800600"/>
            <a:ext cx="8976852" cy="2133600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en-US" sz="4400" dirty="0" smtClean="0"/>
              <a:t>How Well Does </a:t>
            </a:r>
          </a:p>
          <a:p>
            <a:pPr marL="0" indent="0" algn="r">
              <a:buNone/>
            </a:pPr>
            <a:r>
              <a:rPr lang="en-US" sz="4400" u="sng" dirty="0" smtClean="0">
                <a:solidFill>
                  <a:srgbClr val="002060"/>
                </a:solidFill>
                <a:latin typeface="Impact" panose="020B0806030902050204" pitchFamily="34" charset="0"/>
              </a:rPr>
              <a:t>YOUR WEBSITE</a:t>
            </a:r>
            <a:r>
              <a:rPr lang="en-US" sz="4400" dirty="0" smtClean="0">
                <a:solidFill>
                  <a:srgbClr val="002060"/>
                </a:solidFill>
                <a:latin typeface="Impact" panose="020B0806030902050204" pitchFamily="34" charset="0"/>
              </a:rPr>
              <a:t>  </a:t>
            </a:r>
            <a:r>
              <a:rPr lang="en-US" sz="4400" dirty="0" smtClean="0"/>
              <a:t>resonate?</a:t>
            </a:r>
            <a:endParaRPr lang="en-US" sz="4400" dirty="0"/>
          </a:p>
        </p:txBody>
      </p:sp>
      <p:sp>
        <p:nvSpPr>
          <p:cNvPr id="6" name="Left Arrow 5"/>
          <p:cNvSpPr/>
          <p:nvPr/>
        </p:nvSpPr>
        <p:spPr>
          <a:xfrm>
            <a:off x="5029200" y="2895600"/>
            <a:ext cx="1371600" cy="6858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800600" y="2438400"/>
            <a:ext cx="1828800" cy="1600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9713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Measuring Resonation 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  <a:effectLst>
            <a:softEdge rad="127000"/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3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Key Factors – 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BOUNCE RATE </a:t>
            </a:r>
            <a:r>
              <a:rPr lang="en-US" dirty="0" smtClean="0"/>
              <a:t>- % of time that users click away from your website after seeing only a single page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AVERAGE TIME </a:t>
            </a:r>
            <a:r>
              <a:rPr lang="en-US" dirty="0" smtClean="0"/>
              <a:t>on website</a:t>
            </a:r>
          </a:p>
          <a:p>
            <a:pPr lvl="1"/>
            <a:r>
              <a:rPr lang="en-US" b="1" dirty="0" smtClean="0"/>
              <a:t>Average number of </a:t>
            </a:r>
            <a:r>
              <a:rPr lang="en-US" b="1" dirty="0" smtClean="0">
                <a:solidFill>
                  <a:srgbClr val="C00000"/>
                </a:solidFill>
              </a:rPr>
              <a:t>PAGES</a:t>
            </a:r>
            <a:r>
              <a:rPr lang="en-US" b="1" dirty="0" smtClean="0"/>
              <a:t> viewed</a:t>
            </a:r>
          </a:p>
          <a:p>
            <a:pPr marL="0" indent="0" algn="ctr">
              <a:buNone/>
            </a:pPr>
            <a:r>
              <a:rPr lang="en-U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What does this look like?</a:t>
            </a:r>
            <a:endParaRPr lang="en-US" sz="5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587" y="1219200"/>
            <a:ext cx="507682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8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272"/>
            <a:ext cx="9144000" cy="65902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7467600" y="3657600"/>
            <a:ext cx="914400" cy="7620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519448" y="3657600"/>
            <a:ext cx="914400" cy="7620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943600" y="3657600"/>
            <a:ext cx="1295400" cy="7620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9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392237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What Can be Done to Increase </a:t>
            </a:r>
            <a:b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</a:br>
            <a:r>
              <a:rPr lang="en-US" dirty="0" smtClean="0">
                <a:solidFill>
                  <a:srgbClr val="002060"/>
                </a:solidFill>
                <a:latin typeface="Impact" panose="020B0806030902050204" pitchFamily="34" charset="0"/>
              </a:rPr>
              <a:t>Page Views and Website Time?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  <a:effectLst>
            <a:softEdge rad="127000"/>
          </a:effectLst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600" dirty="0" smtClean="0">
                <a:solidFill>
                  <a:srgbClr val="002060"/>
                </a:solidFill>
                <a:latin typeface="+mj-lt"/>
              </a:rPr>
              <a:t>Add “Read More” links to pages</a:t>
            </a:r>
          </a:p>
          <a:p>
            <a:pPr marL="0" indent="0">
              <a:buNone/>
            </a:pPr>
            <a:r>
              <a:rPr lang="en-US" sz="4600" dirty="0" smtClean="0">
                <a:solidFill>
                  <a:srgbClr val="002060"/>
                </a:solidFill>
                <a:latin typeface="+mj-lt"/>
              </a:rPr>
              <a:t>Example – Page about Your Personal Injury Practice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dirty="0" smtClean="0">
                <a:solidFill>
                  <a:srgbClr val="002060"/>
                </a:solidFill>
                <a:latin typeface="+mj-lt"/>
              </a:rPr>
              <a:t>How are pain and suffering damages determined?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dirty="0" smtClean="0">
                <a:solidFill>
                  <a:srgbClr val="002060"/>
                </a:solidFill>
                <a:latin typeface="+mj-lt"/>
              </a:rPr>
              <a:t>What to expect in a car accident injury lawsuit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5400" b="1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5334000"/>
            <a:ext cx="731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How Long will Your Car Accident Lawsuit Take?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7722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63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533400"/>
            <a:ext cx="7772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tx2"/>
                </a:solidFill>
                <a:latin typeface="Impact" panose="020B0806030902050204" pitchFamily="34" charset="0"/>
              </a:rPr>
              <a:t>How to Increase Resonation?</a:t>
            </a:r>
            <a:endParaRPr lang="en-US" sz="80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4045803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92D050"/>
                </a:solidFill>
                <a:latin typeface="Impact" panose="020B0806030902050204" pitchFamily="34" charset="0"/>
              </a:rPr>
              <a:t>The Client-Centered Website</a:t>
            </a:r>
            <a:endParaRPr lang="en-US" sz="4800" dirty="0">
              <a:solidFill>
                <a:srgbClr val="92D050"/>
              </a:solidFill>
              <a:latin typeface="Impact" panose="020B0806030902050204" pitchFamily="34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419600" y="3087945"/>
            <a:ext cx="609600" cy="957858"/>
          </a:xfrm>
          <a:prstGeom prst="downArrow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14400" y="4876799"/>
            <a:ext cx="77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3300"/>
                </a:solidFill>
              </a:rPr>
              <a:t>Focused on answering the question “How Will You Help Me with My Issue?” </a:t>
            </a:r>
            <a:endParaRPr lang="en-US" sz="32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99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5621</TotalTime>
  <Words>973</Words>
  <Application>Microsoft Office PowerPoint</Application>
  <PresentationFormat>On-screen Show (4:3)</PresentationFormat>
  <Paragraphs>171</Paragraphs>
  <Slides>38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Resonation to Revenue</vt:lpstr>
      <vt:lpstr>PowerPoint Presentation</vt:lpstr>
      <vt:lpstr>PowerPoint Presentation</vt:lpstr>
      <vt:lpstr>The Average Person Gives a Website about 3-14 seconds to resonate</vt:lpstr>
      <vt:lpstr>Measuring Resonation </vt:lpstr>
      <vt:lpstr>PowerPoint Presentation</vt:lpstr>
      <vt:lpstr>What Can be Done to Increase  Page Views and Website Time?</vt:lpstr>
      <vt:lpstr>PowerPoint Presentation</vt:lpstr>
      <vt:lpstr>PowerPoint Presentation</vt:lpstr>
      <vt:lpstr># 1 – Identify Client Problems  and Concerns</vt:lpstr>
      <vt:lpstr>Things Important to Lawyers</vt:lpstr>
      <vt:lpstr>Things Important to Clients</vt:lpstr>
      <vt:lpstr>Score Your Home Page</vt:lpstr>
      <vt:lpstr>FEE$</vt:lpstr>
      <vt:lpstr>Testimonials</vt:lpstr>
      <vt:lpstr>#2 – Develop Key Messages</vt:lpstr>
      <vt:lpstr>#3 – Use Imagery</vt:lpstr>
      <vt:lpstr>PowerPoint Presentation</vt:lpstr>
      <vt:lpstr># 4 – White Space is OK</vt:lpstr>
      <vt:lpstr># 5 – Keep it Simple</vt:lpstr>
      <vt:lpstr>PowerPoint Presentation</vt:lpstr>
      <vt:lpstr>PowerPoint Presentation</vt:lpstr>
      <vt:lpstr>PowerPoint Presentation</vt:lpstr>
      <vt:lpstr>PowerPoint Presentation</vt:lpstr>
      <vt:lpstr>Avoiding the Leisure Suit Website</vt:lpstr>
      <vt:lpstr>PowerPoint Presentation</vt:lpstr>
      <vt:lpstr>PowerPoint Presentation</vt:lpstr>
      <vt:lpstr>PowerPoint Presentation</vt:lpstr>
      <vt:lpstr>PowerPoint Presentation</vt:lpstr>
      <vt:lpstr>Parallax Design</vt:lpstr>
      <vt:lpstr>Horizontal Section Approach</vt:lpstr>
      <vt:lpstr>Responsive Websites and Mobile Sites Phone Development</vt:lpstr>
      <vt:lpstr>PowerPoint Presentation</vt:lpstr>
      <vt:lpstr>PowerPoint Presentation</vt:lpstr>
      <vt:lpstr>Main Responsive Design Problem</vt:lpstr>
      <vt:lpstr>PowerPoint Presentation</vt:lpstr>
      <vt:lpstr>Mobile Sites Done Right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Resonation to Revenue</dc:title>
  <dc:creator>Jeff's One Note</dc:creator>
  <cp:lastModifiedBy>Jared Correia</cp:lastModifiedBy>
  <cp:revision>91</cp:revision>
  <dcterms:created xsi:type="dcterms:W3CDTF">2014-10-11T18:01:51Z</dcterms:created>
  <dcterms:modified xsi:type="dcterms:W3CDTF">2014-10-16T20:19:58Z</dcterms:modified>
</cp:coreProperties>
</file>