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8"/>
  </p:notesMasterIdLst>
  <p:sldIdLst>
    <p:sldId id="269" r:id="rId2"/>
    <p:sldId id="260" r:id="rId3"/>
    <p:sldId id="266" r:id="rId4"/>
    <p:sldId id="267" r:id="rId5"/>
    <p:sldId id="263" r:id="rId6"/>
    <p:sldId id="264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F3CD"/>
    <a:srgbClr val="D5FAC2"/>
    <a:srgbClr val="CCECFF"/>
    <a:srgbClr val="9F7E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224" autoAdjust="0"/>
  </p:normalViewPr>
  <p:slideViewPr>
    <p:cSldViewPr>
      <p:cViewPr>
        <p:scale>
          <a:sx n="50" d="100"/>
          <a:sy n="50" d="100"/>
        </p:scale>
        <p:origin x="-1872" y="-7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82336A-A057-4CF7-89B8-5F0F56B0E10B}" type="doc">
      <dgm:prSet loTypeId="urn:microsoft.com/office/officeart/2005/8/layout/list1" loCatId="list" qsTypeId="urn:microsoft.com/office/officeart/2005/8/quickstyle/simple3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BFBCF4DB-FE63-4DC9-B749-9B8C2D5708AC}">
      <dgm:prSet phldrT="[Text]" custT="1"/>
      <dgm:spPr/>
      <dgm:t>
        <a:bodyPr/>
        <a:lstStyle/>
        <a:p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a. Ketika simpangan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berarah ke kanan dari titik keseimbangan (nilai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positif), maka gaya pegas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F = -kx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berarah ke kiri (nilai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F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negatif). </a:t>
          </a:r>
          <a:endParaRPr lang="en-US" sz="1800" dirty="0"/>
        </a:p>
      </dgm:t>
    </dgm:pt>
    <dgm:pt modelId="{43554C4D-053C-4526-820C-43595767C969}" type="parTrans" cxnId="{78ADA996-F674-4452-89FD-49F30E698EFF}">
      <dgm:prSet/>
      <dgm:spPr/>
      <dgm:t>
        <a:bodyPr/>
        <a:lstStyle/>
        <a:p>
          <a:endParaRPr lang="en-US" sz="1800"/>
        </a:p>
      </dgm:t>
    </dgm:pt>
    <dgm:pt modelId="{2695E0B8-8B57-4D09-97AE-1BD39E6FDE20}" type="sibTrans" cxnId="{78ADA996-F674-4452-89FD-49F30E698EFF}">
      <dgm:prSet/>
      <dgm:spPr/>
      <dgm:t>
        <a:bodyPr/>
        <a:lstStyle/>
        <a:p>
          <a:endParaRPr lang="en-US" sz="1800"/>
        </a:p>
      </dgm:t>
    </dgm:pt>
    <dgm:pt modelId="{F1B70825-2790-4F09-AB97-6FA463737EEC}">
      <dgm:prSet phldrT="[Text]" custT="1"/>
      <dgm:spPr/>
      <dgm:t>
        <a:bodyPr/>
        <a:lstStyle/>
        <a:p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b. Ketika simpangan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berarah ke kiri dari titik keseimbangan (nilai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negatif), maka gaya pegas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F = -kx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berarah ke kanan (nilai </a:t>
          </a:r>
          <a:r>
            <a:rPr lang="en-US" sz="1800" i="1" smtClean="0">
              <a:latin typeface="Calibri" panose="020F0502020204030204" pitchFamily="34" charset="0"/>
              <a:cs typeface="Calibri" panose="020F0502020204030204" pitchFamily="34" charset="0"/>
            </a:rPr>
            <a:t>F</a:t>
          </a:r>
          <a:r>
            <a:rPr lang="en-US" sz="1800" smtClean="0">
              <a:latin typeface="Calibri" panose="020F0502020204030204" pitchFamily="34" charset="0"/>
              <a:cs typeface="Calibri" panose="020F0502020204030204" pitchFamily="34" charset="0"/>
            </a:rPr>
            <a:t> positif). </a:t>
          </a:r>
          <a:endParaRPr lang="en-US" sz="1800" dirty="0"/>
        </a:p>
      </dgm:t>
    </dgm:pt>
    <dgm:pt modelId="{481AD974-9B61-4636-9896-BBF73641CCA6}" type="parTrans" cxnId="{93DE0741-C669-41E6-8FC0-879DECA951A7}">
      <dgm:prSet/>
      <dgm:spPr/>
      <dgm:t>
        <a:bodyPr/>
        <a:lstStyle/>
        <a:p>
          <a:endParaRPr lang="en-US" sz="1800"/>
        </a:p>
      </dgm:t>
    </dgm:pt>
    <dgm:pt modelId="{71996F39-C50D-4E96-83C6-76BFF1AE21DB}" type="sibTrans" cxnId="{93DE0741-C669-41E6-8FC0-879DECA951A7}">
      <dgm:prSet/>
      <dgm:spPr/>
      <dgm:t>
        <a:bodyPr/>
        <a:lstStyle/>
        <a:p>
          <a:endParaRPr lang="en-US" sz="1800"/>
        </a:p>
      </dgm:t>
    </dgm:pt>
    <dgm:pt modelId="{54AA575C-82A4-46A4-A1F5-4682B92A63D3}">
      <dgm:prSet phldrT="[Text]" custT="1"/>
      <dgm:spPr/>
      <dgm:t>
        <a:bodyPr/>
        <a:lstStyle/>
        <a:p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c. Gaya yang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besarnya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sebanding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simpangan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dan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selalu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berlawanan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arah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arah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simpangan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(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posisi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)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disebut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1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gaya</a:t>
          </a:r>
          <a:r>
            <a:rPr lang="en-US" sz="1800" b="1" i="1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1" i="1" dirty="0" err="1" smtClean="0">
              <a:latin typeface="Calibri" panose="020F0502020204030204" pitchFamily="34" charset="0"/>
              <a:cs typeface="Calibri" panose="020F0502020204030204" pitchFamily="34" charset="0"/>
            </a:rPr>
            <a:t>pemulih</a:t>
          </a:r>
          <a:r>
            <a:rPr lang="en-US" sz="1800" dirty="0" smtClean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sz="1800" dirty="0"/>
        </a:p>
      </dgm:t>
    </dgm:pt>
    <dgm:pt modelId="{E495103E-B141-4757-99AD-13A619E5328C}" type="parTrans" cxnId="{CC9FBF7F-C15A-4F8D-A6A4-86624B992BAB}">
      <dgm:prSet/>
      <dgm:spPr/>
      <dgm:t>
        <a:bodyPr/>
        <a:lstStyle/>
        <a:p>
          <a:endParaRPr lang="en-US" sz="1800"/>
        </a:p>
      </dgm:t>
    </dgm:pt>
    <dgm:pt modelId="{19172812-2486-4261-BFA4-7A0D0655EEA0}" type="sibTrans" cxnId="{CC9FBF7F-C15A-4F8D-A6A4-86624B992BAB}">
      <dgm:prSet/>
      <dgm:spPr/>
      <dgm:t>
        <a:bodyPr/>
        <a:lstStyle/>
        <a:p>
          <a:endParaRPr lang="en-US" sz="1800"/>
        </a:p>
      </dgm:t>
    </dgm:pt>
    <dgm:pt modelId="{6B355776-75C8-41C2-BA40-E72C8A7F445F}" type="pres">
      <dgm:prSet presAssocID="{A282336A-A057-4CF7-89B8-5F0F56B0E10B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52DF79E-E907-479E-BB4B-62B785150828}" type="pres">
      <dgm:prSet presAssocID="{BFBCF4DB-FE63-4DC9-B749-9B8C2D5708AC}" presName="parentLin" presStyleCnt="0"/>
      <dgm:spPr/>
    </dgm:pt>
    <dgm:pt modelId="{16A10C8F-F657-4307-89EC-D237F1BCDED5}" type="pres">
      <dgm:prSet presAssocID="{BFBCF4DB-FE63-4DC9-B749-9B8C2D5708A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DC0B7400-CE2D-4612-A3FA-F840810E764C}" type="pres">
      <dgm:prSet presAssocID="{BFBCF4DB-FE63-4DC9-B749-9B8C2D5708AC}" presName="parentText" presStyleLbl="node1" presStyleIdx="0" presStyleCnt="3" custScaleX="1286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7834EC8-73C2-45D7-AC62-23166D911D1A}" type="pres">
      <dgm:prSet presAssocID="{BFBCF4DB-FE63-4DC9-B749-9B8C2D5708AC}" presName="negativeSpace" presStyleCnt="0"/>
      <dgm:spPr/>
    </dgm:pt>
    <dgm:pt modelId="{2F4ABC2B-05D1-4B92-9A9E-DABE798D046E}" type="pres">
      <dgm:prSet presAssocID="{BFBCF4DB-FE63-4DC9-B749-9B8C2D5708AC}" presName="childText" presStyleLbl="conFgAcc1" presStyleIdx="0" presStyleCnt="3">
        <dgm:presLayoutVars>
          <dgm:bulletEnabled val="1"/>
        </dgm:presLayoutVars>
      </dgm:prSet>
      <dgm:spPr/>
    </dgm:pt>
    <dgm:pt modelId="{4CBF4D40-D4E7-4988-AA9C-3AEA297F4648}" type="pres">
      <dgm:prSet presAssocID="{2695E0B8-8B57-4D09-97AE-1BD39E6FDE20}" presName="spaceBetweenRectangles" presStyleCnt="0"/>
      <dgm:spPr/>
    </dgm:pt>
    <dgm:pt modelId="{05634DC4-D94A-405C-A774-1A5752F50445}" type="pres">
      <dgm:prSet presAssocID="{F1B70825-2790-4F09-AB97-6FA463737EEC}" presName="parentLin" presStyleCnt="0"/>
      <dgm:spPr/>
    </dgm:pt>
    <dgm:pt modelId="{BB628A8A-2F21-4F61-A945-3828AE877352}" type="pres">
      <dgm:prSet presAssocID="{F1B70825-2790-4F09-AB97-6FA463737EE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78FA74B5-5EA1-4A49-8772-5F2D131A6F0D}" type="pres">
      <dgm:prSet presAssocID="{F1B70825-2790-4F09-AB97-6FA463737EEC}" presName="parentText" presStyleLbl="node1" presStyleIdx="1" presStyleCnt="3" custScaleX="1286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24DCDD-3CDE-4BF7-99DC-3ECEBDA8914B}" type="pres">
      <dgm:prSet presAssocID="{F1B70825-2790-4F09-AB97-6FA463737EEC}" presName="negativeSpace" presStyleCnt="0"/>
      <dgm:spPr/>
    </dgm:pt>
    <dgm:pt modelId="{04E0CEF7-7868-4A83-ADB8-34AF6842EC02}" type="pres">
      <dgm:prSet presAssocID="{F1B70825-2790-4F09-AB97-6FA463737EEC}" presName="childText" presStyleLbl="conFgAcc1" presStyleIdx="1" presStyleCnt="3">
        <dgm:presLayoutVars>
          <dgm:bulletEnabled val="1"/>
        </dgm:presLayoutVars>
      </dgm:prSet>
      <dgm:spPr/>
    </dgm:pt>
    <dgm:pt modelId="{91734BEE-DCC4-4739-81F2-EDD169F7A3C3}" type="pres">
      <dgm:prSet presAssocID="{71996F39-C50D-4E96-83C6-76BFF1AE21DB}" presName="spaceBetweenRectangles" presStyleCnt="0"/>
      <dgm:spPr/>
    </dgm:pt>
    <dgm:pt modelId="{4D64CD0E-BB2F-4B92-B0BA-D3A9C6905023}" type="pres">
      <dgm:prSet presAssocID="{54AA575C-82A4-46A4-A1F5-4682B92A63D3}" presName="parentLin" presStyleCnt="0"/>
      <dgm:spPr/>
    </dgm:pt>
    <dgm:pt modelId="{0D1D2576-7B0F-455E-B730-81F521DB92D1}" type="pres">
      <dgm:prSet presAssocID="{54AA575C-82A4-46A4-A1F5-4682B92A63D3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F0EA143A-1A62-480F-A06B-CDC16F9DA345}" type="pres">
      <dgm:prSet presAssocID="{54AA575C-82A4-46A4-A1F5-4682B92A63D3}" presName="parentText" presStyleLbl="node1" presStyleIdx="2" presStyleCnt="3" custScaleX="12860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A64E04-53FF-4FD9-AED3-1BDC3BE87995}" type="pres">
      <dgm:prSet presAssocID="{54AA575C-82A4-46A4-A1F5-4682B92A63D3}" presName="negativeSpace" presStyleCnt="0"/>
      <dgm:spPr/>
    </dgm:pt>
    <dgm:pt modelId="{A09F95C0-A968-4486-83E7-05D6BBD23A29}" type="pres">
      <dgm:prSet presAssocID="{54AA575C-82A4-46A4-A1F5-4682B92A63D3}" presName="childText" presStyleLbl="conFgAcc1" presStyleIdx="2" presStyleCnt="3">
        <dgm:presLayoutVars>
          <dgm:bulletEnabled val="1"/>
        </dgm:presLayoutVars>
      </dgm:prSet>
      <dgm:spPr/>
    </dgm:pt>
  </dgm:ptLst>
  <dgm:cxnLst>
    <dgm:cxn modelId="{ECBAD295-5B7E-4CB4-8FB7-05AFA0DB5DFB}" type="presOf" srcId="{BFBCF4DB-FE63-4DC9-B749-9B8C2D5708AC}" destId="{16A10C8F-F657-4307-89EC-D237F1BCDED5}" srcOrd="0" destOrd="0" presId="urn:microsoft.com/office/officeart/2005/8/layout/list1"/>
    <dgm:cxn modelId="{7605D1BA-0B27-41D6-A87F-651145A62062}" type="presOf" srcId="{BFBCF4DB-FE63-4DC9-B749-9B8C2D5708AC}" destId="{DC0B7400-CE2D-4612-A3FA-F840810E764C}" srcOrd="1" destOrd="0" presId="urn:microsoft.com/office/officeart/2005/8/layout/list1"/>
    <dgm:cxn modelId="{78ADA996-F674-4452-89FD-49F30E698EFF}" srcId="{A282336A-A057-4CF7-89B8-5F0F56B0E10B}" destId="{BFBCF4DB-FE63-4DC9-B749-9B8C2D5708AC}" srcOrd="0" destOrd="0" parTransId="{43554C4D-053C-4526-820C-43595767C969}" sibTransId="{2695E0B8-8B57-4D09-97AE-1BD39E6FDE20}"/>
    <dgm:cxn modelId="{93DE0741-C669-41E6-8FC0-879DECA951A7}" srcId="{A282336A-A057-4CF7-89B8-5F0F56B0E10B}" destId="{F1B70825-2790-4F09-AB97-6FA463737EEC}" srcOrd="1" destOrd="0" parTransId="{481AD974-9B61-4636-9896-BBF73641CCA6}" sibTransId="{71996F39-C50D-4E96-83C6-76BFF1AE21DB}"/>
    <dgm:cxn modelId="{7C9C8BF1-2ADE-4D80-8307-733DE9069D7D}" type="presOf" srcId="{F1B70825-2790-4F09-AB97-6FA463737EEC}" destId="{78FA74B5-5EA1-4A49-8772-5F2D131A6F0D}" srcOrd="1" destOrd="0" presId="urn:microsoft.com/office/officeart/2005/8/layout/list1"/>
    <dgm:cxn modelId="{A83AACEC-5FFF-4F62-8D9E-2DA095D3EC64}" type="presOf" srcId="{54AA575C-82A4-46A4-A1F5-4682B92A63D3}" destId="{F0EA143A-1A62-480F-A06B-CDC16F9DA345}" srcOrd="1" destOrd="0" presId="urn:microsoft.com/office/officeart/2005/8/layout/list1"/>
    <dgm:cxn modelId="{41EC42AA-419F-4516-8331-7F5FEEC4F945}" type="presOf" srcId="{54AA575C-82A4-46A4-A1F5-4682B92A63D3}" destId="{0D1D2576-7B0F-455E-B730-81F521DB92D1}" srcOrd="0" destOrd="0" presId="urn:microsoft.com/office/officeart/2005/8/layout/list1"/>
    <dgm:cxn modelId="{763122CD-84FC-4E43-9DA0-6D0B5259E011}" type="presOf" srcId="{F1B70825-2790-4F09-AB97-6FA463737EEC}" destId="{BB628A8A-2F21-4F61-A945-3828AE877352}" srcOrd="0" destOrd="0" presId="urn:microsoft.com/office/officeart/2005/8/layout/list1"/>
    <dgm:cxn modelId="{FED134DB-B7C3-486D-9799-7B2B68DB71D9}" type="presOf" srcId="{A282336A-A057-4CF7-89B8-5F0F56B0E10B}" destId="{6B355776-75C8-41C2-BA40-E72C8A7F445F}" srcOrd="0" destOrd="0" presId="urn:microsoft.com/office/officeart/2005/8/layout/list1"/>
    <dgm:cxn modelId="{CC9FBF7F-C15A-4F8D-A6A4-86624B992BAB}" srcId="{A282336A-A057-4CF7-89B8-5F0F56B0E10B}" destId="{54AA575C-82A4-46A4-A1F5-4682B92A63D3}" srcOrd="2" destOrd="0" parTransId="{E495103E-B141-4757-99AD-13A619E5328C}" sibTransId="{19172812-2486-4261-BFA4-7A0D0655EEA0}"/>
    <dgm:cxn modelId="{213D37EC-B55D-4312-AED6-1BBDB3D6B6C2}" type="presParOf" srcId="{6B355776-75C8-41C2-BA40-E72C8A7F445F}" destId="{E52DF79E-E907-479E-BB4B-62B785150828}" srcOrd="0" destOrd="0" presId="urn:microsoft.com/office/officeart/2005/8/layout/list1"/>
    <dgm:cxn modelId="{24473351-C12F-4E89-987F-EAED69FA9F6B}" type="presParOf" srcId="{E52DF79E-E907-479E-BB4B-62B785150828}" destId="{16A10C8F-F657-4307-89EC-D237F1BCDED5}" srcOrd="0" destOrd="0" presId="urn:microsoft.com/office/officeart/2005/8/layout/list1"/>
    <dgm:cxn modelId="{EEB9E77B-AEEE-4A34-ADC7-D4D15D2F37B5}" type="presParOf" srcId="{E52DF79E-E907-479E-BB4B-62B785150828}" destId="{DC0B7400-CE2D-4612-A3FA-F840810E764C}" srcOrd="1" destOrd="0" presId="urn:microsoft.com/office/officeart/2005/8/layout/list1"/>
    <dgm:cxn modelId="{087E4EA4-616E-400A-86D5-2CD4392559ED}" type="presParOf" srcId="{6B355776-75C8-41C2-BA40-E72C8A7F445F}" destId="{97834EC8-73C2-45D7-AC62-23166D911D1A}" srcOrd="1" destOrd="0" presId="urn:microsoft.com/office/officeart/2005/8/layout/list1"/>
    <dgm:cxn modelId="{F4152A25-7FD6-413B-851F-8CD09C35CFA4}" type="presParOf" srcId="{6B355776-75C8-41C2-BA40-E72C8A7F445F}" destId="{2F4ABC2B-05D1-4B92-9A9E-DABE798D046E}" srcOrd="2" destOrd="0" presId="urn:microsoft.com/office/officeart/2005/8/layout/list1"/>
    <dgm:cxn modelId="{6BD4EE2B-33C4-4765-BDAD-10E5B35A56D2}" type="presParOf" srcId="{6B355776-75C8-41C2-BA40-E72C8A7F445F}" destId="{4CBF4D40-D4E7-4988-AA9C-3AEA297F4648}" srcOrd="3" destOrd="0" presId="urn:microsoft.com/office/officeart/2005/8/layout/list1"/>
    <dgm:cxn modelId="{ACBF08B3-C133-47A5-BB62-FE70B0145A62}" type="presParOf" srcId="{6B355776-75C8-41C2-BA40-E72C8A7F445F}" destId="{05634DC4-D94A-405C-A774-1A5752F50445}" srcOrd="4" destOrd="0" presId="urn:microsoft.com/office/officeart/2005/8/layout/list1"/>
    <dgm:cxn modelId="{9C2266B2-1BCE-40DA-A5CF-5FE754E68088}" type="presParOf" srcId="{05634DC4-D94A-405C-A774-1A5752F50445}" destId="{BB628A8A-2F21-4F61-A945-3828AE877352}" srcOrd="0" destOrd="0" presId="urn:microsoft.com/office/officeart/2005/8/layout/list1"/>
    <dgm:cxn modelId="{55A7AAAB-B193-4FCA-88E9-55C7BD9C3030}" type="presParOf" srcId="{05634DC4-D94A-405C-A774-1A5752F50445}" destId="{78FA74B5-5EA1-4A49-8772-5F2D131A6F0D}" srcOrd="1" destOrd="0" presId="urn:microsoft.com/office/officeart/2005/8/layout/list1"/>
    <dgm:cxn modelId="{ADEEA84F-EF95-4BE6-AA5B-D0BB6648ED04}" type="presParOf" srcId="{6B355776-75C8-41C2-BA40-E72C8A7F445F}" destId="{4524DCDD-3CDE-4BF7-99DC-3ECEBDA8914B}" srcOrd="5" destOrd="0" presId="urn:microsoft.com/office/officeart/2005/8/layout/list1"/>
    <dgm:cxn modelId="{1E3BFB7E-7F46-4F3C-9C1B-B6C2209CF882}" type="presParOf" srcId="{6B355776-75C8-41C2-BA40-E72C8A7F445F}" destId="{04E0CEF7-7868-4A83-ADB8-34AF6842EC02}" srcOrd="6" destOrd="0" presId="urn:microsoft.com/office/officeart/2005/8/layout/list1"/>
    <dgm:cxn modelId="{1F2F53C0-A3FE-40B1-8867-AA441FCB2EFE}" type="presParOf" srcId="{6B355776-75C8-41C2-BA40-E72C8A7F445F}" destId="{91734BEE-DCC4-4739-81F2-EDD169F7A3C3}" srcOrd="7" destOrd="0" presId="urn:microsoft.com/office/officeart/2005/8/layout/list1"/>
    <dgm:cxn modelId="{2B105F30-68DA-41C3-9915-D59E8D59E864}" type="presParOf" srcId="{6B355776-75C8-41C2-BA40-E72C8A7F445F}" destId="{4D64CD0E-BB2F-4B92-B0BA-D3A9C6905023}" srcOrd="8" destOrd="0" presId="urn:microsoft.com/office/officeart/2005/8/layout/list1"/>
    <dgm:cxn modelId="{DFC4E9EE-CBED-41B3-8950-FC4FECE3F8CC}" type="presParOf" srcId="{4D64CD0E-BB2F-4B92-B0BA-D3A9C6905023}" destId="{0D1D2576-7B0F-455E-B730-81F521DB92D1}" srcOrd="0" destOrd="0" presId="urn:microsoft.com/office/officeart/2005/8/layout/list1"/>
    <dgm:cxn modelId="{D95E2608-F45E-487C-A388-4DCBA08FBDCC}" type="presParOf" srcId="{4D64CD0E-BB2F-4B92-B0BA-D3A9C6905023}" destId="{F0EA143A-1A62-480F-A06B-CDC16F9DA345}" srcOrd="1" destOrd="0" presId="urn:microsoft.com/office/officeart/2005/8/layout/list1"/>
    <dgm:cxn modelId="{E41A514E-55C9-4229-92D4-123BC1524DF8}" type="presParOf" srcId="{6B355776-75C8-41C2-BA40-E72C8A7F445F}" destId="{A5A64E04-53FF-4FD9-AED3-1BDC3BE87995}" srcOrd="9" destOrd="0" presId="urn:microsoft.com/office/officeart/2005/8/layout/list1"/>
    <dgm:cxn modelId="{ACB687D6-171D-4696-9DA9-64E20CB6889F}" type="presParOf" srcId="{6B355776-75C8-41C2-BA40-E72C8A7F445F}" destId="{A09F95C0-A968-4486-83E7-05D6BBD23A29}" srcOrd="10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F4ABC2B-05D1-4B92-9A9E-DABE798D046E}">
      <dsp:nvSpPr>
        <dsp:cNvPr id="0" name=""/>
        <dsp:cNvSpPr/>
      </dsp:nvSpPr>
      <dsp:spPr>
        <a:xfrm>
          <a:off x="0" y="373800"/>
          <a:ext cx="837364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0B7400-CE2D-4612-A3FA-F840810E764C}">
      <dsp:nvSpPr>
        <dsp:cNvPr id="0" name=""/>
        <dsp:cNvSpPr/>
      </dsp:nvSpPr>
      <dsp:spPr>
        <a:xfrm>
          <a:off x="418682" y="4799"/>
          <a:ext cx="7537950" cy="738000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4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553" tIns="0" rIns="2215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a. Ketika simpangan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berarah ke kanan dari titik keseimbangan (nilai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positif), maka gaya pegas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F = -kx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berarah ke kiri (nilai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F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negatif). </a:t>
          </a:r>
          <a:endParaRPr lang="en-US" sz="1800" kern="1200" dirty="0"/>
        </a:p>
      </dsp:txBody>
      <dsp:txXfrm>
        <a:off x="454708" y="40825"/>
        <a:ext cx="7465898" cy="665948"/>
      </dsp:txXfrm>
    </dsp:sp>
    <dsp:sp modelId="{04E0CEF7-7868-4A83-ADB8-34AF6842EC02}">
      <dsp:nvSpPr>
        <dsp:cNvPr id="0" name=""/>
        <dsp:cNvSpPr/>
      </dsp:nvSpPr>
      <dsp:spPr>
        <a:xfrm>
          <a:off x="0" y="1507800"/>
          <a:ext cx="837364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FA74B5-5EA1-4A49-8772-5F2D131A6F0D}">
      <dsp:nvSpPr>
        <dsp:cNvPr id="0" name=""/>
        <dsp:cNvSpPr/>
      </dsp:nvSpPr>
      <dsp:spPr>
        <a:xfrm>
          <a:off x="418682" y="1138800"/>
          <a:ext cx="7537950" cy="738000"/>
        </a:xfrm>
        <a:prstGeom prst="round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tint val="50000"/>
                <a:satMod val="300000"/>
              </a:schemeClr>
            </a:gs>
            <a:gs pos="35000">
              <a:schemeClr val="accent4">
                <a:hueOff val="-2232385"/>
                <a:satOff val="13449"/>
                <a:lumOff val="1078"/>
                <a:alphaOff val="0"/>
                <a:tint val="37000"/>
                <a:satMod val="30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553" tIns="0" rIns="2215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b. Ketika simpangan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berarah ke kiri dari titik keseimbangan (nilai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negatif), maka gaya pegas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F = -kx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berarah ke kanan (nilai </a:t>
          </a:r>
          <a:r>
            <a:rPr lang="en-US" sz="1800" i="1" kern="1200" smtClean="0">
              <a:latin typeface="Calibri" panose="020F0502020204030204" pitchFamily="34" charset="0"/>
              <a:cs typeface="Calibri" panose="020F0502020204030204" pitchFamily="34" charset="0"/>
            </a:rPr>
            <a:t>F</a:t>
          </a:r>
          <a:r>
            <a:rPr lang="en-US" sz="1800" kern="1200" smtClean="0">
              <a:latin typeface="Calibri" panose="020F0502020204030204" pitchFamily="34" charset="0"/>
              <a:cs typeface="Calibri" panose="020F0502020204030204" pitchFamily="34" charset="0"/>
            </a:rPr>
            <a:t> positif). </a:t>
          </a:r>
          <a:endParaRPr lang="en-US" sz="1800" kern="1200" dirty="0"/>
        </a:p>
      </dsp:txBody>
      <dsp:txXfrm>
        <a:off x="454708" y="1174826"/>
        <a:ext cx="7465898" cy="665948"/>
      </dsp:txXfrm>
    </dsp:sp>
    <dsp:sp modelId="{A09F95C0-A968-4486-83E7-05D6BBD23A29}">
      <dsp:nvSpPr>
        <dsp:cNvPr id="0" name=""/>
        <dsp:cNvSpPr/>
      </dsp:nvSpPr>
      <dsp:spPr>
        <a:xfrm>
          <a:off x="0" y="2641799"/>
          <a:ext cx="8373640" cy="630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0EA143A-1A62-480F-A06B-CDC16F9DA345}">
      <dsp:nvSpPr>
        <dsp:cNvPr id="0" name=""/>
        <dsp:cNvSpPr/>
      </dsp:nvSpPr>
      <dsp:spPr>
        <a:xfrm>
          <a:off x="418682" y="2272800"/>
          <a:ext cx="7537950" cy="738000"/>
        </a:xfrm>
        <a:prstGeom prst="round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tint val="50000"/>
                <a:satMod val="300000"/>
              </a:schemeClr>
            </a:gs>
            <a:gs pos="35000">
              <a:schemeClr val="accent4">
                <a:hueOff val="-4464770"/>
                <a:satOff val="26899"/>
                <a:lumOff val="2156"/>
                <a:alphaOff val="0"/>
                <a:tint val="37000"/>
                <a:satMod val="30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1553" tIns="0" rIns="221553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c. Gaya yang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besarnya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sebanding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simpangan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dan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selalu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berlawanan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arah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arah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simpangan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(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posisi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)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disebut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dengan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1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gaya</a:t>
          </a:r>
          <a:r>
            <a:rPr lang="en-US" sz="1800" b="1" i="1" kern="1200" dirty="0" smtClean="0">
              <a:latin typeface="Calibri" panose="020F0502020204030204" pitchFamily="34" charset="0"/>
              <a:cs typeface="Calibri" panose="020F0502020204030204" pitchFamily="34" charset="0"/>
            </a:rPr>
            <a:t> </a:t>
          </a:r>
          <a:r>
            <a:rPr lang="en-US" sz="1800" b="1" i="1" kern="1200" dirty="0" err="1" smtClean="0">
              <a:latin typeface="Calibri" panose="020F0502020204030204" pitchFamily="34" charset="0"/>
              <a:cs typeface="Calibri" panose="020F0502020204030204" pitchFamily="34" charset="0"/>
            </a:rPr>
            <a:t>pemulih</a:t>
          </a:r>
          <a:r>
            <a:rPr lang="en-US" sz="1800" kern="1200" dirty="0" smtClean="0">
              <a:latin typeface="Calibri" panose="020F0502020204030204" pitchFamily="34" charset="0"/>
              <a:cs typeface="Calibri" panose="020F0502020204030204" pitchFamily="34" charset="0"/>
            </a:rPr>
            <a:t>.</a:t>
          </a:r>
          <a:endParaRPr lang="en-US" sz="1800" kern="1200" dirty="0"/>
        </a:p>
      </dsp:txBody>
      <dsp:txXfrm>
        <a:off x="454708" y="2308826"/>
        <a:ext cx="7465898" cy="6659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7A6B6-4019-475C-9F8C-8CE4E5D55EEC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35246-BACC-405E-A56E-54190B0AC4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1083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400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216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82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41844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6042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6737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68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272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294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599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9360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125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4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B03BAA-0AFF-49AE-B021-60E7503A9736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BA6AE0-D24C-4F88-96E1-5D86B783783C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3" descr="E:\ELISA\ERLANGGA LISA\2017\TEMPLATE PPT\SMA Fisika kelompok peminatan\SMA Fisika kelompok peminatan.png"/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124"/>
            <a:ext cx="914400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6494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  <p:sldLayoutId id="2147483665" r:id="rId12"/>
    <p:sldLayoutId id="214748364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8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Matematička_gimnazija_-_Mathematical_Gymnasium_Belgrade_-_MGB_-_Physics_Laboratory_1.jpg"/>
          <p:cNvPicPr>
            <a:picLocks noChangeAspect="1"/>
          </p:cNvPicPr>
          <p:nvPr/>
        </p:nvPicPr>
        <p:blipFill rotWithShape="1">
          <a:blip r:embed="rId2"/>
          <a:srcRect t="9431" b="10110"/>
          <a:stretch/>
        </p:blipFill>
        <p:spPr>
          <a:xfrm>
            <a:off x="0" y="0"/>
            <a:ext cx="9163050" cy="489585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019800" y="4599700"/>
            <a:ext cx="2362200" cy="246221"/>
          </a:xfrm>
          <a:prstGeom prst="rect">
            <a:avLst/>
          </a:prstGeom>
          <a:solidFill>
            <a:schemeClr val="bg1">
              <a:alpha val="68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Sumber</a:t>
            </a:r>
            <a:r>
              <a:rPr lang="en-US" sz="1000" dirty="0" smtClean="0"/>
              <a:t>: </a:t>
            </a:r>
            <a:r>
              <a:rPr lang="en-US" sz="1000" dirty="0" err="1" smtClean="0"/>
              <a:t>Gpeltier</a:t>
            </a:r>
            <a:r>
              <a:rPr lang="en-US" sz="1000" dirty="0" smtClean="0"/>
              <a:t>, pixabay.com</a:t>
            </a:r>
            <a:endParaRPr lang="en-US" sz="1000" dirty="0"/>
          </a:p>
        </p:txBody>
      </p:sp>
      <p:pic>
        <p:nvPicPr>
          <p:cNvPr id="9" name="Picture 3" descr="E:\ELISA\ERLANGGA LISA\2017\TEMPLATE PPT\SMA Fisika kelompok peminatan\SMA Fisika kelompok peminata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02124"/>
            <a:ext cx="9144000" cy="84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itle 1"/>
          <p:cNvSpPr txBox="1">
            <a:spLocks/>
          </p:cNvSpPr>
          <p:nvPr/>
        </p:nvSpPr>
        <p:spPr>
          <a:xfrm>
            <a:off x="0" y="209550"/>
            <a:ext cx="9144000" cy="1345288"/>
          </a:xfrm>
          <a:prstGeom prst="rect">
            <a:avLst/>
          </a:prstGeom>
          <a:solidFill>
            <a:schemeClr val="bg1">
              <a:alpha val="84000"/>
            </a:schemeClr>
          </a:solidFill>
        </p:spPr>
        <p:txBody>
          <a:bodyPr vert="horz" lIns="93360" tIns="46680" rIns="93360" bIns="46680" rtlCol="0" anchor="ctr"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6213" marR="0" lvl="0" algn="ctr" defTabSz="933602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d-ID" sz="44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0" y="351532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BAB </a:t>
            </a:r>
            <a:r>
              <a:rPr lang="en-US" sz="3200" b="1" dirty="0" smtClean="0">
                <a:solidFill>
                  <a:srgbClr val="C00000"/>
                </a:solidFill>
              </a:rPr>
              <a:t>11</a:t>
            </a:r>
            <a:endParaRPr lang="en-US" sz="3200" b="1" dirty="0" smtClean="0">
              <a:solidFill>
                <a:srgbClr val="C00000"/>
              </a:solidFill>
            </a:endParaRPr>
          </a:p>
          <a:p>
            <a:pPr algn="ctr"/>
            <a:r>
              <a:rPr lang="fi-FI" sz="3200" b="1" dirty="0"/>
              <a:t>GERAK HARMONIK SEDERHANA</a:t>
            </a:r>
          </a:p>
        </p:txBody>
      </p:sp>
    </p:spTree>
    <p:extLst>
      <p:ext uri="{BB962C8B-B14F-4D97-AF65-F5344CB8AC3E}">
        <p14:creationId xmlns:p14="http://schemas.microsoft.com/office/powerpoint/2010/main" val="1944976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/>
          <p:cNvSpPr/>
          <p:nvPr/>
        </p:nvSpPr>
        <p:spPr>
          <a:xfrm>
            <a:off x="759335" y="3845846"/>
            <a:ext cx="7950637" cy="707104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228" tIns="37614" rIns="75228" bIns="37614" rtlCol="0" anchor="ctr"/>
          <a:lstStyle/>
          <a:p>
            <a:pPr algn="ctr">
              <a:spcBef>
                <a:spcPct val="50000"/>
              </a:spcBef>
            </a:pP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Benda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bergerak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bolak-balik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sekitar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titik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keseimbangannya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disebut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gerak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harmonik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sederhana</a:t>
            </a:r>
            <a:r>
              <a:rPr lang="en-US" sz="2000" dirty="0" smtClean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59335" y="764104"/>
            <a:ext cx="4346066" cy="2798246"/>
          </a:xfrm>
          <a:prstGeom prst="rect">
            <a:avLst/>
          </a:prstGeom>
        </p:spPr>
        <p:txBody>
          <a:bodyPr wrap="square" lIns="75228" tIns="37614" rIns="75228" bIns="37614">
            <a:spAutoFit/>
          </a:bodyPr>
          <a:lstStyle/>
          <a:p>
            <a:pPr>
              <a:lnSpc>
                <a:spcPct val="150000"/>
              </a:lnSpc>
              <a:spcBef>
                <a:spcPct val="50000"/>
              </a:spcBef>
            </a:pP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Gaya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pegas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berlawanan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arah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dengan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simpangan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memperlambat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gerak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hingga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akhirnya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berhenti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sesaat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di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titik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terjauh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kiri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di mana 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x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= -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dan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gaya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pegas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F = -</a:t>
            </a:r>
            <a:r>
              <a:rPr lang="en-US" sz="2000" i="1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kx</a:t>
            </a:r>
            <a:r>
              <a:rPr lang="en-US" sz="2000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 = kA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yang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positif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menggerakkan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benda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kembali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ke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2000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kanan</a:t>
            </a:r>
            <a:r>
              <a:rPr lang="en-US" sz="2000" dirty="0" smtClean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1" y="819150"/>
            <a:ext cx="2915873" cy="2796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36332" y="193784"/>
            <a:ext cx="837364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sz="2400" b="1" dirty="0"/>
              <a:t>A.	GAYA PEMULIH DAN PERSAMAAN GERAK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762000" y="798195"/>
            <a:ext cx="5543759" cy="325755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i-FI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Gaya Pemulih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6332" y="193784"/>
            <a:ext cx="837364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sz="2400" b="1" dirty="0"/>
              <a:t>A.	GAYA PEMULIH DAN PERSAMAAN GERAK</a:t>
            </a: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300672446"/>
              </p:ext>
            </p:extLst>
          </p:nvPr>
        </p:nvGraphicFramePr>
        <p:xfrm>
          <a:off x="336332" y="1276350"/>
          <a:ext cx="8373640" cy="3276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36527" y="1276350"/>
            <a:ext cx="1611699" cy="442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42907" y="1765884"/>
            <a:ext cx="1820975" cy="445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2190" y="2286013"/>
            <a:ext cx="2059717" cy="785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6457" y="3180090"/>
            <a:ext cx="5127200" cy="43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54359" y="3648919"/>
            <a:ext cx="5871930" cy="5102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4104765"/>
            <a:ext cx="5715840" cy="54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762000" y="874395"/>
            <a:ext cx="7947972" cy="325755"/>
          </a:xfrm>
          <a:prstGeom prst="rect">
            <a:avLst/>
          </a:prstGeom>
          <a:noFill/>
        </p:spPr>
        <p:txBody>
          <a:bodyPr vert="horz" lIns="93360" tIns="46680" rIns="93360" bIns="46680" rtlCol="0" anchor="ctr">
            <a:noAutofit/>
          </a:bodyPr>
          <a:lstStyle>
            <a:lvl1pPr algn="l" defTabSz="93360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fi-FI" sz="2400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Persamaan Gerak Harmonik Sederhana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332" y="269984"/>
            <a:ext cx="837364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sz="2400" b="1" dirty="0"/>
              <a:t>A.	GAYA PEMULIH DAN PERSAMAAN GERAK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47177" y="963039"/>
            <a:ext cx="1415023" cy="35899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01728" y="857250"/>
            <a:ext cx="2552125" cy="435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1292392"/>
            <a:ext cx="2948738" cy="543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1781924"/>
            <a:ext cx="3249936" cy="76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29000" y="2565859"/>
            <a:ext cx="4211006" cy="437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3141739"/>
            <a:ext cx="1899498" cy="360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2800" y="3404009"/>
            <a:ext cx="4260681" cy="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6600" y="4089570"/>
            <a:ext cx="4673864" cy="598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36332" y="285750"/>
            <a:ext cx="837364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sz="2400" b="1" dirty="0"/>
              <a:t>B.	PERIODE GERAK HARMONIK SEDERHANA</a:t>
            </a: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/>
        </p:nvSpPr>
        <p:spPr>
          <a:xfrm>
            <a:off x="304800" y="285750"/>
            <a:ext cx="8373640" cy="4616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>
              <a:tabLst>
                <a:tab pos="450850" algn="l"/>
              </a:tabLst>
            </a:pPr>
            <a:r>
              <a:rPr lang="en-US" sz="2400" b="1" dirty="0"/>
              <a:t>B.	PERIODE GERAK HARMONIK SEDERHANA</a:t>
            </a:r>
          </a:p>
        </p:txBody>
      </p:sp>
      <p:graphicFrame>
        <p:nvGraphicFramePr>
          <p:cNvPr id="21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7914594"/>
              </p:ext>
            </p:extLst>
          </p:nvPr>
        </p:nvGraphicFramePr>
        <p:xfrm>
          <a:off x="5834057" y="1044831"/>
          <a:ext cx="1938343" cy="25730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7" name="Equation" r:id="rId3" imgW="927000" imgH="965160" progId="Equation.DSMT4">
                  <p:embed/>
                </p:oleObj>
              </mc:Choice>
              <mc:Fallback>
                <p:oleObj name="Equation" r:id="rId3" imgW="927000" imgH="965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34057" y="1044831"/>
                        <a:ext cx="1938343" cy="257307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Connector 25"/>
          <p:cNvCxnSpPr/>
          <p:nvPr/>
        </p:nvCxnSpPr>
        <p:spPr>
          <a:xfrm>
            <a:off x="1793767" y="1044074"/>
            <a:ext cx="13657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1251543" y="2139736"/>
            <a:ext cx="2393274" cy="56905"/>
          </a:xfrm>
          <a:prstGeom prst="line">
            <a:avLst/>
          </a:prstGeom>
          <a:ln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2040951" y="1350327"/>
            <a:ext cx="1668040" cy="9104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rot="5400000">
            <a:off x="1130463" y="1422850"/>
            <a:ext cx="1668040" cy="9104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Oval 29"/>
          <p:cNvSpPr/>
          <p:nvPr/>
        </p:nvSpPr>
        <p:spPr>
          <a:xfrm>
            <a:off x="2362822" y="3292302"/>
            <a:ext cx="284527" cy="3626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228" tIns="37614" rIns="75228" bIns="37614"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3216404" y="2494544"/>
            <a:ext cx="284527" cy="3626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228" tIns="37614" rIns="75228" bIns="37614"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338523" y="2639591"/>
            <a:ext cx="284527" cy="36261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5228" tIns="37614" rIns="75228" bIns="37614"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/>
          <p:cNvCxnSpPr/>
          <p:nvPr/>
        </p:nvCxnSpPr>
        <p:spPr>
          <a:xfrm rot="5400000">
            <a:off x="2367900" y="4235269"/>
            <a:ext cx="1015328" cy="1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2647349" y="4042580"/>
            <a:ext cx="455244" cy="352962"/>
          </a:xfrm>
          <a:prstGeom prst="rect">
            <a:avLst/>
          </a:prstGeom>
          <a:noFill/>
        </p:spPr>
        <p:txBody>
          <a:bodyPr wrap="square" lIns="75228" tIns="37614" rIns="75228" bIns="37614" rtlCol="0">
            <a:spAutoFit/>
          </a:bodyPr>
          <a:lstStyle/>
          <a:p>
            <a:r>
              <a:rPr lang="en-US" i="1" dirty="0" smtClean="0"/>
              <a:t>g</a:t>
            </a:r>
            <a:endParaRPr lang="en-US" i="1" dirty="0"/>
          </a:p>
        </p:txBody>
      </p:sp>
      <p:cxnSp>
        <p:nvCxnSpPr>
          <p:cNvPr id="41" name="Straight Arrow Connector 40"/>
          <p:cNvCxnSpPr/>
          <p:nvPr/>
        </p:nvCxnSpPr>
        <p:spPr>
          <a:xfrm rot="5400000">
            <a:off x="3164577" y="2856568"/>
            <a:ext cx="1015328" cy="1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6200000" flipV="1">
            <a:off x="3164577" y="1768716"/>
            <a:ext cx="1015328" cy="118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3671648" y="2639591"/>
            <a:ext cx="1081204" cy="629960"/>
          </a:xfrm>
          <a:prstGeom prst="rect">
            <a:avLst/>
          </a:prstGeom>
          <a:noFill/>
        </p:spPr>
        <p:txBody>
          <a:bodyPr wrap="square" lIns="75228" tIns="37614" rIns="75228" bIns="37614" rtlCol="0">
            <a:spAutoFit/>
          </a:bodyPr>
          <a:lstStyle/>
          <a:p>
            <a:r>
              <a:rPr lang="en-US" i="1" dirty="0" err="1" smtClean="0"/>
              <a:t>a</a:t>
            </a:r>
            <a:r>
              <a:rPr lang="en-US" i="1" baseline="-25000" dirty="0" err="1" smtClean="0"/>
              <a:t>fiktif</a:t>
            </a:r>
            <a:r>
              <a:rPr lang="en-US" i="1" baseline="-25000" dirty="0" smtClean="0"/>
              <a:t> </a:t>
            </a:r>
            <a:r>
              <a:rPr lang="en-US" i="1" dirty="0" smtClean="0"/>
              <a:t>= + a</a:t>
            </a:r>
            <a:endParaRPr lang="en-US" i="1" dirty="0"/>
          </a:p>
        </p:txBody>
      </p:sp>
      <p:sp>
        <p:nvSpPr>
          <p:cNvPr id="44" name="TextBox 43"/>
          <p:cNvSpPr txBox="1"/>
          <p:nvPr/>
        </p:nvSpPr>
        <p:spPr>
          <a:xfrm>
            <a:off x="3671648" y="1504259"/>
            <a:ext cx="1422637" cy="352962"/>
          </a:xfrm>
          <a:prstGeom prst="rect">
            <a:avLst/>
          </a:prstGeom>
          <a:noFill/>
        </p:spPr>
        <p:txBody>
          <a:bodyPr wrap="square" lIns="75228" tIns="37614" rIns="75228" bIns="37614" rtlCol="0">
            <a:spAutoFit/>
          </a:bodyPr>
          <a:lstStyle/>
          <a:p>
            <a:r>
              <a:rPr lang="en-US" i="1" dirty="0" err="1" smtClean="0"/>
              <a:t>a</a:t>
            </a:r>
            <a:r>
              <a:rPr lang="en-US" i="1" baseline="-25000" dirty="0" err="1" smtClean="0"/>
              <a:t>lift</a:t>
            </a:r>
            <a:r>
              <a:rPr lang="en-US" i="1" baseline="-25000" dirty="0" smtClean="0"/>
              <a:t>, </a:t>
            </a:r>
            <a:r>
              <a:rPr lang="en-US" i="1" baseline="-25000" dirty="0" err="1" smtClean="0"/>
              <a:t>tanah</a:t>
            </a:r>
            <a:r>
              <a:rPr lang="en-US" i="1" baseline="-25000" dirty="0" smtClean="0"/>
              <a:t> </a:t>
            </a:r>
            <a:r>
              <a:rPr lang="en-US" i="1" dirty="0" smtClean="0"/>
              <a:t>= - a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15823931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</TotalTime>
  <Words>175</Words>
  <Application>Microsoft Office PowerPoint</Application>
  <PresentationFormat>On-screen Show (16:9)</PresentationFormat>
  <Paragraphs>18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Custom Design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Elisa Putri Andini</dc:creator>
  <cp:lastModifiedBy>amel</cp:lastModifiedBy>
  <cp:revision>63</cp:revision>
  <dcterms:created xsi:type="dcterms:W3CDTF">2016-06-25T05:09:46Z</dcterms:created>
  <dcterms:modified xsi:type="dcterms:W3CDTF">2017-08-07T14:53:57Z</dcterms:modified>
</cp:coreProperties>
</file>