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ppt" ContentType="application/vnd.ms-powerpoint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9" r:id="rId9"/>
    <p:sldId id="271" r:id="rId10"/>
    <p:sldId id="272" r:id="rId11"/>
    <p:sldId id="273" r:id="rId12"/>
    <p:sldId id="277" r:id="rId13"/>
    <p:sldId id="262" r:id="rId14"/>
    <p:sldId id="274" r:id="rId15"/>
    <p:sldId id="275" r:id="rId16"/>
    <p:sldId id="276" r:id="rId17"/>
    <p:sldId id="278" r:id="rId18"/>
    <p:sldId id="263" r:id="rId19"/>
    <p:sldId id="264" r:id="rId20"/>
    <p:sldId id="265" r:id="rId21"/>
    <p:sldId id="266" r:id="rId22"/>
    <p:sldId id="26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1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10.wmf"/><Relationship Id="rId1" Type="http://schemas.openxmlformats.org/officeDocument/2006/relationships/image" Target="../media/image49.wmf"/><Relationship Id="rId4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94BC91-E62E-4603-8DB2-E8FABC3021E1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B2AD5-1E27-4DFB-922E-66B6E977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129BD1-F23A-497C-A33A-23FC37D64736}" type="slidenum">
              <a:rPr lang="en-US"/>
              <a:pPr/>
              <a:t>4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223F4-4B44-454F-86DF-B9992D8A72D0}" type="slidenum">
              <a:rPr lang="en-US"/>
              <a:pPr/>
              <a:t>5</a:t>
            </a:fld>
            <a:endParaRPr 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FC1121-496A-46BE-B902-CABC244EBBC4}" type="slidenum">
              <a:rPr lang="en-US"/>
              <a:pPr/>
              <a:t>6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B88F74-FC63-4634-AD85-4FAC05B2DB82}" type="slidenum">
              <a:rPr lang="en-US"/>
              <a:pPr/>
              <a:t>7</a:t>
            </a:fld>
            <a:endParaRPr lang="en-US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AF81B3-DFB9-4159-9E0A-28CC21A863F3}" type="slidenum">
              <a:rPr lang="en-US"/>
              <a:pPr/>
              <a:t>8</a:t>
            </a:fld>
            <a:endParaRPr lang="en-US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CD8E19-A9CD-4DE8-AA8B-0D99F36C05BE}" type="slidenum">
              <a:rPr lang="en-US"/>
              <a:pPr/>
              <a:t>13</a:t>
            </a:fld>
            <a:endParaRPr lang="en-US"/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AF721C-AEA7-48CB-A66F-20542C801D6C}" type="slidenum">
              <a:rPr lang="en-US"/>
              <a:pPr/>
              <a:t>18</a:t>
            </a:fld>
            <a:endParaRPr lang="en-US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95CA0F-5F4F-4E74-90CB-530D8C7080EF}" type="slidenum">
              <a:rPr lang="en-US"/>
              <a:pPr/>
              <a:t>19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D11A68-6112-4403-A4FD-714BEBFB85AC}" type="slidenum">
              <a:rPr lang="en-US"/>
              <a:pPr/>
              <a:t>20</a:t>
            </a:fld>
            <a:endParaRPr lang="en-US"/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70104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722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Hal.: </a:t>
            </a:r>
            <a:fld id="{4AD8ACFE-6A62-4194-8A26-9A95A37388C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48000" y="6461125"/>
            <a:ext cx="31242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LIMIT  FUNGSI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70104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4722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Hal.: </a:t>
            </a:r>
            <a:fld id="{14E33DCD-E705-45BF-A43B-3BEF92D244B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048000" y="6461125"/>
            <a:ext cx="31242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LIMIT  FUNGSI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70104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722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Hal.: </a:t>
            </a:r>
            <a:fld id="{C33FED48-2522-46F2-9964-5A37C8AA378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0" y="6461125"/>
            <a:ext cx="31242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LIMIT  FUNGSI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76288" y="209550"/>
            <a:ext cx="8101012" cy="60531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334CB-78D4-46F4-8DB3-44117BC8C4E4}" type="datetime3">
              <a:rPr lang="en-US"/>
              <a:pPr>
                <a:defRPr/>
              </a:pPr>
              <a:t>2 October 2017</a:t>
            </a:fld>
            <a:endParaRPr lang="en-US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Editor Hendry. P</a:t>
            </a:r>
          </a:p>
        </p:txBody>
      </p:sp>
      <p:sp>
        <p:nvSpPr>
          <p:cNvPr id="5" name="Rectangle 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EDC52-C322-407E-8A8F-0FBEAD7C12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7391400" cy="563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30750" y="1347788"/>
            <a:ext cx="3803650" cy="2381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30750" y="3881438"/>
            <a:ext cx="3803650" cy="2381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8D1A1-27F1-41BC-BDB6-B486791C6DC9}" type="datetime3">
              <a:rPr lang="en-US"/>
              <a:pPr>
                <a:defRPr/>
              </a:pPr>
              <a:t>2 October 2017</a:t>
            </a:fld>
            <a:endParaRPr lang="en-US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Editor Hendry. P</a:t>
            </a:r>
          </a:p>
        </p:txBody>
      </p:sp>
      <p:sp>
        <p:nvSpPr>
          <p:cNvPr id="8" name="Rectangle 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7F8FB-1581-4A2F-A6D1-C7369B9AC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00C3D8-6DE5-4D4C-B9EA-EB5E098625C4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EB3D21C-BE07-497C-8E7C-93322821A6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.ppt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6.v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0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audio" Target="../media/audio2.wav"/><Relationship Id="rId15" Type="http://schemas.openxmlformats.org/officeDocument/2006/relationships/oleObject" Target="../embeddings/oleObject27.bin"/><Relationship Id="rId10" Type="http://schemas.openxmlformats.org/officeDocument/2006/relationships/oleObject" Target="../embeddings/oleObject22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oleObject" Target="../embeddings/oleObject37.bin"/><Relationship Id="rId18" Type="http://schemas.openxmlformats.org/officeDocument/2006/relationships/oleObject" Target="../embeddings/oleObject42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1.bin"/><Relationship Id="rId12" Type="http://schemas.openxmlformats.org/officeDocument/2006/relationships/oleObject" Target="../embeddings/oleObject36.bin"/><Relationship Id="rId17" Type="http://schemas.openxmlformats.org/officeDocument/2006/relationships/oleObject" Target="../embeddings/oleObject41.bin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40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0.bin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9.bin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3.bin"/><Relationship Id="rId14" Type="http://schemas.openxmlformats.org/officeDocument/2006/relationships/oleObject" Target="../embeddings/oleObject3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4" Type="http://schemas.openxmlformats.org/officeDocument/2006/relationships/oleObject" Target="../embeddings/oleObject4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Bab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Limit </a:t>
            </a:r>
            <a:r>
              <a:rPr lang="en-US" dirty="0" err="1" smtClean="0"/>
              <a:t>Fungsi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3671888" y="407987"/>
            <a:ext cx="1944687" cy="430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Jawab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>
            <p:ph/>
          </p:nvPr>
        </p:nvGraphicFramePr>
        <p:xfrm>
          <a:off x="381000" y="1600200"/>
          <a:ext cx="7273925" cy="4692650"/>
        </p:xfrm>
        <a:graphic>
          <a:graphicData uri="http://schemas.openxmlformats.org/presentationml/2006/ole">
            <p:oleObj spid="_x0000_s38914" name="Equation" r:id="rId3" imgW="1968480" imgH="1269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2" name="Object 4"/>
          <p:cNvGraphicFramePr>
            <a:graphicFrameLocks noChangeAspect="1"/>
          </p:cNvGraphicFramePr>
          <p:nvPr>
            <p:ph/>
          </p:nvPr>
        </p:nvGraphicFramePr>
        <p:xfrm>
          <a:off x="358775" y="1665288"/>
          <a:ext cx="3905250" cy="4932362"/>
        </p:xfrm>
        <a:graphic>
          <a:graphicData uri="http://schemas.openxmlformats.org/presentationml/2006/ole">
            <p:oleObj spid="_x0000_s39938" name="Equation" r:id="rId3" imgW="1879560" imgH="237456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0" y="634425"/>
            <a:ext cx="14690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JAWAB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6B3F91E-11D2-4531-9F91-04CBD06CE030}" type="datetime3">
              <a:rPr lang="en-US" smtClean="0"/>
              <a:pPr/>
              <a:t>2 October 2017</a:t>
            </a:fld>
            <a:endParaRPr lang="en-US" smtClean="0"/>
          </a:p>
        </p:txBody>
      </p:sp>
      <p:sp>
        <p:nvSpPr>
          <p:cNvPr id="47108" name="Footer Placeholder 6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Editor Hendry. P</a:t>
            </a:r>
          </a:p>
        </p:txBody>
      </p:sp>
      <p:sp>
        <p:nvSpPr>
          <p:cNvPr id="47109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D470B6-8E39-4DCA-B404-89B7EFDC824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71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en-GB" smtClean="0"/>
          </a:p>
        </p:txBody>
      </p:sp>
      <p:graphicFrame>
        <p:nvGraphicFramePr>
          <p:cNvPr id="47106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-1588" y="15875"/>
          <a:ext cx="9144001" cy="6856413"/>
        </p:xfrm>
        <a:graphic>
          <a:graphicData uri="http://schemas.openxmlformats.org/presentationml/2006/ole">
            <p:oleObj spid="_x0000_s44034" name="Presentation" r:id="rId3" imgW="4572042" imgH="3428869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Limit </a:t>
            </a:r>
            <a:r>
              <a:rPr lang="en-US" sz="4400" b="1" dirty="0" err="1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Fungsi</a:t>
            </a:r>
            <a:r>
              <a:rPr lang="en-US" sz="4400" b="1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Trigonometri</a:t>
            </a:r>
            <a:endParaRPr lang="en-US" sz="4400" b="1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5891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6032500" y="1304925"/>
          <a:ext cx="1268413" cy="2395538"/>
        </p:xfrm>
        <a:graphic>
          <a:graphicData uri="http://schemas.openxmlformats.org/presentationml/2006/ole">
            <p:oleObj spid="_x0000_s3074" name="Equation" r:id="rId4" imgW="114120" imgH="215640" progId="Equation.3">
              <p:embed/>
            </p:oleObj>
          </a:graphicData>
        </a:graphic>
      </p:graphicFrame>
      <p:sp>
        <p:nvSpPr>
          <p:cNvPr id="165892" name="Line 4"/>
          <p:cNvSpPr>
            <a:spLocks noChangeShapeType="1"/>
          </p:cNvSpPr>
          <p:nvPr/>
        </p:nvSpPr>
        <p:spPr bwMode="auto">
          <a:xfrm>
            <a:off x="2209800" y="1905000"/>
            <a:ext cx="30480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165893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2743200" y="1752600"/>
          <a:ext cx="685800" cy="228600"/>
        </p:xfrm>
        <a:graphic>
          <a:graphicData uri="http://schemas.openxmlformats.org/presentationml/2006/ole">
            <p:oleObj spid="_x0000_s3075" name="Equation" r:id="rId5" imgW="419040" imgH="139680" progId="Equation.3">
              <p:embed/>
            </p:oleObj>
          </a:graphicData>
        </a:graphic>
      </p:graphicFrame>
      <p:sp>
        <p:nvSpPr>
          <p:cNvPr id="1658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295400"/>
            <a:ext cx="7848600" cy="533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/>
              <a:t>1. Bentuk lim f(x) = f(a)</a:t>
            </a:r>
          </a:p>
        </p:txBody>
      </p:sp>
      <p:sp>
        <p:nvSpPr>
          <p:cNvPr id="165895" name="Text Box 7"/>
          <p:cNvSpPr txBox="1">
            <a:spLocks noChangeArrowheads="1"/>
          </p:cNvSpPr>
          <p:nvPr/>
        </p:nvSpPr>
        <p:spPr bwMode="auto">
          <a:xfrm>
            <a:off x="593725" y="2057400"/>
            <a:ext cx="42830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/>
              <a:t> </a:t>
            </a:r>
            <a:r>
              <a:rPr lang="en-US">
                <a:solidFill>
                  <a:schemeClr val="tx1"/>
                </a:solidFill>
              </a:rPr>
              <a:t>Contoh :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Tentukan nilai lim sin 2x.</a:t>
            </a:r>
          </a:p>
        </p:txBody>
      </p:sp>
      <p:graphicFrame>
        <p:nvGraphicFramePr>
          <p:cNvPr id="165896" name="Object 8"/>
          <p:cNvGraphicFramePr>
            <a:graphicFrameLocks noChangeAspect="1"/>
          </p:cNvGraphicFramePr>
          <p:nvPr/>
        </p:nvGraphicFramePr>
        <p:xfrm>
          <a:off x="2209800" y="2590800"/>
          <a:ext cx="457200" cy="393700"/>
        </p:xfrm>
        <a:graphic>
          <a:graphicData uri="http://schemas.openxmlformats.org/presentationml/2006/ole">
            <p:oleObj spid="_x0000_s3076" name="Equation" r:id="rId6" imgW="457200" imgH="393480" progId="Equation.3">
              <p:embed/>
            </p:oleObj>
          </a:graphicData>
        </a:graphic>
      </p:graphicFrame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762000" y="3886200"/>
            <a:ext cx="527367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dirty="0"/>
              <a:t> </a:t>
            </a:r>
            <a:r>
              <a:rPr lang="en-US" dirty="0" err="1">
                <a:solidFill>
                  <a:schemeClr val="tx1"/>
                </a:solidFill>
              </a:rPr>
              <a:t>Jawab</a:t>
            </a:r>
            <a:r>
              <a:rPr lang="en-US" dirty="0">
                <a:solidFill>
                  <a:schemeClr val="tx1"/>
                </a:solidFill>
              </a:rPr>
              <a:t> :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Lim sin 2x = sin 2         = sin     </a:t>
            </a:r>
            <a:r>
              <a:rPr lang="en-US" dirty="0" smtClean="0">
                <a:solidFill>
                  <a:schemeClr val="tx1"/>
                </a:solidFill>
              </a:rPr>
              <a:t>      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65898" name="Object 10"/>
          <p:cNvGraphicFramePr>
            <a:graphicFrameLocks noChangeAspect="1"/>
          </p:cNvGraphicFramePr>
          <p:nvPr/>
        </p:nvGraphicFramePr>
        <p:xfrm>
          <a:off x="2514600" y="4432300"/>
          <a:ext cx="438150" cy="596900"/>
        </p:xfrm>
        <a:graphic>
          <a:graphicData uri="http://schemas.openxmlformats.org/presentationml/2006/ole">
            <p:oleObj spid="_x0000_s3077" name="Equation" r:id="rId7" imgW="317160" imgH="431640" progId="Equation.3">
              <p:embed/>
            </p:oleObj>
          </a:graphicData>
        </a:graphic>
      </p:graphicFrame>
      <p:graphicFrame>
        <p:nvGraphicFramePr>
          <p:cNvPr id="165899" name="Object 11"/>
          <p:cNvGraphicFramePr>
            <a:graphicFrameLocks noChangeAspect="1"/>
          </p:cNvGraphicFramePr>
          <p:nvPr/>
        </p:nvGraphicFramePr>
        <p:xfrm>
          <a:off x="3733800" y="4419600"/>
          <a:ext cx="841375" cy="577850"/>
        </p:xfrm>
        <a:graphic>
          <a:graphicData uri="http://schemas.openxmlformats.org/presentationml/2006/ole">
            <p:oleObj spid="_x0000_s3078" name="Equation" r:id="rId8" imgW="571320" imgH="393480" progId="Equation.3">
              <p:embed/>
            </p:oleObj>
          </a:graphicData>
        </a:graphic>
      </p:graphicFrame>
      <p:graphicFrame>
        <p:nvGraphicFramePr>
          <p:cNvPr id="165900" name="Object 12"/>
          <p:cNvGraphicFramePr>
            <a:graphicFrameLocks noChangeAspect="1"/>
          </p:cNvGraphicFramePr>
          <p:nvPr/>
        </p:nvGraphicFramePr>
        <p:xfrm>
          <a:off x="914400" y="4724400"/>
          <a:ext cx="457200" cy="393700"/>
        </p:xfrm>
        <a:graphic>
          <a:graphicData uri="http://schemas.openxmlformats.org/presentationml/2006/ole">
            <p:oleObj spid="_x0000_s3079" name="Equation" r:id="rId9" imgW="4572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5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65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/>
      <p:bldP spid="16589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F70FD1-1FF1-467C-A52E-04B3548BB713}" type="slidenum">
              <a:rPr lang="en-US" smtClean="0"/>
              <a:pPr/>
              <a:t>14</a:t>
            </a:fld>
            <a:endParaRPr lang="en-US" smtClean="0"/>
          </a:p>
        </p:txBody>
      </p:sp>
      <p:graphicFrame>
        <p:nvGraphicFramePr>
          <p:cNvPr id="40963" name="Object 9"/>
          <p:cNvGraphicFramePr>
            <a:graphicFrameLocks noChangeAspect="1"/>
          </p:cNvGraphicFramePr>
          <p:nvPr/>
        </p:nvGraphicFramePr>
        <p:xfrm>
          <a:off x="684213" y="1784350"/>
          <a:ext cx="7539037" cy="3016250"/>
        </p:xfrm>
        <a:graphic>
          <a:graphicData uri="http://schemas.openxmlformats.org/presentationml/2006/ole">
            <p:oleObj spid="_x0000_s40963" name="Equation" r:id="rId3" imgW="3047760" imgH="1218960" progId="Equation.3">
              <p:embed/>
            </p:oleObj>
          </a:graphicData>
        </a:graphic>
      </p:graphicFrame>
      <p:sp>
        <p:nvSpPr>
          <p:cNvPr id="13" name="WordArt 10"/>
          <p:cNvSpPr>
            <a:spLocks noChangeArrowheads="1" noChangeShapeType="1" noTextEdit="1"/>
          </p:cNvSpPr>
          <p:nvPr/>
        </p:nvSpPr>
        <p:spPr bwMode="auto">
          <a:xfrm>
            <a:off x="2627313" y="549275"/>
            <a:ext cx="4500562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Limit </a:t>
            </a:r>
            <a:r>
              <a:rPr lang="en-US" sz="3600" kern="1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Fungsi</a:t>
            </a:r>
            <a:r>
              <a:rPr 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Sinus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09600" y="1360490"/>
          <a:ext cx="7688263" cy="2976559"/>
        </p:xfrm>
        <a:graphic>
          <a:graphicData uri="http://schemas.openxmlformats.org/presentationml/2006/ole">
            <p:oleObj spid="_x0000_s41987" name="Equation" r:id="rId3" imgW="3149280" imgH="1218960" progId="Equation.3">
              <p:embed/>
            </p:oleObj>
          </a:graphicData>
        </a:graphic>
      </p:graphicFrame>
      <p:sp>
        <p:nvSpPr>
          <p:cNvPr id="11" name="WordArt 10"/>
          <p:cNvSpPr>
            <a:spLocks noChangeArrowheads="1" noChangeShapeType="1" noTextEdit="1"/>
          </p:cNvSpPr>
          <p:nvPr/>
        </p:nvSpPr>
        <p:spPr bwMode="auto">
          <a:xfrm>
            <a:off x="2627313" y="549275"/>
            <a:ext cx="4500562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Limit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Fungsi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Cosinus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544513" y="1341438"/>
          <a:ext cx="7769225" cy="2995612"/>
        </p:xfrm>
        <a:graphic>
          <a:graphicData uri="http://schemas.openxmlformats.org/presentationml/2006/ole">
            <p:oleObj spid="_x0000_s43011" name="Equation" r:id="rId3" imgW="3162240" imgH="1218960" progId="Equation.3">
              <p:embed/>
            </p:oleObj>
          </a:graphicData>
        </a:graphic>
      </p:graphicFrame>
      <p:sp>
        <p:nvSpPr>
          <p:cNvPr id="11" name="WordArt 10"/>
          <p:cNvSpPr>
            <a:spLocks noChangeArrowheads="1" noChangeShapeType="1" noTextEdit="1"/>
          </p:cNvSpPr>
          <p:nvPr/>
        </p:nvSpPr>
        <p:spPr bwMode="auto">
          <a:xfrm>
            <a:off x="2592388" y="657225"/>
            <a:ext cx="4500562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Limit Fungsi Tangens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21" name="Object 5"/>
          <p:cNvGraphicFramePr>
            <a:graphicFrameLocks noChangeAspect="1"/>
          </p:cNvGraphicFramePr>
          <p:nvPr>
            <p:ph/>
          </p:nvPr>
        </p:nvGraphicFramePr>
        <p:xfrm>
          <a:off x="533400" y="838200"/>
          <a:ext cx="3176588" cy="1069975"/>
        </p:xfrm>
        <a:graphic>
          <a:graphicData uri="http://schemas.openxmlformats.org/presentationml/2006/ole">
            <p:oleObj spid="_x0000_s45058" name="Equation" r:id="rId3" imgW="1168200" imgH="393480" progId="Equation.3">
              <p:embed/>
            </p:oleObj>
          </a:graphicData>
        </a:graphic>
      </p:graphicFrame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457200" y="2209800"/>
          <a:ext cx="4860925" cy="4200525"/>
        </p:xfrm>
        <a:graphic>
          <a:graphicData uri="http://schemas.openxmlformats.org/presentationml/2006/ole">
            <p:oleObj spid="_x0000_s45059" name="Equation" r:id="rId4" imgW="2145960" imgH="185400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3400" y="457200"/>
            <a:ext cx="137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soal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Limit Fungsi Trigonometri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04925"/>
            <a:ext cx="7162800" cy="10572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>
                <a:latin typeface="Arial" charset="0"/>
              </a:rPr>
              <a:t>2. Bentuk lim            , dengan f(a) = 0 dan g(a) = 0</a:t>
            </a:r>
          </a:p>
        </p:txBody>
      </p:sp>
      <p:graphicFrame>
        <p:nvGraphicFramePr>
          <p:cNvPr id="167940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1581150" y="1676400"/>
          <a:ext cx="628650" cy="209550"/>
        </p:xfrm>
        <a:graphic>
          <a:graphicData uri="http://schemas.openxmlformats.org/presentationml/2006/ole">
            <p:oleObj spid="_x0000_s4098" name="Equation" r:id="rId6" imgW="419040" imgH="139680" progId="Equation.3">
              <p:embed/>
            </p:oleObj>
          </a:graphicData>
        </a:graphic>
      </p:graphicFrame>
      <p:graphicFrame>
        <p:nvGraphicFramePr>
          <p:cNvPr id="167941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2236788" y="1219200"/>
          <a:ext cx="582612" cy="685800"/>
        </p:xfrm>
        <a:graphic>
          <a:graphicData uri="http://schemas.openxmlformats.org/presentationml/2006/ole">
            <p:oleObj spid="_x0000_s4099" name="Equation" r:id="rId7" imgW="355320" imgH="419040" progId="Equation.3">
              <p:embed/>
            </p:oleObj>
          </a:graphicData>
        </a:graphic>
      </p:graphicFrame>
      <p:sp>
        <p:nvSpPr>
          <p:cNvPr id="167942" name="Text Box 6"/>
          <p:cNvSpPr txBox="1">
            <a:spLocks noChangeArrowheads="1"/>
          </p:cNvSpPr>
          <p:nvPr/>
        </p:nvSpPr>
        <p:spPr bwMode="auto">
          <a:xfrm>
            <a:off x="762000" y="2362200"/>
            <a:ext cx="5121275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tx1"/>
                </a:solidFill>
              </a:rPr>
              <a:t>Contoh :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Tentukan nilai dari :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                                               </a:t>
            </a:r>
          </a:p>
        </p:txBody>
      </p:sp>
      <p:graphicFrame>
        <p:nvGraphicFramePr>
          <p:cNvPr id="167943" name="Object 7"/>
          <p:cNvGraphicFramePr>
            <a:graphicFrameLocks noChangeAspect="1"/>
          </p:cNvGraphicFramePr>
          <p:nvPr/>
        </p:nvGraphicFramePr>
        <p:xfrm>
          <a:off x="3429000" y="2430463"/>
          <a:ext cx="1390650" cy="846137"/>
        </p:xfrm>
        <a:graphic>
          <a:graphicData uri="http://schemas.openxmlformats.org/presentationml/2006/ole">
            <p:oleObj spid="_x0000_s4100" name="Equation" r:id="rId8" imgW="647640" imgH="393480" progId="Equation.3">
              <p:embed/>
            </p:oleObj>
          </a:graphicData>
        </a:graphic>
      </p:graphicFrame>
      <p:graphicFrame>
        <p:nvGraphicFramePr>
          <p:cNvPr id="167944" name="Object 8"/>
          <p:cNvGraphicFramePr>
            <a:graphicFrameLocks noChangeAspect="1"/>
          </p:cNvGraphicFramePr>
          <p:nvPr/>
        </p:nvGraphicFramePr>
        <p:xfrm>
          <a:off x="3409950" y="2971800"/>
          <a:ext cx="457200" cy="393700"/>
        </p:xfrm>
        <a:graphic>
          <a:graphicData uri="http://schemas.openxmlformats.org/presentationml/2006/ole">
            <p:oleObj spid="_x0000_s4101" name="Equation" r:id="rId9" imgW="457200" imgH="393480" progId="Equation.3">
              <p:embed/>
            </p:oleObj>
          </a:graphicData>
        </a:graphic>
      </p:graphicFrame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533400" y="3352800"/>
            <a:ext cx="23622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/>
              <a:t> </a:t>
            </a:r>
            <a:r>
              <a:rPr lang="en-US">
                <a:solidFill>
                  <a:schemeClr val="tx1"/>
                </a:solidFill>
              </a:rPr>
              <a:t>Jawab :</a:t>
            </a:r>
          </a:p>
          <a:p>
            <a:pPr algn="l"/>
            <a:endParaRPr lang="en-US">
              <a:solidFill>
                <a:schemeClr val="tx1"/>
              </a:solidFill>
            </a:endParaRPr>
          </a:p>
          <a:p>
            <a:pPr algn="l"/>
            <a:r>
              <a:rPr lang="en-US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167946" name="Object 10"/>
          <p:cNvGraphicFramePr>
            <a:graphicFrameLocks noChangeAspect="1"/>
          </p:cNvGraphicFramePr>
          <p:nvPr/>
        </p:nvGraphicFramePr>
        <p:xfrm>
          <a:off x="754063" y="4724400"/>
          <a:ext cx="549275" cy="458788"/>
        </p:xfrm>
        <a:graphic>
          <a:graphicData uri="http://schemas.openxmlformats.org/presentationml/2006/ole">
            <p:oleObj spid="_x0000_s4102" name="Equation" r:id="rId10" imgW="469800" imgH="393480" progId="Equation.3">
              <p:embed/>
            </p:oleObj>
          </a:graphicData>
        </a:graphic>
      </p:graphicFrame>
      <p:graphicFrame>
        <p:nvGraphicFramePr>
          <p:cNvPr id="167947" name="Object 11"/>
          <p:cNvGraphicFramePr>
            <a:graphicFrameLocks noChangeAspect="1"/>
          </p:cNvGraphicFramePr>
          <p:nvPr/>
        </p:nvGraphicFramePr>
        <p:xfrm>
          <a:off x="4183063" y="4724400"/>
          <a:ext cx="549275" cy="458788"/>
        </p:xfrm>
        <a:graphic>
          <a:graphicData uri="http://schemas.openxmlformats.org/presentationml/2006/ole">
            <p:oleObj spid="_x0000_s4103" name="Equation" r:id="rId11" imgW="469800" imgH="393480" progId="Equation.3">
              <p:embed/>
            </p:oleObj>
          </a:graphicData>
        </a:graphic>
      </p:graphicFrame>
      <p:graphicFrame>
        <p:nvGraphicFramePr>
          <p:cNvPr id="167948" name="Object 12"/>
          <p:cNvGraphicFramePr>
            <a:graphicFrameLocks noChangeAspect="1"/>
          </p:cNvGraphicFramePr>
          <p:nvPr/>
        </p:nvGraphicFramePr>
        <p:xfrm>
          <a:off x="2203450" y="4722813"/>
          <a:ext cx="547688" cy="458787"/>
        </p:xfrm>
        <a:graphic>
          <a:graphicData uri="http://schemas.openxmlformats.org/presentationml/2006/ole">
            <p:oleObj spid="_x0000_s4104" name="Equation" r:id="rId12" imgW="469800" imgH="393480" progId="Equation.3">
              <p:embed/>
            </p:oleObj>
          </a:graphicData>
        </a:graphic>
      </p:graphicFrame>
      <p:graphicFrame>
        <p:nvGraphicFramePr>
          <p:cNvPr id="167949" name="Object 13"/>
          <p:cNvGraphicFramePr>
            <a:graphicFrameLocks noChangeAspect="1"/>
          </p:cNvGraphicFramePr>
          <p:nvPr/>
        </p:nvGraphicFramePr>
        <p:xfrm>
          <a:off x="768350" y="4387850"/>
          <a:ext cx="6770688" cy="717550"/>
        </p:xfrm>
        <a:graphic>
          <a:graphicData uri="http://schemas.openxmlformats.org/presentationml/2006/ole">
            <p:oleObj spid="_x0000_s4105" name="Equation" r:id="rId13" imgW="3670200" imgH="393480" progId="Equation.3">
              <p:embed/>
            </p:oleObj>
          </a:graphicData>
        </a:graphic>
      </p:graphicFrame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867400" y="2590800"/>
            <a:ext cx="2971800" cy="1295400"/>
            <a:chOff x="3648" y="1488"/>
            <a:chExt cx="1872" cy="816"/>
          </a:xfrm>
        </p:grpSpPr>
        <p:sp>
          <p:nvSpPr>
            <p:cNvPr id="167951" name="Rectangle 15"/>
            <p:cNvSpPr>
              <a:spLocks noChangeArrowheads="1"/>
            </p:cNvSpPr>
            <p:nvPr/>
          </p:nvSpPr>
          <p:spPr bwMode="auto">
            <a:xfrm>
              <a:off x="3648" y="1488"/>
              <a:ext cx="1872" cy="816"/>
            </a:xfrm>
            <a:prstGeom prst="rect">
              <a:avLst/>
            </a:prstGeom>
            <a:solidFill>
              <a:srgbClr val="FF99FF"/>
            </a:solidFill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aphicFrame>
          <p:nvGraphicFramePr>
            <p:cNvPr id="167952" name="Object 16"/>
            <p:cNvGraphicFramePr>
              <a:graphicFrameLocks noChangeAspect="1"/>
            </p:cNvGraphicFramePr>
            <p:nvPr/>
          </p:nvGraphicFramePr>
          <p:xfrm>
            <a:off x="3792" y="1632"/>
            <a:ext cx="1492" cy="215"/>
          </p:xfrm>
          <a:graphic>
            <a:graphicData uri="http://schemas.openxmlformats.org/presentationml/2006/ole">
              <p:oleObj spid="_x0000_s4106" name="Equation" r:id="rId14" imgW="1231560" imgH="177480" progId="Equation.3">
                <p:embed/>
              </p:oleObj>
            </a:graphicData>
          </a:graphic>
        </p:graphicFrame>
        <p:graphicFrame>
          <p:nvGraphicFramePr>
            <p:cNvPr id="167953" name="Object 17"/>
            <p:cNvGraphicFramePr>
              <a:graphicFrameLocks noChangeAspect="1"/>
            </p:cNvGraphicFramePr>
            <p:nvPr/>
          </p:nvGraphicFramePr>
          <p:xfrm>
            <a:off x="3792" y="1920"/>
            <a:ext cx="1440" cy="245"/>
          </p:xfrm>
          <a:graphic>
            <a:graphicData uri="http://schemas.openxmlformats.org/presentationml/2006/ole">
              <p:oleObj spid="_x0000_s4107" name="Equation" r:id="rId15" imgW="1193760" imgH="203040" progId="Equation.3">
                <p:embed/>
              </p:oleObj>
            </a:graphicData>
          </a:graphic>
        </p:graphicFrame>
      </p:grpSp>
      <p:sp>
        <p:nvSpPr>
          <p:cNvPr id="167954" name="Text Box 18"/>
          <p:cNvSpPr txBox="1">
            <a:spLocks noChangeArrowheads="1"/>
          </p:cNvSpPr>
          <p:nvPr/>
        </p:nvSpPr>
        <p:spPr bwMode="auto">
          <a:xfrm>
            <a:off x="5943600" y="1981200"/>
            <a:ext cx="25908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 </a:t>
            </a:r>
            <a:r>
              <a:rPr lang="en-US" sz="2800">
                <a:solidFill>
                  <a:srgbClr val="FF3300"/>
                </a:solidFill>
              </a:rPr>
              <a:t>Ingat 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67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67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67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67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67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67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67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1" dur="20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7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7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16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Limit Fungsi Trigonometri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04925"/>
            <a:ext cx="5257800" cy="6762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>
                <a:latin typeface="Arial" charset="0"/>
              </a:rPr>
              <a:t>3. Bentuk                   atau</a:t>
            </a:r>
          </a:p>
        </p:txBody>
      </p:sp>
      <p:graphicFrame>
        <p:nvGraphicFramePr>
          <p:cNvPr id="16998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6610350" y="2393950"/>
          <a:ext cx="114300" cy="215900"/>
        </p:xfrm>
        <a:graphic>
          <a:graphicData uri="http://schemas.openxmlformats.org/presentationml/2006/ole">
            <p:oleObj spid="_x0000_s5122" name="Equation" r:id="rId4" imgW="114120" imgH="215640" progId="Equation.3">
              <p:embed/>
            </p:oleObj>
          </a:graphicData>
        </a:graphic>
      </p:graphicFrame>
      <p:graphicFrame>
        <p:nvGraphicFramePr>
          <p:cNvPr id="169989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3657600" y="1193800"/>
          <a:ext cx="1066800" cy="736600"/>
        </p:xfrm>
        <a:graphic>
          <a:graphicData uri="http://schemas.openxmlformats.org/presentationml/2006/ole">
            <p:oleObj spid="_x0000_s5123" name="Equation" r:id="rId5" imgW="571320" imgH="393480" progId="Equation.3">
              <p:embed/>
            </p:oleObj>
          </a:graphicData>
        </a:graphic>
      </p:graphicFrame>
      <p:graphicFrame>
        <p:nvGraphicFramePr>
          <p:cNvPr id="169990" name="Object 6"/>
          <p:cNvGraphicFramePr>
            <a:graphicFrameLocks noChangeAspect="1"/>
          </p:cNvGraphicFramePr>
          <p:nvPr/>
        </p:nvGraphicFramePr>
        <p:xfrm>
          <a:off x="1828800" y="1219200"/>
          <a:ext cx="1054100" cy="711200"/>
        </p:xfrm>
        <a:graphic>
          <a:graphicData uri="http://schemas.openxmlformats.org/presentationml/2006/ole">
            <p:oleObj spid="_x0000_s5124" name="Equation" r:id="rId6" imgW="583920" imgH="393480" progId="Equation.3">
              <p:embed/>
            </p:oleObj>
          </a:graphicData>
        </a:graphic>
      </p:graphicFrame>
      <p:graphicFrame>
        <p:nvGraphicFramePr>
          <p:cNvPr id="169991" name="Object 7"/>
          <p:cNvGraphicFramePr>
            <a:graphicFrameLocks noChangeAspect="1"/>
          </p:cNvGraphicFramePr>
          <p:nvPr/>
        </p:nvGraphicFramePr>
        <p:xfrm>
          <a:off x="1676400" y="1612900"/>
          <a:ext cx="666750" cy="282575"/>
        </p:xfrm>
        <a:graphic>
          <a:graphicData uri="http://schemas.openxmlformats.org/presentationml/2006/ole">
            <p:oleObj spid="_x0000_s5125" name="Equation" r:id="rId7" imgW="419040" imgH="177480" progId="Equation.3">
              <p:embed/>
            </p:oleObj>
          </a:graphicData>
        </a:graphic>
      </p:graphicFrame>
      <p:graphicFrame>
        <p:nvGraphicFramePr>
          <p:cNvPr id="169992" name="Object 8"/>
          <p:cNvGraphicFramePr>
            <a:graphicFrameLocks noChangeAspect="1"/>
          </p:cNvGraphicFramePr>
          <p:nvPr/>
        </p:nvGraphicFramePr>
        <p:xfrm>
          <a:off x="3581400" y="1600200"/>
          <a:ext cx="666750" cy="282575"/>
        </p:xfrm>
        <a:graphic>
          <a:graphicData uri="http://schemas.openxmlformats.org/presentationml/2006/ole">
            <p:oleObj spid="_x0000_s5126" name="Equation" r:id="rId8" imgW="419040" imgH="177480" progId="Equation.3">
              <p:embed/>
            </p:oleObj>
          </a:graphicData>
        </a:graphic>
      </p:graphicFrame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593725" y="2373313"/>
            <a:ext cx="4283075" cy="1920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/>
              <a:t> </a:t>
            </a:r>
            <a:r>
              <a:rPr lang="en-US">
                <a:solidFill>
                  <a:schemeClr val="tx1"/>
                </a:solidFill>
              </a:rPr>
              <a:t>Catatan :</a:t>
            </a:r>
          </a:p>
          <a:p>
            <a:pPr algn="l"/>
            <a:endParaRPr lang="en-US">
              <a:solidFill>
                <a:schemeClr val="tx1"/>
              </a:solidFill>
            </a:endParaRPr>
          </a:p>
          <a:p>
            <a:pPr algn="l"/>
            <a:r>
              <a:rPr lang="en-US">
                <a:solidFill>
                  <a:schemeClr val="tx1"/>
                </a:solidFill>
              </a:rPr>
              <a:t>1.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/>
            <a:endParaRPr lang="en-US">
              <a:solidFill>
                <a:schemeClr val="tx1"/>
              </a:solidFill>
            </a:endParaRPr>
          </a:p>
          <a:p>
            <a:pPr algn="l"/>
            <a:r>
              <a:rPr lang="en-US">
                <a:solidFill>
                  <a:schemeClr val="tx1"/>
                </a:solidFill>
              </a:rPr>
              <a:t>2.</a:t>
            </a:r>
          </a:p>
        </p:txBody>
      </p:sp>
      <p:graphicFrame>
        <p:nvGraphicFramePr>
          <p:cNvPr id="169994" name="Object 10"/>
          <p:cNvGraphicFramePr>
            <a:graphicFrameLocks noChangeAspect="1"/>
          </p:cNvGraphicFramePr>
          <p:nvPr/>
        </p:nvGraphicFramePr>
        <p:xfrm>
          <a:off x="990600" y="2847975"/>
          <a:ext cx="2393950" cy="657225"/>
        </p:xfrm>
        <a:graphic>
          <a:graphicData uri="http://schemas.openxmlformats.org/presentationml/2006/ole">
            <p:oleObj spid="_x0000_s5127" name="Equation" r:id="rId9" imgW="1434960" imgH="393480" progId="Equation.3">
              <p:embed/>
            </p:oleObj>
          </a:graphicData>
        </a:graphic>
      </p:graphicFrame>
      <p:graphicFrame>
        <p:nvGraphicFramePr>
          <p:cNvPr id="169995" name="Object 11"/>
          <p:cNvGraphicFramePr>
            <a:graphicFrameLocks noChangeAspect="1"/>
          </p:cNvGraphicFramePr>
          <p:nvPr/>
        </p:nvGraphicFramePr>
        <p:xfrm>
          <a:off x="990600" y="3733800"/>
          <a:ext cx="2413000" cy="646113"/>
        </p:xfrm>
        <a:graphic>
          <a:graphicData uri="http://schemas.openxmlformats.org/presentationml/2006/ole">
            <p:oleObj spid="_x0000_s5128" name="Equation" r:id="rId10" imgW="1473120" imgH="393480" progId="Equation.3">
              <p:embed/>
            </p:oleObj>
          </a:graphicData>
        </a:graphic>
      </p:graphicFrame>
      <p:sp>
        <p:nvSpPr>
          <p:cNvPr id="169996" name="Text Box 12"/>
          <p:cNvSpPr txBox="1">
            <a:spLocks noChangeArrowheads="1"/>
          </p:cNvSpPr>
          <p:nvPr/>
        </p:nvSpPr>
        <p:spPr bwMode="auto">
          <a:xfrm>
            <a:off x="685800" y="4648200"/>
            <a:ext cx="51212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/>
              <a:t> </a:t>
            </a:r>
            <a:r>
              <a:rPr lang="en-US">
                <a:solidFill>
                  <a:schemeClr val="tx1"/>
                </a:solidFill>
              </a:rPr>
              <a:t>Secara umum</a:t>
            </a:r>
          </a:p>
        </p:txBody>
      </p:sp>
      <p:graphicFrame>
        <p:nvGraphicFramePr>
          <p:cNvPr id="169997" name="Object 13"/>
          <p:cNvGraphicFramePr>
            <a:graphicFrameLocks noChangeAspect="1"/>
          </p:cNvGraphicFramePr>
          <p:nvPr/>
        </p:nvGraphicFramePr>
        <p:xfrm>
          <a:off x="838200" y="5127625"/>
          <a:ext cx="4724400" cy="676275"/>
        </p:xfrm>
        <a:graphic>
          <a:graphicData uri="http://schemas.openxmlformats.org/presentationml/2006/ole">
            <p:oleObj spid="_x0000_s5129" name="Equation" r:id="rId11" imgW="2755800" imgH="393480" progId="Equation.3">
              <p:embed/>
            </p:oleObj>
          </a:graphicData>
        </a:graphic>
      </p:graphicFrame>
      <p:graphicFrame>
        <p:nvGraphicFramePr>
          <p:cNvPr id="169998" name="Object 14"/>
          <p:cNvGraphicFramePr>
            <a:graphicFrameLocks noChangeAspect="1"/>
          </p:cNvGraphicFramePr>
          <p:nvPr/>
        </p:nvGraphicFramePr>
        <p:xfrm>
          <a:off x="3962400" y="5595938"/>
          <a:ext cx="533400" cy="225425"/>
        </p:xfrm>
        <a:graphic>
          <a:graphicData uri="http://schemas.openxmlformats.org/presentationml/2006/ole">
            <p:oleObj spid="_x0000_s5130" name="Equation" r:id="rId12" imgW="419040" imgH="177480" progId="Equation.3">
              <p:embed/>
            </p:oleObj>
          </a:graphicData>
        </a:graphic>
      </p:graphicFrame>
      <p:graphicFrame>
        <p:nvGraphicFramePr>
          <p:cNvPr id="169999" name="Object 15"/>
          <p:cNvGraphicFramePr>
            <a:graphicFrameLocks noChangeAspect="1"/>
          </p:cNvGraphicFramePr>
          <p:nvPr/>
        </p:nvGraphicFramePr>
        <p:xfrm>
          <a:off x="914400" y="3308350"/>
          <a:ext cx="533400" cy="227013"/>
        </p:xfrm>
        <a:graphic>
          <a:graphicData uri="http://schemas.openxmlformats.org/presentationml/2006/ole">
            <p:oleObj spid="_x0000_s5131" name="Equation" r:id="rId13" imgW="419040" imgH="177480" progId="Equation.3">
              <p:embed/>
            </p:oleObj>
          </a:graphicData>
        </a:graphic>
      </p:graphicFrame>
      <p:graphicFrame>
        <p:nvGraphicFramePr>
          <p:cNvPr id="170000" name="Object 16"/>
          <p:cNvGraphicFramePr>
            <a:graphicFrameLocks noChangeAspect="1"/>
          </p:cNvGraphicFramePr>
          <p:nvPr/>
        </p:nvGraphicFramePr>
        <p:xfrm>
          <a:off x="914400" y="4114800"/>
          <a:ext cx="609600" cy="258763"/>
        </p:xfrm>
        <a:graphic>
          <a:graphicData uri="http://schemas.openxmlformats.org/presentationml/2006/ole">
            <p:oleObj spid="_x0000_s5132" name="Equation" r:id="rId14" imgW="419040" imgH="177480" progId="Equation.3">
              <p:embed/>
            </p:oleObj>
          </a:graphicData>
        </a:graphic>
      </p:graphicFrame>
      <p:graphicFrame>
        <p:nvGraphicFramePr>
          <p:cNvPr id="170001" name="Object 17"/>
          <p:cNvGraphicFramePr>
            <a:graphicFrameLocks noChangeAspect="1"/>
          </p:cNvGraphicFramePr>
          <p:nvPr/>
        </p:nvGraphicFramePr>
        <p:xfrm>
          <a:off x="762000" y="5594350"/>
          <a:ext cx="533400" cy="227013"/>
        </p:xfrm>
        <a:graphic>
          <a:graphicData uri="http://schemas.openxmlformats.org/presentationml/2006/ole">
            <p:oleObj spid="_x0000_s5133" name="Equation" r:id="rId15" imgW="419040" imgH="177480" progId="Equation.3">
              <p:embed/>
            </p:oleObj>
          </a:graphicData>
        </a:graphic>
      </p:graphicFrame>
      <p:graphicFrame>
        <p:nvGraphicFramePr>
          <p:cNvPr id="170002" name="Object 18"/>
          <p:cNvGraphicFramePr>
            <a:graphicFrameLocks noChangeAspect="1"/>
          </p:cNvGraphicFramePr>
          <p:nvPr/>
        </p:nvGraphicFramePr>
        <p:xfrm>
          <a:off x="2362200" y="5595938"/>
          <a:ext cx="533400" cy="225425"/>
        </p:xfrm>
        <a:graphic>
          <a:graphicData uri="http://schemas.openxmlformats.org/presentationml/2006/ole">
            <p:oleObj spid="_x0000_s5134" name="Equation" r:id="rId16" imgW="419040" imgH="177480" progId="Equation.3">
              <p:embed/>
            </p:oleObj>
          </a:graphicData>
        </a:graphic>
      </p:graphicFrame>
      <p:graphicFrame>
        <p:nvGraphicFramePr>
          <p:cNvPr id="170003" name="Object 19"/>
          <p:cNvGraphicFramePr>
            <a:graphicFrameLocks noChangeAspect="1"/>
          </p:cNvGraphicFramePr>
          <p:nvPr/>
        </p:nvGraphicFramePr>
        <p:xfrm>
          <a:off x="1981200" y="3352800"/>
          <a:ext cx="533400" cy="227013"/>
        </p:xfrm>
        <a:graphic>
          <a:graphicData uri="http://schemas.openxmlformats.org/presentationml/2006/ole">
            <p:oleObj spid="_x0000_s5135" name="Equation" r:id="rId17" imgW="419040" imgH="177480" progId="Equation.3">
              <p:embed/>
            </p:oleObj>
          </a:graphicData>
        </a:graphic>
      </p:graphicFrame>
      <p:graphicFrame>
        <p:nvGraphicFramePr>
          <p:cNvPr id="170004" name="Object 20"/>
          <p:cNvGraphicFramePr>
            <a:graphicFrameLocks noChangeAspect="1"/>
          </p:cNvGraphicFramePr>
          <p:nvPr/>
        </p:nvGraphicFramePr>
        <p:xfrm>
          <a:off x="1905000" y="4148138"/>
          <a:ext cx="533400" cy="225425"/>
        </p:xfrm>
        <a:graphic>
          <a:graphicData uri="http://schemas.openxmlformats.org/presentationml/2006/ole">
            <p:oleObj spid="_x0000_s5136" name="Equation" r:id="rId18" imgW="4190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9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9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69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6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6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70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699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17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7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16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16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17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5" dur="500"/>
                                        <p:tgtEl>
                                          <p:spTgt spid="17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169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  <p:bldP spid="169987" grpId="0" build="p"/>
      <p:bldP spid="1699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Pengertian</a:t>
            </a:r>
            <a:r>
              <a:rPr lang="en-US" dirty="0"/>
              <a:t> limit</a:t>
            </a:r>
          </a:p>
          <a:p>
            <a:pPr lvl="0"/>
            <a:r>
              <a:rPr lang="en-US" dirty="0"/>
              <a:t>Limit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Aljabar</a:t>
            </a:r>
            <a:endParaRPr lang="en-US" dirty="0"/>
          </a:p>
          <a:p>
            <a:pPr lvl="0"/>
            <a:r>
              <a:rPr lang="en-US" dirty="0"/>
              <a:t>Limit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Trigonometri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 </a:t>
            </a:r>
            <a:r>
              <a:rPr lang="en-US" dirty="0" err="1" smtClean="0"/>
              <a:t>bab</a:t>
            </a:r>
            <a:r>
              <a:rPr lang="en-US" dirty="0" smtClean="0"/>
              <a:t> </a:t>
            </a:r>
            <a:r>
              <a:rPr lang="en-US" dirty="0" err="1" smtClean="0"/>
              <a:t>pokok</a:t>
            </a:r>
            <a:r>
              <a:rPr lang="en-US" dirty="0" smtClean="0"/>
              <a:t> </a:t>
            </a:r>
            <a:r>
              <a:rPr lang="en-US" dirty="0" err="1" smtClean="0"/>
              <a:t>bahasan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/>
              <a:t>Limit Fungsi Trigonometri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04925"/>
            <a:ext cx="6858000" cy="113347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Arial" charset="0"/>
              </a:rPr>
              <a:t>Contoh 1 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Arial" charset="0"/>
              </a:rPr>
              <a:t>Tentukan nilai limit fungsi</a:t>
            </a:r>
            <a:r>
              <a:rPr lang="en-US" sz="1800"/>
              <a:t> </a:t>
            </a:r>
            <a:r>
              <a:rPr lang="en-US" sz="2000">
                <a:latin typeface="Arial" charset="0"/>
              </a:rPr>
              <a:t>trigonometri berikut!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/>
              <a:t>                              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/>
          </a:p>
        </p:txBody>
      </p:sp>
      <p:graphicFrame>
        <p:nvGraphicFramePr>
          <p:cNvPr id="17203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838200" y="1984375"/>
          <a:ext cx="1371600" cy="708025"/>
        </p:xfrm>
        <a:graphic>
          <a:graphicData uri="http://schemas.openxmlformats.org/presentationml/2006/ole">
            <p:oleObj spid="_x0000_s6146" name="Equation" r:id="rId4" imgW="761760" imgH="393480" progId="Equation.3">
              <p:embed/>
            </p:oleObj>
          </a:graphicData>
        </a:graphic>
      </p:graphicFrame>
      <p:sp>
        <p:nvSpPr>
          <p:cNvPr id="172037" name="Text Box 5"/>
          <p:cNvSpPr txBox="1">
            <a:spLocks noChangeArrowheads="1"/>
          </p:cNvSpPr>
          <p:nvPr/>
        </p:nvSpPr>
        <p:spPr bwMode="auto">
          <a:xfrm>
            <a:off x="457200" y="2743200"/>
            <a:ext cx="13716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/>
              <a:t> </a:t>
            </a:r>
            <a:r>
              <a:rPr lang="en-US">
                <a:solidFill>
                  <a:schemeClr val="tx1"/>
                </a:solidFill>
              </a:rPr>
              <a:t>Jawab :</a:t>
            </a:r>
          </a:p>
          <a:p>
            <a:pPr algn="l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72039" name="Object 7"/>
          <p:cNvGraphicFramePr>
            <a:graphicFrameLocks noChangeAspect="1"/>
          </p:cNvGraphicFramePr>
          <p:nvPr/>
        </p:nvGraphicFramePr>
        <p:xfrm>
          <a:off x="533400" y="3222625"/>
          <a:ext cx="3810000" cy="663575"/>
        </p:xfrm>
        <a:graphic>
          <a:graphicData uri="http://schemas.openxmlformats.org/presentationml/2006/ole">
            <p:oleObj spid="_x0000_s6148" name="Equation" r:id="rId5" imgW="2260440" imgH="393480" progId="Equation.3">
              <p:embed/>
            </p:oleObj>
          </a:graphicData>
        </a:graphic>
      </p:graphicFrame>
      <p:graphicFrame>
        <p:nvGraphicFramePr>
          <p:cNvPr id="172040" name="Object 8"/>
          <p:cNvGraphicFramePr>
            <a:graphicFrameLocks noChangeAspect="1"/>
          </p:cNvGraphicFramePr>
          <p:nvPr/>
        </p:nvGraphicFramePr>
        <p:xfrm>
          <a:off x="6203950" y="2374900"/>
          <a:ext cx="114300" cy="215900"/>
        </p:xfrm>
        <a:graphic>
          <a:graphicData uri="http://schemas.openxmlformats.org/presentationml/2006/ole">
            <p:oleObj spid="_x0000_s6149" name="Equation" r:id="rId6" imgW="114120" imgH="215640" progId="Equation.3">
              <p:embed/>
            </p:oleObj>
          </a:graphicData>
        </a:graphic>
      </p:graphicFrame>
      <p:graphicFrame>
        <p:nvGraphicFramePr>
          <p:cNvPr id="172041" name="Object 9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150" name="Equation" r:id="rId7" imgW="114120" imgH="215640" progId="Equation.3">
              <p:embed/>
            </p:oleObj>
          </a:graphicData>
        </a:graphic>
      </p:graphicFrame>
      <p:graphicFrame>
        <p:nvGraphicFramePr>
          <p:cNvPr id="172044" name="Object 12"/>
          <p:cNvGraphicFramePr>
            <a:graphicFrameLocks noChangeAspect="1"/>
          </p:cNvGraphicFramePr>
          <p:nvPr/>
        </p:nvGraphicFramePr>
        <p:xfrm>
          <a:off x="5524500" y="1957388"/>
          <a:ext cx="1714500" cy="709612"/>
        </p:xfrm>
        <a:graphic>
          <a:graphicData uri="http://schemas.openxmlformats.org/presentationml/2006/ole">
            <p:oleObj spid="_x0000_s6153" name="Equation" r:id="rId8" imgW="9522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72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  <p:bldP spid="1720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Limit Fungsi Trigonometri</a:t>
            </a:r>
          </a:p>
        </p:txBody>
      </p:sp>
      <p:graphicFrame>
        <p:nvGraphicFramePr>
          <p:cNvPr id="174083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381000" y="1328738"/>
          <a:ext cx="4343400" cy="1203325"/>
        </p:xfrm>
        <a:graphic>
          <a:graphicData uri="http://schemas.openxmlformats.org/presentationml/2006/ole">
            <p:oleObj spid="_x0000_s7170" name="Equation" r:id="rId3" imgW="2247840" imgH="634680" progId="Equation.3">
              <p:embed/>
            </p:oleObj>
          </a:graphicData>
        </a:graphic>
      </p:graphicFrame>
      <p:graphicFrame>
        <p:nvGraphicFramePr>
          <p:cNvPr id="174084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2247900" y="2095500"/>
          <a:ext cx="1600200" cy="800100"/>
        </p:xfrm>
        <a:graphic>
          <a:graphicData uri="http://schemas.openxmlformats.org/presentationml/2006/ole">
            <p:oleObj spid="_x0000_s7171" name="Equation" r:id="rId4" imgW="838080" imgH="419040" progId="Equation.3">
              <p:embed/>
            </p:oleObj>
          </a:graphicData>
        </a:graphic>
      </p:graphicFrame>
      <p:graphicFrame>
        <p:nvGraphicFramePr>
          <p:cNvPr id="174085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2209800" y="2895600"/>
          <a:ext cx="1828800" cy="869950"/>
        </p:xfrm>
        <a:graphic>
          <a:graphicData uri="http://schemas.openxmlformats.org/presentationml/2006/ole">
            <p:oleObj spid="_x0000_s7172" name="Equation" r:id="rId5" imgW="990360" imgH="469800" progId="Equation.3">
              <p:embed/>
            </p:oleObj>
          </a:graphicData>
        </a:graphic>
      </p:graphicFrame>
      <p:graphicFrame>
        <p:nvGraphicFramePr>
          <p:cNvPr id="174086" name="Object 6"/>
          <p:cNvGraphicFramePr>
            <a:graphicFrameLocks noChangeAspect="1"/>
          </p:cNvGraphicFramePr>
          <p:nvPr>
            <p:ph sz="quarter" idx="4"/>
          </p:nvPr>
        </p:nvGraphicFramePr>
        <p:xfrm>
          <a:off x="2184400" y="3771900"/>
          <a:ext cx="1835150" cy="869950"/>
        </p:xfrm>
        <a:graphic>
          <a:graphicData uri="http://schemas.openxmlformats.org/presentationml/2006/ole">
            <p:oleObj spid="_x0000_s7173" name="Equation" r:id="rId6" imgW="990360" imgH="469800" progId="Equation.3">
              <p:embed/>
            </p:oleObj>
          </a:graphicData>
        </a:graphic>
      </p:graphicFrame>
      <p:graphicFrame>
        <p:nvGraphicFramePr>
          <p:cNvPr id="174087" name="Object 7"/>
          <p:cNvGraphicFramePr>
            <a:graphicFrameLocks noChangeAspect="1"/>
          </p:cNvGraphicFramePr>
          <p:nvPr/>
        </p:nvGraphicFramePr>
        <p:xfrm>
          <a:off x="2209800" y="4708525"/>
          <a:ext cx="1244600" cy="396875"/>
        </p:xfrm>
        <a:graphic>
          <a:graphicData uri="http://schemas.openxmlformats.org/presentationml/2006/ole">
            <p:oleObj spid="_x0000_s7174" name="Equation" r:id="rId7" imgW="63468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Limit Fungsi Trigonometri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>
                <a:latin typeface="Arial" charset="0"/>
              </a:rPr>
              <a:t>Contoh 2 :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charset="0"/>
              </a:rPr>
              <a:t>Tentukan nilai dari</a:t>
            </a:r>
          </a:p>
        </p:txBody>
      </p:sp>
      <p:graphicFrame>
        <p:nvGraphicFramePr>
          <p:cNvPr id="17510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2965450" y="1530350"/>
          <a:ext cx="1606550" cy="742950"/>
        </p:xfrm>
        <a:graphic>
          <a:graphicData uri="http://schemas.openxmlformats.org/presentationml/2006/ole">
            <p:oleObj spid="_x0000_s8194" name="Equation" r:id="rId3" imgW="850680" imgH="393480" progId="Equation.3">
              <p:embed/>
            </p:oleObj>
          </a:graphicData>
        </a:graphic>
      </p:graphicFrame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8195" name="Equation" r:id="rId4" imgW="114120" imgH="215640" progId="Equation.3">
              <p:embed/>
            </p:oleObj>
          </a:graphicData>
        </a:graphic>
      </p:graphicFrame>
      <p:graphicFrame>
        <p:nvGraphicFramePr>
          <p:cNvPr id="175110" name="Object 6"/>
          <p:cNvGraphicFramePr>
            <a:graphicFrameLocks noChangeAspect="1"/>
          </p:cNvGraphicFramePr>
          <p:nvPr/>
        </p:nvGraphicFramePr>
        <p:xfrm>
          <a:off x="762000" y="2971800"/>
          <a:ext cx="5410200" cy="735013"/>
        </p:xfrm>
        <a:graphic>
          <a:graphicData uri="http://schemas.openxmlformats.org/presentationml/2006/ole">
            <p:oleObj spid="_x0000_s8196" name="Equation" r:id="rId5" imgW="3085920" imgH="419040" progId="Equation.3">
              <p:embed/>
            </p:oleObj>
          </a:graphicData>
        </a:graphic>
      </p:graphicFrame>
      <p:graphicFrame>
        <p:nvGraphicFramePr>
          <p:cNvPr id="175111" name="Object 7"/>
          <p:cNvGraphicFramePr>
            <a:graphicFrameLocks noChangeAspect="1"/>
          </p:cNvGraphicFramePr>
          <p:nvPr/>
        </p:nvGraphicFramePr>
        <p:xfrm>
          <a:off x="2209800" y="3886200"/>
          <a:ext cx="4457700" cy="563563"/>
        </p:xfrm>
        <a:graphic>
          <a:graphicData uri="http://schemas.openxmlformats.org/presentationml/2006/ole">
            <p:oleObj spid="_x0000_s8197" name="Equation" r:id="rId6" imgW="2209680" imgH="279360" progId="Equation.3">
              <p:embed/>
            </p:oleObj>
          </a:graphicData>
        </a:graphic>
      </p:graphicFrame>
      <p:sp>
        <p:nvSpPr>
          <p:cNvPr id="175112" name="Text Box 8"/>
          <p:cNvSpPr txBox="1">
            <a:spLocks noChangeArrowheads="1"/>
          </p:cNvSpPr>
          <p:nvPr/>
        </p:nvSpPr>
        <p:spPr bwMode="auto">
          <a:xfrm>
            <a:off x="609600" y="2514600"/>
            <a:ext cx="12192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Jawab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72000"/>
          </a:xfrm>
        </p:spPr>
        <p:txBody>
          <a:bodyPr/>
          <a:lstStyle/>
          <a:p>
            <a:r>
              <a:rPr lang="en-US" dirty="0" smtClean="0"/>
              <a:t>Limit : </a:t>
            </a:r>
            <a:r>
              <a:rPr lang="en-US" dirty="0" err="1" smtClean="0"/>
              <a:t>mendekati</a:t>
            </a:r>
            <a:endParaRPr lang="en-US" dirty="0" smtClean="0"/>
          </a:p>
          <a:p>
            <a:r>
              <a:rPr lang="en-US" sz="2400" dirty="0" err="1" smtClean="0"/>
              <a:t>Dasar</a:t>
            </a:r>
            <a:r>
              <a:rPr lang="en-US" sz="2400" dirty="0" smtClean="0"/>
              <a:t> </a:t>
            </a:r>
            <a:r>
              <a:rPr lang="en-US" sz="2400" dirty="0" err="1" smtClean="0"/>
              <a:t>pemikiran</a:t>
            </a:r>
            <a:r>
              <a:rPr lang="en-US" sz="2400" dirty="0" smtClean="0"/>
              <a:t> limit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sering</a:t>
            </a:r>
            <a:r>
              <a:rPr lang="en-US" sz="2400" dirty="0" smtClean="0"/>
              <a:t> </a:t>
            </a:r>
            <a:r>
              <a:rPr lang="en-US" sz="2400" dirty="0" err="1" smtClean="0"/>
              <a:t>disebut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batas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pendekatan</a:t>
            </a:r>
            <a:r>
              <a:rPr lang="en-US" sz="2400" dirty="0" smtClean="0"/>
              <a:t> </a:t>
            </a:r>
            <a:r>
              <a:rPr lang="en-US" sz="2400" dirty="0" err="1" smtClean="0"/>
              <a:t>terhadap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. </a:t>
            </a:r>
            <a:r>
              <a:rPr lang="en-US" sz="2400" dirty="0" err="1" smtClean="0"/>
              <a:t>Jadi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</a:t>
            </a:r>
            <a:r>
              <a:rPr lang="en-US" sz="2400" dirty="0" err="1" smtClean="0"/>
              <a:t>batas</a:t>
            </a:r>
            <a:r>
              <a:rPr lang="en-US" sz="2400" dirty="0" smtClean="0"/>
              <a:t> (limit) </a:t>
            </a:r>
            <a:r>
              <a:rPr lang="en-US" sz="2400" dirty="0" err="1" smtClean="0"/>
              <a:t>bukanlah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yang </a:t>
            </a:r>
            <a:r>
              <a:rPr lang="en-US" sz="2400" dirty="0" err="1" smtClean="0"/>
              <a:t>sebenarnya</a:t>
            </a:r>
            <a:r>
              <a:rPr lang="en-US" sz="2400" dirty="0" smtClean="0"/>
              <a:t> </a:t>
            </a:r>
            <a:r>
              <a:rPr lang="en-US" sz="2400" dirty="0" err="1" smtClean="0"/>
              <a:t>melainkan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mendekati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dirty="0" smtClean="0"/>
              <a:t>Limit </a:t>
            </a:r>
            <a:r>
              <a:rPr lang="en-US" dirty="0" err="1" smtClean="0"/>
              <a:t>Fungsi</a:t>
            </a:r>
            <a:r>
              <a:rPr lang="en-US" dirty="0" smtClean="0"/>
              <a:t>  : </a:t>
            </a:r>
            <a:r>
              <a:rPr lang="en-US" dirty="0" err="1" smtClean="0"/>
              <a:t>Mendekati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, </a:t>
            </a:r>
            <a:r>
              <a:rPr lang="en-US" dirty="0" err="1" smtClean="0"/>
              <a:t>sedikit</a:t>
            </a:r>
            <a:r>
              <a:rPr lang="en-US" dirty="0" smtClean="0"/>
              <a:t> </a:t>
            </a:r>
            <a:r>
              <a:rPr lang="en-US" dirty="0" err="1" smtClean="0"/>
              <a:t>lagi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None/>
            </a:pPr>
            <a:r>
              <a:rPr lang="en-US" dirty="0" smtClean="0"/>
              <a:t>	</a:t>
            </a:r>
            <a:r>
              <a:rPr lang="en-US" dirty="0" err="1" smtClean="0"/>
              <a:t>harga</a:t>
            </a:r>
            <a:r>
              <a:rPr lang="en-US" dirty="0" smtClean="0"/>
              <a:t> </a:t>
            </a:r>
            <a:r>
              <a:rPr lang="en-US" dirty="0" err="1" smtClean="0"/>
              <a:t>batas</a:t>
            </a:r>
            <a:endParaRPr lang="en-US" dirty="0" smtClean="0"/>
          </a:p>
          <a:p>
            <a:pPr>
              <a:buFont typeface="Wingdings" pitchFamily="2" charset="2"/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219200"/>
          </a:xfrm>
        </p:spPr>
        <p:txBody>
          <a:bodyPr/>
          <a:lstStyle/>
          <a:p>
            <a:r>
              <a:rPr lang="en-US" dirty="0" smtClean="0"/>
              <a:t>P</a:t>
            </a:r>
            <a:r>
              <a:rPr smtClean="0"/>
              <a:t>engertian Limit</a:t>
            </a:r>
            <a:endParaRPr lang="en-US" dirty="0"/>
          </a:p>
        </p:txBody>
      </p:sp>
      <p:sp>
        <p:nvSpPr>
          <p:cNvPr id="4" name="Rectangle 11"/>
          <p:cNvSpPr txBox="1">
            <a:spLocks noChangeArrowheads="1"/>
          </p:cNvSpPr>
          <p:nvPr/>
        </p:nvSpPr>
        <p:spPr>
          <a:xfrm>
            <a:off x="457200" y="3352800"/>
            <a:ext cx="89916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Suatu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limit f(x)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dikatakan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mendekati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{f(x)        a}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sebagai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suatu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limit.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Bila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x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mendekati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{x       a}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Dinotasikan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Lim  f(x) = a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     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304260" y="4572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581400" y="5041605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28330" y="6489405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28600" y="5715000"/>
            <a:ext cx="2514600" cy="1066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429000" y="5505271"/>
            <a:ext cx="563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artinya</a:t>
            </a:r>
            <a:r>
              <a:rPr lang="en-US" sz="2400" dirty="0" smtClean="0"/>
              <a:t> </a:t>
            </a:r>
            <a:r>
              <a:rPr lang="en-US" sz="2400" dirty="0" err="1" smtClean="0"/>
              <a:t>menghitung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fungsi</a:t>
            </a:r>
            <a:r>
              <a:rPr lang="en-US" sz="2400" dirty="0" smtClean="0"/>
              <a:t> f(x)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 x </a:t>
            </a:r>
            <a:r>
              <a:rPr lang="en-US" sz="2400" dirty="0" err="1" smtClean="0"/>
              <a:t>mendekati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a. </a:t>
            </a:r>
            <a:endParaRPr lang="en-US" sz="2400" dirty="0"/>
          </a:p>
        </p:txBody>
      </p:sp>
      <p:sp>
        <p:nvSpPr>
          <p:cNvPr id="18" name="Right Arrow 17"/>
          <p:cNvSpPr/>
          <p:nvPr/>
        </p:nvSpPr>
        <p:spPr>
          <a:xfrm>
            <a:off x="2895600" y="5943600"/>
            <a:ext cx="533400" cy="5334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0292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dirty="0" err="1">
                <a:solidFill>
                  <a:srgbClr val="FF3300"/>
                </a:solidFill>
              </a:rPr>
              <a:t>Berapa</a:t>
            </a:r>
            <a:r>
              <a:rPr lang="en-US" dirty="0">
                <a:solidFill>
                  <a:srgbClr val="FF3300"/>
                </a:solidFill>
              </a:rPr>
              <a:t> </a:t>
            </a:r>
            <a:r>
              <a:rPr lang="en-US" dirty="0" err="1">
                <a:solidFill>
                  <a:srgbClr val="FF3300"/>
                </a:solidFill>
              </a:rPr>
              <a:t>teorema</a:t>
            </a:r>
            <a:r>
              <a:rPr lang="en-US" dirty="0">
                <a:solidFill>
                  <a:srgbClr val="FF3300"/>
                </a:solidFill>
              </a:rPr>
              <a:t> limit: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en-US" dirty="0">
              <a:solidFill>
                <a:srgbClr val="FF3300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dirty="0" err="1"/>
              <a:t>Bila</a:t>
            </a:r>
            <a:r>
              <a:rPr lang="en-US" dirty="0"/>
              <a:t>  Lim f(x) = A </a:t>
            </a:r>
            <a:r>
              <a:rPr lang="en-US" dirty="0" err="1"/>
              <a:t>dan</a:t>
            </a:r>
            <a:r>
              <a:rPr lang="en-US" dirty="0"/>
              <a:t> Lim g(x) = B</a:t>
            </a:r>
          </a:p>
          <a:p>
            <a:pPr marL="609600" indent="-609600"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     </a:t>
            </a:r>
            <a:r>
              <a:rPr lang="en-US" dirty="0" smtClean="0"/>
              <a:t>     </a:t>
            </a:r>
            <a:r>
              <a:rPr lang="en-US" dirty="0"/>
              <a:t>x  </a:t>
            </a:r>
            <a:r>
              <a:rPr lang="en-US" dirty="0" smtClean="0"/>
              <a:t>    a                     x     </a:t>
            </a:r>
            <a:r>
              <a:rPr lang="en-US" dirty="0" smtClean="0"/>
              <a:t>a</a:t>
            </a:r>
            <a:endParaRPr lang="en-US" dirty="0"/>
          </a:p>
          <a:p>
            <a:pPr marL="609600" indent="-609600"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 marL="609600" indent="-609600">
              <a:lnSpc>
                <a:spcPct val="50000"/>
              </a:lnSpc>
              <a:buFont typeface="Wingdings" pitchFamily="2" charset="2"/>
              <a:buNone/>
            </a:pPr>
            <a:r>
              <a:rPr lang="en-US" dirty="0" err="1"/>
              <a:t>Maka</a:t>
            </a:r>
            <a:r>
              <a:rPr lang="en-US" dirty="0"/>
              <a:t> 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 1. Lim   [</a:t>
            </a:r>
            <a:r>
              <a:rPr lang="en-US" dirty="0" err="1"/>
              <a:t>k</a:t>
            </a:r>
            <a:r>
              <a:rPr lang="en-US" b="0" dirty="0" err="1"/>
              <a:t>.</a:t>
            </a:r>
            <a:r>
              <a:rPr lang="en-US" dirty="0" err="1"/>
              <a:t>f</a:t>
            </a:r>
            <a:r>
              <a:rPr lang="en-US" dirty="0"/>
              <a:t>(x)]    = k Lim f(x)</a:t>
            </a:r>
          </a:p>
          <a:p>
            <a:pPr marL="609600" indent="-609600">
              <a:lnSpc>
                <a:spcPct val="50000"/>
              </a:lnSpc>
              <a:buFont typeface="Wingdings" pitchFamily="2" charset="2"/>
              <a:buNone/>
            </a:pPr>
            <a:r>
              <a:rPr lang="en-US" dirty="0" smtClean="0"/>
              <a:t>    x       </a:t>
            </a:r>
            <a:r>
              <a:rPr lang="en-US" dirty="0"/>
              <a:t>a                     </a:t>
            </a:r>
            <a:r>
              <a:rPr lang="en-US" dirty="0" smtClean="0"/>
              <a:t>  </a:t>
            </a:r>
            <a:r>
              <a:rPr lang="en-US" dirty="0"/>
              <a:t>x </a:t>
            </a:r>
            <a:r>
              <a:rPr lang="en-US" dirty="0" smtClean="0"/>
              <a:t>    </a:t>
            </a:r>
            <a:r>
              <a:rPr lang="en-US" dirty="0"/>
              <a:t>a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				      = k. A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 2. Lim [f(x)</a:t>
            </a:r>
            <a:r>
              <a:rPr lang="en-US" b="0" u="sng" dirty="0"/>
              <a:t>+</a:t>
            </a:r>
            <a:r>
              <a:rPr lang="en-US" dirty="0"/>
              <a:t>g(x)] = Lim f(x) </a:t>
            </a:r>
            <a:r>
              <a:rPr lang="en-US" b="0" u="sng" dirty="0"/>
              <a:t>+</a:t>
            </a:r>
            <a:r>
              <a:rPr lang="en-US" dirty="0"/>
              <a:t> Lim g(x)</a:t>
            </a:r>
          </a:p>
          <a:p>
            <a:pPr marL="609600" indent="-609600"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     x </a:t>
            </a:r>
            <a:r>
              <a:rPr lang="en-US" dirty="0" smtClean="0"/>
              <a:t>    </a:t>
            </a:r>
            <a:r>
              <a:rPr lang="en-US" dirty="0"/>
              <a:t>a                     </a:t>
            </a:r>
            <a:r>
              <a:rPr lang="en-US" dirty="0" smtClean="0"/>
              <a:t>  x    </a:t>
            </a:r>
            <a:r>
              <a:rPr lang="en-US" dirty="0"/>
              <a:t>a          </a:t>
            </a:r>
            <a:r>
              <a:rPr lang="en-US" dirty="0" smtClean="0"/>
              <a:t>x     </a:t>
            </a:r>
            <a:r>
              <a:rPr lang="en-US" dirty="0"/>
              <a:t>a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				          = A </a:t>
            </a:r>
            <a:r>
              <a:rPr lang="en-US" b="0" u="sng" dirty="0"/>
              <a:t>+</a:t>
            </a:r>
            <a:r>
              <a:rPr lang="en-US" dirty="0"/>
              <a:t> B </a:t>
            </a:r>
            <a:endParaRPr lang="en-US" b="0" u="sng" dirty="0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1371600" y="25908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3810000" y="2569535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3581400" y="38100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905540" y="3831265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880730" y="4965405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4953000" y="49530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3505200" y="498667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 animBg="1"/>
      <p:bldP spid="22534" grpId="0" animBg="1"/>
      <p:bldP spid="22535" grpId="0" animBg="1"/>
      <p:bldP spid="22536" grpId="0" animBg="1"/>
      <p:bldP spid="22537" grpId="0" animBg="1"/>
      <p:bldP spid="225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/>
          <p:cNvSpPr>
            <a:spLocks noGrp="1" noChangeArrowheads="1"/>
          </p:cNvSpPr>
          <p:nvPr>
            <p:ph type="body" sz="half" idx="1"/>
          </p:nvPr>
        </p:nvSpPr>
        <p:spPr bwMode="white">
          <a:xfrm>
            <a:off x="457200" y="1304925"/>
            <a:ext cx="8305800" cy="4943475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dirty="0"/>
              <a:t>3.  Lim {f(x) x g(x)}</a:t>
            </a:r>
          </a:p>
          <a:p>
            <a:pPr>
              <a:buFont typeface="Wingdings" pitchFamily="2" charset="2"/>
              <a:buNone/>
            </a:pPr>
            <a:r>
              <a:rPr lang="en-US" sz="2400" dirty="0"/>
              <a:t>     x    a        </a:t>
            </a:r>
            <a:r>
              <a:rPr lang="en-US" sz="2400" dirty="0" smtClean="0"/>
              <a:t>  </a:t>
            </a:r>
            <a:r>
              <a:rPr lang="en-US" sz="2400" dirty="0"/>
              <a:t>x    a</a:t>
            </a:r>
          </a:p>
          <a:p>
            <a:pPr>
              <a:buFont typeface="Wingdings" pitchFamily="2" charset="2"/>
              <a:buNone/>
            </a:pPr>
            <a:r>
              <a:rPr lang="en-US" sz="2400" dirty="0"/>
              <a:t>    = Lim f(x) x Lim g(x)</a:t>
            </a:r>
          </a:p>
          <a:p>
            <a:pPr>
              <a:buFont typeface="Wingdings" pitchFamily="2" charset="2"/>
              <a:buNone/>
            </a:pPr>
            <a:r>
              <a:rPr lang="en-US" sz="2400" dirty="0"/>
              <a:t>         x    </a:t>
            </a:r>
            <a:r>
              <a:rPr lang="en-US" sz="2400" dirty="0" smtClean="0"/>
              <a:t> a       </a:t>
            </a:r>
            <a:r>
              <a:rPr lang="en-US" sz="2400" dirty="0"/>
              <a:t>x   </a:t>
            </a:r>
            <a:r>
              <a:rPr lang="en-US" sz="2400" dirty="0" smtClean="0"/>
              <a:t>  </a:t>
            </a:r>
            <a:r>
              <a:rPr lang="en-US" sz="2400" dirty="0"/>
              <a:t>a</a:t>
            </a:r>
          </a:p>
          <a:p>
            <a:pPr>
              <a:buFont typeface="Wingdings" pitchFamily="2" charset="2"/>
              <a:buNone/>
            </a:pPr>
            <a:r>
              <a:rPr lang="en-US" sz="2400" dirty="0"/>
              <a:t>    = A x B</a:t>
            </a:r>
          </a:p>
          <a:p>
            <a:pPr>
              <a:buFont typeface="Wingdings" pitchFamily="2" charset="2"/>
              <a:buNone/>
            </a:pPr>
            <a:endParaRPr lang="en-US" sz="2400" dirty="0"/>
          </a:p>
          <a:p>
            <a:pPr>
              <a:buFont typeface="Wingdings" pitchFamily="2" charset="2"/>
              <a:buNone/>
            </a:pPr>
            <a:r>
              <a:rPr lang="en-US" sz="2400" dirty="0"/>
              <a:t> 4.</a:t>
            </a:r>
          </a:p>
          <a:p>
            <a:pPr>
              <a:buFont typeface="Wingdings" pitchFamily="2" charset="2"/>
              <a:buNone/>
            </a:pPr>
            <a:r>
              <a:rPr lang="en-US" sz="2400" dirty="0"/>
              <a:t>      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sz="2400" dirty="0"/>
              <a:t> </a:t>
            </a:r>
          </a:p>
        </p:txBody>
      </p:sp>
      <p:graphicFrame>
        <p:nvGraphicFramePr>
          <p:cNvPr id="108549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990600" y="3641725"/>
          <a:ext cx="4572000" cy="979488"/>
        </p:xfrm>
        <a:graphic>
          <a:graphicData uri="http://schemas.openxmlformats.org/presentationml/2006/ole">
            <p:oleObj spid="_x0000_s1026" name="Equation" r:id="rId4" imgW="2006280" imgH="647640" progId="Equation.3">
              <p:embed/>
            </p:oleObj>
          </a:graphicData>
        </a:graphic>
      </p:graphicFrame>
      <p:sp>
        <p:nvSpPr>
          <p:cNvPr id="108552" name="Line 8"/>
          <p:cNvSpPr>
            <a:spLocks noChangeShapeType="1"/>
          </p:cNvSpPr>
          <p:nvPr/>
        </p:nvSpPr>
        <p:spPr bwMode="auto">
          <a:xfrm>
            <a:off x="1066800" y="20193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3" name="Line 9"/>
          <p:cNvSpPr>
            <a:spLocks noChangeShapeType="1"/>
          </p:cNvSpPr>
          <p:nvPr/>
        </p:nvSpPr>
        <p:spPr bwMode="auto">
          <a:xfrm>
            <a:off x="1392865" y="2916865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2535865" y="2916865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>
            <a:off x="2438400" y="20193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8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8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85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8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85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2" grpId="0" animBg="1"/>
      <p:bldP spid="108552" grpId="1" animBg="1"/>
      <p:bldP spid="108553" grpId="0" animBg="1"/>
      <p:bldP spid="108553" grpId="1" animBg="1"/>
      <p:bldP spid="108554" grpId="0" animBg="1"/>
      <p:bldP spid="108554" grpId="1" animBg="1"/>
      <p:bldP spid="108555" grpId="0" animBg="1"/>
      <p:bldP spid="10855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295400" y="1524000"/>
            <a:ext cx="6858000" cy="1752600"/>
          </a:xfrm>
          <a:prstGeom prst="rect">
            <a:avLst/>
          </a:prstGeom>
          <a:solidFill>
            <a:srgbClr val="00FF0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1295400" y="1524000"/>
          <a:ext cx="6858000" cy="1606550"/>
        </p:xfrm>
        <a:graphic>
          <a:graphicData uri="http://schemas.openxmlformats.org/presentationml/2006/ole">
            <p:oleObj spid="_x0000_s2050" name="Equation" r:id="rId4" imgW="2197080" imgH="482400" progId="Equation.3">
              <p:embed/>
            </p:oleObj>
          </a:graphicData>
        </a:graphic>
      </p:graphicFrame>
      <p:sp>
        <p:nvSpPr>
          <p:cNvPr id="3482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7543800" cy="5638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r>
              <a:rPr lang="en-US"/>
              <a:t>5.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r>
              <a:rPr lang="en-US"/>
              <a:t>6.  </a:t>
            </a: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1295400" y="3733800"/>
            <a:ext cx="7162800" cy="1752600"/>
          </a:xfrm>
          <a:prstGeom prst="rect">
            <a:avLst/>
          </a:prstGeom>
          <a:solidFill>
            <a:srgbClr val="00FF0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4827" name="Object 11"/>
          <p:cNvGraphicFramePr>
            <a:graphicFrameLocks noChangeAspect="1"/>
          </p:cNvGraphicFramePr>
          <p:nvPr/>
        </p:nvGraphicFramePr>
        <p:xfrm>
          <a:off x="1371600" y="3886200"/>
          <a:ext cx="6902450" cy="1447800"/>
        </p:xfrm>
        <a:graphic>
          <a:graphicData uri="http://schemas.openxmlformats.org/presentationml/2006/ole">
            <p:oleObj spid="_x0000_s2051" name="Equation" r:id="rId5" imgW="2336760" imgH="469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/>
      <p:bldP spid="348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7543800" cy="4114800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dirty="0" err="1"/>
              <a:t>Soal</a:t>
            </a:r>
            <a:r>
              <a:rPr lang="en-US" dirty="0"/>
              <a:t> </a:t>
            </a:r>
            <a:r>
              <a:rPr lang="en-US" dirty="0" err="1"/>
              <a:t>latihan</a:t>
            </a:r>
            <a:r>
              <a:rPr lang="en-US" dirty="0"/>
              <a:t>: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Lim  3x  </a:t>
            </a:r>
            <a:r>
              <a:rPr lang="en-US" dirty="0" err="1"/>
              <a:t>adalah</a:t>
            </a:r>
            <a:r>
              <a:rPr lang="en-US" dirty="0"/>
              <a:t>….   </a:t>
            </a:r>
          </a:p>
          <a:p>
            <a:pPr marL="609600" indent="-609600"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                    </a:t>
            </a:r>
            <a:r>
              <a:rPr lang="en-US" dirty="0" smtClean="0"/>
              <a:t>       </a:t>
            </a:r>
            <a:r>
              <a:rPr lang="en-US" dirty="0"/>
              <a:t>x  </a:t>
            </a:r>
            <a:r>
              <a:rPr lang="en-US" dirty="0" smtClean="0"/>
              <a:t>    </a:t>
            </a:r>
            <a:r>
              <a:rPr lang="en-US" sz="2100" dirty="0" smtClean="0"/>
              <a:t>2</a:t>
            </a:r>
            <a:endParaRPr lang="en-US" sz="2100" dirty="0"/>
          </a:p>
          <a:p>
            <a:pPr marL="609600" indent="-609600"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 marL="609600" indent="-609600">
              <a:buFont typeface="Wingdings" pitchFamily="2" charset="2"/>
              <a:buNone/>
            </a:pPr>
            <a:r>
              <a:rPr lang="en-US" dirty="0"/>
              <a:t>	</a:t>
            </a:r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>
            <a:off x="2895600" y="22860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822325" y="315913"/>
            <a:ext cx="580707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/>
              <a:t> </a:t>
            </a:r>
            <a:r>
              <a:rPr lang="en-US" sz="2800"/>
              <a:t>Limit fungsi aljabar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57200" y="2362200"/>
            <a:ext cx="6629400" cy="5638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Lim 3x = 3(2)</a:t>
            </a: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lang="en-US" sz="2100" dirty="0" smtClean="0"/>
              <a:t>x</a:t>
            </a: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2</a:t>
            </a: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    = 6</a:t>
            </a: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762000" y="32004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6629400" cy="4724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err="1"/>
              <a:t>Pembahasan</a:t>
            </a:r>
            <a:r>
              <a:rPr lang="en-US" dirty="0"/>
              <a:t> 1: 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>
              <a:buFont typeface="Wingdings" pitchFamily="2" charset="2"/>
              <a:buNone/>
            </a:pPr>
            <a:r>
              <a:rPr lang="en-US" dirty="0"/>
              <a:t>Lim 3x = 3(2)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sz="2100" dirty="0" smtClean="0"/>
              <a:t>x      </a:t>
            </a:r>
            <a:r>
              <a:rPr lang="en-US" sz="2100" dirty="0"/>
              <a:t>2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		    = 6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dirty="0" err="1"/>
              <a:t>Pembahasan</a:t>
            </a:r>
            <a:r>
              <a:rPr lang="en-US" dirty="0"/>
              <a:t> 2: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Lim 3x = 3 Lim X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sz="2100" dirty="0"/>
              <a:t>x     2                 x    2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             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   	    = 3(2) = 6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dirty="0"/>
              <a:t>     </a:t>
            </a: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762000" y="2590800"/>
            <a:ext cx="3048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685800" y="4407195"/>
            <a:ext cx="3048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2362200" y="4419600"/>
            <a:ext cx="3048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762000" y="381000"/>
            <a:ext cx="64770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/>
              <a:t>Limit fungsi aljabar</a:t>
            </a:r>
            <a:endParaRPr lang="en-GB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7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nimBg="1"/>
      <p:bldP spid="32774" grpId="0" animBg="1"/>
      <p:bldP spid="327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WordArt 5"/>
          <p:cNvSpPr>
            <a:spLocks noChangeArrowheads="1" noChangeShapeType="1" noTextEdit="1"/>
          </p:cNvSpPr>
          <p:nvPr/>
        </p:nvSpPr>
        <p:spPr bwMode="auto">
          <a:xfrm>
            <a:off x="3311525" y="419100"/>
            <a:ext cx="25209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Contoh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aphicFrame>
        <p:nvGraphicFramePr>
          <p:cNvPr id="46086" name="Object 6"/>
          <p:cNvGraphicFramePr>
            <a:graphicFrameLocks noChangeAspect="1"/>
          </p:cNvGraphicFramePr>
          <p:nvPr>
            <p:ph/>
          </p:nvPr>
        </p:nvGraphicFramePr>
        <p:xfrm>
          <a:off x="358775" y="2722563"/>
          <a:ext cx="3838575" cy="3282950"/>
        </p:xfrm>
        <a:graphic>
          <a:graphicData uri="http://schemas.openxmlformats.org/presentationml/2006/ole">
            <p:oleObj spid="_x0000_s37890" name="Equation" r:id="rId3" imgW="1752480" imgH="1498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373</TotalTime>
  <Words>370</Words>
  <Application>Microsoft Office PowerPoint</Application>
  <PresentationFormat>On-screen Show (4:3)</PresentationFormat>
  <Paragraphs>136</Paragraphs>
  <Slides>22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Paper</vt:lpstr>
      <vt:lpstr>Equation</vt:lpstr>
      <vt:lpstr>Presentation</vt:lpstr>
      <vt:lpstr> Bab  Limit Fungsi</vt:lpstr>
      <vt:lpstr>Sub bab pokok bahasan</vt:lpstr>
      <vt:lpstr>Pengertian Limit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Limit Fungsi Trigonometri</vt:lpstr>
      <vt:lpstr>Slide 14</vt:lpstr>
      <vt:lpstr>Slide 15</vt:lpstr>
      <vt:lpstr>Slide 16</vt:lpstr>
      <vt:lpstr>Slide 17</vt:lpstr>
      <vt:lpstr>Limit Fungsi Trigonometri</vt:lpstr>
      <vt:lpstr>Limit Fungsi Trigonometri</vt:lpstr>
      <vt:lpstr>Limit Fungsi Trigonometri</vt:lpstr>
      <vt:lpstr>Limit Fungsi Trigonometri</vt:lpstr>
      <vt:lpstr>Limit Fungsi Trigonometri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Bab  Limit Fungsi</dc:title>
  <dc:creator>my</dc:creator>
  <cp:lastModifiedBy>my</cp:lastModifiedBy>
  <cp:revision>34</cp:revision>
  <dcterms:created xsi:type="dcterms:W3CDTF">2014-10-02T00:46:39Z</dcterms:created>
  <dcterms:modified xsi:type="dcterms:W3CDTF">2017-10-02T01:26:57Z</dcterms:modified>
</cp:coreProperties>
</file>