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97" r:id="rId9"/>
    <p:sldId id="264" r:id="rId10"/>
    <p:sldId id="295" r:id="rId11"/>
    <p:sldId id="265" r:id="rId12"/>
    <p:sldId id="266" r:id="rId13"/>
    <p:sldId id="298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77" r:id="rId22"/>
    <p:sldId id="278" r:id="rId23"/>
    <p:sldId id="283" r:id="rId24"/>
    <p:sldId id="275" r:id="rId25"/>
    <p:sldId id="282" r:id="rId26"/>
    <p:sldId id="301" r:id="rId27"/>
    <p:sldId id="302" r:id="rId28"/>
    <p:sldId id="280" r:id="rId29"/>
    <p:sldId id="279" r:id="rId30"/>
    <p:sldId id="300" r:id="rId31"/>
    <p:sldId id="281" r:id="rId32"/>
    <p:sldId id="303" r:id="rId33"/>
    <p:sldId id="284" r:id="rId34"/>
    <p:sldId id="276" r:id="rId35"/>
    <p:sldId id="299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BA518-E5DB-4E23-91FD-CAF49DD5C46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6AF4F-22A4-4E39-B268-C56E97F4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205B-E9BB-42FC-BFF3-1927708FDB8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205B-E9BB-42FC-BFF3-1927708FDB8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205B-E9BB-42FC-BFF3-1927708FDB8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205B-E9BB-42FC-BFF3-1927708FDB8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205B-E9BB-42FC-BFF3-1927708FDB8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5205B-E9BB-42FC-BFF3-1927708FDB8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4471CE8-8049-49A0-ACB7-80D8EE5CBC80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D6AE0B6-76DF-4437-8A2F-558130C61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uchnuria\Desktop\KULIAH-TEP\Menggambar%20Teknik\Kuliah%207_Penanganan%20Gambar%20(Part%207)\GM%20Corvette%20Engine%20Assembly%20LS2.mp4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uchnuria\Desktop\KULIAH-TEP\Menggambar%20Teknik\Kuliah%207_Penanganan%20Gambar%20(Part%207)\Steel%20frame%20building%20assembly.mp4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amy\Invent%20Stuff\Bearing\Explosion1.avi" TargetMode="Externa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uchnuria\Desktop\KULIAH-TEP\Menggambar%20Teknik\Kuliah%207_Penanganan%20Gambar%20(Part%207)\Core%20Barrel%20Assembly%20Animation.mp4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Relationship Id="rId9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Penanganan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819400"/>
            <a:ext cx="8693834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Yusuf </a:t>
            </a:r>
            <a:r>
              <a:rPr lang="en-US" sz="2800" dirty="0" err="1" smtClean="0"/>
              <a:t>Hendrawan</a:t>
            </a:r>
            <a:r>
              <a:rPr lang="en-US" sz="2800" dirty="0" smtClean="0"/>
              <a:t>, STP., </a:t>
            </a:r>
            <a:r>
              <a:rPr lang="en-US" sz="2800" dirty="0" err="1" smtClean="0"/>
              <a:t>M.App.Life</a:t>
            </a:r>
            <a:r>
              <a:rPr lang="en-US" sz="2800" dirty="0" smtClean="0"/>
              <a:t> Sc., </a:t>
            </a:r>
            <a:r>
              <a:rPr lang="en-US" sz="2800" dirty="0" err="1" smtClean="0"/>
              <a:t>Ph.D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/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Contoh</a:t>
            </a: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Detail</a:t>
            </a:r>
            <a:r>
              <a:rPr kumimoji="0" lang="en-US" sz="4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Drawing</a:t>
            </a:r>
            <a:endParaRPr kumimoji="0" lang="en-US" sz="4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6628" name="Picture 4" descr="http://www.me.metu.edu.tr/courses/me114/Lectures/assembly_files/fig2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239000" cy="522402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TextBox 4"/>
          <p:cNvSpPr txBox="1"/>
          <p:nvPr/>
        </p:nvSpPr>
        <p:spPr>
          <a:xfrm>
            <a:off x="914400" y="6324600"/>
            <a:ext cx="792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http://www.me.metu.edu.tr/courses/me114/Lectures/assembly.htm#1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Tata </a:t>
            </a:r>
            <a:r>
              <a:rPr lang="en-US" dirty="0" err="1" smtClean="0"/>
              <a:t>Letak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(detail drawing)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Monodetail</a:t>
            </a:r>
            <a:r>
              <a:rPr lang="en-US" dirty="0" smtClean="0"/>
              <a:t> (</a:t>
            </a:r>
            <a:r>
              <a:rPr lang="en-US" dirty="0" err="1" smtClean="0"/>
              <a:t>disajikan</a:t>
            </a:r>
            <a:r>
              <a:rPr lang="en-US" dirty="0" smtClean="0"/>
              <a:t> </a:t>
            </a:r>
            <a:r>
              <a:rPr lang="en-US" dirty="0" err="1" smtClean="0"/>
              <a:t>satu-satu</a:t>
            </a:r>
            <a:r>
              <a:rPr lang="en-US" dirty="0" smtClean="0"/>
              <a:t>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satu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komponen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kertas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b="1" dirty="0" err="1" smtClean="0">
                <a:sym typeface="Wingdings" pitchFamily="2" charset="2"/>
              </a:rPr>
              <a:t>Multidetail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disajikan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kelompok</a:t>
            </a:r>
            <a:r>
              <a:rPr lang="en-US" dirty="0" smtClean="0">
                <a:sym typeface="Wingdings" pitchFamily="2" charset="2"/>
              </a:rPr>
              <a:t>) 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kertas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beberapa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komponen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Monodetail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862678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Monodetail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3490" name="Picture 2" descr="http://www.graken.com/images/products/mono-detail_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1524000"/>
            <a:ext cx="4495800" cy="4314826"/>
          </a:xfrm>
          <a:prstGeom prst="rect">
            <a:avLst/>
          </a:prstGeom>
          <a:noFill/>
        </p:spPr>
      </p:pic>
      <p:pic>
        <p:nvPicPr>
          <p:cNvPr id="63492" name="Picture 4" descr="http://berrys.com/img/atlas/mono/mono-draw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0"/>
            <a:ext cx="3666225" cy="2590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" y="4114800"/>
            <a:ext cx="426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http://berrys.com/img/atlas/mono/mono-drawing.jpg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5867400"/>
            <a:ext cx="426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http://www.graken.com/products/mono-detail.php</a:t>
            </a:r>
            <a:endParaRPr lang="en-US" sz="1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Multidetail</a:t>
            </a:r>
            <a:endParaRPr lang="en-US" dirty="0"/>
          </a:p>
        </p:txBody>
      </p:sp>
      <p:pic>
        <p:nvPicPr>
          <p:cNvPr id="55298" name="Picture 2" descr="746i7E6FC28F9D91A2F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599"/>
            <a:ext cx="8229600" cy="49437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6324600"/>
            <a:ext cx="800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http://forums.autodesk.com/t5/Autodesk-Inventor/Multi-Details-per-sheet-BOM-workflow/td-p/2778936</a:t>
            </a:r>
            <a:endParaRPr lang="en-US" sz="1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Keuntungan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Monodetail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Memudahkan</a:t>
            </a:r>
            <a:r>
              <a:rPr lang="en-US" dirty="0" smtClean="0"/>
              <a:t> </a:t>
            </a:r>
            <a:r>
              <a:rPr lang="en-US" dirty="0" err="1" smtClean="0"/>
              <a:t>pembuatan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pengaturan</a:t>
            </a:r>
            <a:r>
              <a:rPr lang="en-US" dirty="0" smtClean="0"/>
              <a:t> </a:t>
            </a:r>
            <a:r>
              <a:rPr lang="en-US" dirty="0" err="1" smtClean="0"/>
              <a:t>tata</a:t>
            </a:r>
            <a:r>
              <a:rPr lang="en-US" dirty="0" smtClean="0"/>
              <a:t> </a:t>
            </a:r>
            <a:r>
              <a:rPr lang="en-US" dirty="0" err="1" smtClean="0"/>
              <a:t>letak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sederhana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didistribusikan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 operator yang </a:t>
            </a:r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err="1" smtClean="0"/>
              <a:t>spesifikasi</a:t>
            </a:r>
            <a:r>
              <a:rPr lang="en-US" dirty="0" smtClean="0"/>
              <a:t> </a:t>
            </a:r>
            <a:r>
              <a:rPr lang="en-US" dirty="0" err="1" smtClean="0"/>
              <a:t>keahliannya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Bagi</a:t>
            </a:r>
            <a:r>
              <a:rPr lang="en-US" dirty="0" smtClean="0"/>
              <a:t> operator </a:t>
            </a:r>
            <a:r>
              <a:rPr lang="en-US" dirty="0" err="1" smtClean="0"/>
              <a:t>sendiri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terkonsentrasi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membaca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Keterangan-keterangan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terkonsentrasi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Keuntungan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Multidetail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ekonomis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karena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menggunakan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banyak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kertas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;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Penggunaan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waktu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efisien</a:t>
            </a:r>
            <a:r>
              <a:rPr lang="en-US" dirty="0" smtClean="0">
                <a:sym typeface="Wingdings" pitchFamily="2" charset="2"/>
              </a:rPr>
              <a:t>. </a:t>
            </a:r>
            <a:r>
              <a:rPr lang="en-US" dirty="0" err="1" smtClean="0">
                <a:sym typeface="Wingdings" pitchFamily="2" charset="2"/>
              </a:rPr>
              <a:t>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sangat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boros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apabila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komponen-komponen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ukurannya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relatif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kecil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bentuknya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sederhana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harus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satu-satu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kertas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Kombinasi</a:t>
            </a:r>
            <a:r>
              <a:rPr lang="en-US" sz="3600" dirty="0" smtClean="0"/>
              <a:t> </a:t>
            </a:r>
            <a:r>
              <a:rPr lang="en-US" sz="3600" dirty="0" err="1" smtClean="0"/>
              <a:t>Monodetail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Multidetail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yang </a:t>
            </a:r>
            <a:r>
              <a:rPr lang="en-US" dirty="0" err="1" smtClean="0"/>
              <a:t>relatif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bentuknya</a:t>
            </a:r>
            <a:r>
              <a:rPr lang="en-US" dirty="0" smtClean="0"/>
              <a:t> </a:t>
            </a:r>
            <a:r>
              <a:rPr lang="en-US" dirty="0" err="1" smtClean="0"/>
              <a:t>agak</a:t>
            </a:r>
            <a:r>
              <a:rPr lang="en-US" dirty="0" smtClean="0"/>
              <a:t> </a:t>
            </a:r>
            <a:r>
              <a:rPr lang="en-US" dirty="0" err="1" smtClean="0"/>
              <a:t>kompleks</a:t>
            </a:r>
            <a:r>
              <a:rPr lang="en-US" dirty="0" smtClean="0"/>
              <a:t>,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disajikan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monodetail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komponen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</a:t>
            </a:r>
            <a:r>
              <a:rPr lang="en-US" dirty="0" err="1" smtClean="0"/>
              <a:t>disajikan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multidetail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kalanya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bagian-bagian</a:t>
            </a:r>
            <a:r>
              <a:rPr lang="en-US" dirty="0" smtClean="0"/>
              <a:t> yang </a:t>
            </a:r>
            <a:r>
              <a:rPr lang="en-US" dirty="0" err="1" smtClean="0"/>
              <a:t>berukuran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kompleks</a:t>
            </a:r>
            <a:r>
              <a:rPr lang="en-US" dirty="0" smtClean="0"/>
              <a:t> pun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disajikan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multidetail</a:t>
            </a:r>
            <a:r>
              <a:rPr lang="en-US" dirty="0" smtClean="0"/>
              <a:t>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pengerjaan</a:t>
            </a:r>
            <a:r>
              <a:rPr lang="en-US" dirty="0" smtClean="0"/>
              <a:t> </a:t>
            </a:r>
            <a:r>
              <a:rPr lang="en-US" dirty="0" err="1" smtClean="0"/>
              <a:t>bagian-bagian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Gabungan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(Assembly drawings)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Gambar</a:t>
            </a:r>
            <a:r>
              <a:rPr lang="en-US" dirty="0" smtClean="0"/>
              <a:t> yang </a:t>
            </a:r>
            <a:r>
              <a:rPr lang="en-US" dirty="0" err="1" smtClean="0"/>
              <a:t>memperlihatkan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(</a:t>
            </a:r>
            <a:r>
              <a:rPr lang="en-US" dirty="0" err="1" smtClean="0"/>
              <a:t>komponen</a:t>
            </a:r>
            <a:r>
              <a:rPr lang="en-US" dirty="0" smtClean="0"/>
              <a:t>) yang </a:t>
            </a:r>
            <a:r>
              <a:rPr lang="en-US" dirty="0" err="1" smtClean="0"/>
              <a:t>tersusun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serasi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ditampilkan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ciri</a:t>
            </a:r>
            <a:r>
              <a:rPr lang="en-US" dirty="0" smtClean="0"/>
              <a:t> </a:t>
            </a:r>
            <a:r>
              <a:rPr lang="en-US" dirty="0" err="1" smtClean="0"/>
              <a:t>khas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kerumitan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yang </a:t>
            </a:r>
            <a:r>
              <a:rPr lang="en-US" dirty="0" err="1" smtClean="0"/>
              <a:t>dibuat</a:t>
            </a:r>
            <a:endParaRPr lang="en-US" dirty="0" smtClean="0"/>
          </a:p>
          <a:p>
            <a:r>
              <a:rPr lang="en-US" dirty="0" err="1" smtClean="0"/>
              <a:t>Pandangan</a:t>
            </a:r>
            <a:r>
              <a:rPr lang="en-US" dirty="0" smtClean="0"/>
              <a:t> yang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seminimal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(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ditampilkan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pandangan</a:t>
            </a:r>
            <a:r>
              <a:rPr lang="en-US" dirty="0" smtClean="0"/>
              <a:t> </a:t>
            </a:r>
            <a:r>
              <a:rPr lang="en-US" dirty="0" err="1" smtClean="0"/>
              <a:t>depan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komponen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tampak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pandangan</a:t>
            </a:r>
            <a:r>
              <a:rPr lang="en-US" dirty="0" smtClean="0"/>
              <a:t> </a:t>
            </a:r>
            <a:r>
              <a:rPr lang="en-US" dirty="0" err="1" smtClean="0"/>
              <a:t>depan</a:t>
            </a:r>
            <a:r>
              <a:rPr lang="en-US" dirty="0" smtClean="0"/>
              <a:t>, </a:t>
            </a:r>
            <a:r>
              <a:rPr lang="en-US" dirty="0" err="1" smtClean="0"/>
              <a:t>ditampilkan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pandangan</a:t>
            </a:r>
            <a:r>
              <a:rPr lang="en-US" dirty="0" smtClean="0"/>
              <a:t> lain.</a:t>
            </a:r>
          </a:p>
          <a:p>
            <a:r>
              <a:rPr lang="en-US" dirty="0" smtClean="0"/>
              <a:t>Agar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komponen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terlihat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r>
              <a:rPr lang="en-US" dirty="0" smtClean="0"/>
              <a:t>, </a:t>
            </a:r>
            <a:r>
              <a:rPr lang="en-US" dirty="0" err="1" smtClean="0"/>
              <a:t>sebagian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komponen</a:t>
            </a:r>
            <a:r>
              <a:rPr lang="en-US" dirty="0" smtClean="0"/>
              <a:t> </a:t>
            </a:r>
            <a:r>
              <a:rPr lang="en-US" dirty="0" err="1" smtClean="0"/>
              <a:t>digambar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potongan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diperkenankan</a:t>
            </a:r>
            <a:r>
              <a:rPr lang="en-US" dirty="0" smtClean="0"/>
              <a:t> </a:t>
            </a:r>
            <a:r>
              <a:rPr lang="en-US" dirty="0" err="1" smtClean="0"/>
              <a:t>menggambar</a:t>
            </a:r>
            <a:r>
              <a:rPr lang="en-US" dirty="0" smtClean="0"/>
              <a:t> </a:t>
            </a:r>
            <a:r>
              <a:rPr lang="en-US" dirty="0" err="1" smtClean="0"/>
              <a:t>garis-garis</a:t>
            </a:r>
            <a:r>
              <a:rPr lang="en-US" dirty="0" smtClean="0"/>
              <a:t> </a:t>
            </a:r>
            <a:r>
              <a:rPr lang="en-US" dirty="0" err="1" smtClean="0"/>
              <a:t>tersembunyi</a:t>
            </a:r>
            <a:r>
              <a:rPr lang="en-US" dirty="0" smtClean="0"/>
              <a:t> (</a:t>
            </a:r>
            <a:r>
              <a:rPr lang="en-US" dirty="0" err="1" smtClean="0"/>
              <a:t>garis</a:t>
            </a:r>
            <a:r>
              <a:rPr lang="en-US" dirty="0" smtClean="0"/>
              <a:t> </a:t>
            </a:r>
            <a:r>
              <a:rPr lang="en-US" dirty="0" err="1" smtClean="0"/>
              <a:t>putus-putus</a:t>
            </a:r>
            <a:r>
              <a:rPr lang="en-US" dirty="0" smtClean="0"/>
              <a:t>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menghindari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makin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bertambah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rumitnya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diperkenankan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diberi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penunjukan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ukuran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kecuali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bagian-bagian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sengaja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ditampikan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keadaan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dirakit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susunan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pemasangan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Contoh</a:t>
            </a:r>
            <a:r>
              <a:rPr lang="en-US" dirty="0" smtClean="0"/>
              <a:t> Assembly Drawing</a:t>
            </a:r>
            <a:endParaRPr lang="en-US" dirty="0"/>
          </a:p>
        </p:txBody>
      </p:sp>
      <p:pic>
        <p:nvPicPr>
          <p:cNvPr id="4" name="Picture 8" descr="FG14_03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5556" b="4167"/>
          <a:stretch>
            <a:fillRect/>
          </a:stretch>
        </p:blipFill>
        <p:spPr>
          <a:xfrm>
            <a:off x="990600" y="1676400"/>
            <a:ext cx="7315200" cy="4953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Pengertian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</a:t>
            </a:r>
            <a:r>
              <a:rPr lang="en-US" i="1" dirty="0" smtClean="0"/>
              <a:t>working drawings</a:t>
            </a:r>
            <a:r>
              <a:rPr lang="en-US" dirty="0" smtClean="0"/>
              <a:t>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sebuah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disebut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sebagai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kerja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bila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tersebut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memberikan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informasi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atau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penunjuk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lengkap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tentang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apa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harus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dibuat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atau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dikerjakan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pengguna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. 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Keterangan-keterangan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kerja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dirty="0" err="1" smtClean="0">
                <a:sym typeface="Wingdings" pitchFamily="2" charset="2"/>
              </a:rPr>
              <a:t>bentuk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ukuran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toleransi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ukuran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toleransi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geometrik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keadaan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permukaan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pengerjaan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diinginkan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53536"/>
            <a:ext cx="8534400" cy="11430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Gambar</a:t>
            </a:r>
            <a:r>
              <a:rPr lang="en-US" sz="3200" dirty="0" smtClean="0"/>
              <a:t> </a:t>
            </a:r>
            <a:r>
              <a:rPr lang="en-US" sz="3200" dirty="0" err="1" smtClean="0"/>
              <a:t>Potongan</a:t>
            </a:r>
            <a:r>
              <a:rPr lang="en-US" sz="3200" dirty="0" smtClean="0"/>
              <a:t> </a:t>
            </a:r>
            <a:r>
              <a:rPr lang="en-US" sz="3200" dirty="0" err="1" smtClean="0"/>
              <a:t>pada</a:t>
            </a:r>
            <a:r>
              <a:rPr lang="en-US" sz="3200" dirty="0" smtClean="0"/>
              <a:t> Assembly Drawing</a:t>
            </a:r>
            <a:endParaRPr lang="en-US" sz="3200" dirty="0"/>
          </a:p>
        </p:txBody>
      </p:sp>
      <p:pic>
        <p:nvPicPr>
          <p:cNvPr id="4" name="Picture 8" descr="FG14_03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t="6000" b="4000"/>
          <a:stretch>
            <a:fillRect/>
          </a:stretch>
        </p:blipFill>
        <p:spPr>
          <a:xfrm>
            <a:off x="762000" y="1600200"/>
            <a:ext cx="7696200" cy="5194935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Gabungan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(Assembly Drawings)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pandangan</a:t>
            </a:r>
            <a:r>
              <a:rPr lang="en-US" dirty="0" smtClean="0"/>
              <a:t> yang </a:t>
            </a:r>
            <a:r>
              <a:rPr lang="en-US" dirty="0" err="1" smtClean="0"/>
              <a:t>diperlukan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Potongan-potongan</a:t>
            </a:r>
            <a:r>
              <a:rPr lang="en-US" dirty="0" smtClean="0"/>
              <a:t> yang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komponen-komponen</a:t>
            </a:r>
            <a:r>
              <a:rPr lang="en-US" dirty="0" smtClean="0"/>
              <a:t> yang </a:t>
            </a:r>
            <a:r>
              <a:rPr lang="en-US" dirty="0" err="1" smtClean="0"/>
              <a:t>tersembunyi</a:t>
            </a:r>
            <a:r>
              <a:rPr lang="en-US" dirty="0" smtClean="0"/>
              <a:t>,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komponen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susunan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komponen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pandangan</a:t>
            </a:r>
            <a:r>
              <a:rPr lang="en-US" dirty="0" smtClean="0"/>
              <a:t> yang </a:t>
            </a:r>
            <a:r>
              <a:rPr lang="en-US" dirty="0" err="1" smtClean="0"/>
              <a:t>diperbesar</a:t>
            </a:r>
            <a:r>
              <a:rPr lang="en-US" dirty="0" smtClean="0"/>
              <a:t> (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skala</a:t>
            </a:r>
            <a:r>
              <a:rPr lang="en-US" dirty="0" smtClean="0"/>
              <a:t>),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yang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ukurannya</a:t>
            </a:r>
            <a:r>
              <a:rPr lang="en-US" dirty="0" smtClean="0"/>
              <a:t> </a:t>
            </a:r>
            <a:r>
              <a:rPr lang="en-US" dirty="0" err="1" smtClean="0"/>
              <a:t>terlalu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bagian-bagian</a:t>
            </a:r>
            <a:r>
              <a:rPr lang="en-US" dirty="0" smtClean="0"/>
              <a:t> yang </a:t>
            </a:r>
            <a:r>
              <a:rPr lang="en-US" dirty="0" err="1" smtClean="0"/>
              <a:t>diperlukan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pedoman</a:t>
            </a:r>
            <a:r>
              <a:rPr lang="en-US" dirty="0" smtClean="0"/>
              <a:t> </a:t>
            </a:r>
            <a:r>
              <a:rPr lang="en-US" dirty="0" err="1" smtClean="0"/>
              <a:t>perakitan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Petunjuk</a:t>
            </a:r>
            <a:r>
              <a:rPr lang="en-US" dirty="0" smtClean="0"/>
              <a:t> </a:t>
            </a:r>
            <a:r>
              <a:rPr lang="en-US" dirty="0" err="1" smtClean="0"/>
              <a:t>pengerjaan</a:t>
            </a:r>
            <a:r>
              <a:rPr lang="en-US" dirty="0" smtClean="0"/>
              <a:t> yang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perakitan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Nomor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komponen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dijadikan</a:t>
            </a:r>
            <a:r>
              <a:rPr lang="en-US" dirty="0" smtClean="0"/>
              <a:t> </a:t>
            </a:r>
            <a:r>
              <a:rPr lang="en-US" dirty="0" err="1" smtClean="0"/>
              <a:t>referensi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penomoran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yang </a:t>
            </a:r>
            <a:r>
              <a:rPr lang="en-US" dirty="0" err="1" smtClean="0"/>
              <a:t>antara</a:t>
            </a:r>
            <a:r>
              <a:rPr lang="en-US" dirty="0" smtClean="0"/>
              <a:t> lain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bagian-bagian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tiap</a:t>
            </a:r>
            <a:r>
              <a:rPr lang="en-US" dirty="0" smtClean="0"/>
              <a:t> </a:t>
            </a:r>
            <a:r>
              <a:rPr lang="en-US" dirty="0" err="1" smtClean="0"/>
              <a:t>komponen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Macam-macam</a:t>
            </a:r>
            <a:r>
              <a:rPr lang="en-US" sz="3600" dirty="0" smtClean="0"/>
              <a:t> </a:t>
            </a:r>
            <a:r>
              <a:rPr lang="en-US" sz="3600" dirty="0" err="1" smtClean="0"/>
              <a:t>Gambar</a:t>
            </a:r>
            <a:r>
              <a:rPr lang="en-US" sz="3600" dirty="0" smtClean="0"/>
              <a:t> </a:t>
            </a:r>
            <a:r>
              <a:rPr lang="en-US" sz="3600" dirty="0" err="1" smtClean="0"/>
              <a:t>Gabungan</a:t>
            </a: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>(Assembly Drawings)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</a:t>
            </a:r>
            <a:r>
              <a:rPr lang="en-US" b="1" dirty="0" smtClean="0"/>
              <a:t>Installation</a:t>
            </a:r>
            <a:r>
              <a:rPr lang="en-US" dirty="0" smtClean="0"/>
              <a:t> Assembly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susunan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pemasangan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</a:t>
            </a:r>
            <a:r>
              <a:rPr lang="en-US" dirty="0" smtClean="0"/>
              <a:t>) </a:t>
            </a:r>
            <a:r>
              <a:rPr lang="en-US" b="1" dirty="0" smtClean="0"/>
              <a:t>General</a:t>
            </a:r>
            <a:r>
              <a:rPr lang="en-US" dirty="0" smtClean="0"/>
              <a:t> Assembly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susunan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menyeluruh</a:t>
            </a:r>
            <a:endParaRPr lang="en-US" dirty="0" smtClean="0">
              <a:sym typeface="Wingdings" pitchFamily="2" charset="2"/>
            </a:endParaRPr>
          </a:p>
          <a:p>
            <a:endParaRPr lang="en-US" dirty="0" smtClean="0"/>
          </a:p>
          <a:p>
            <a:r>
              <a:rPr lang="en-US" dirty="0" smtClean="0"/>
              <a:t>c) </a:t>
            </a:r>
            <a:r>
              <a:rPr lang="en-US" b="1" dirty="0" smtClean="0"/>
              <a:t>Erection</a:t>
            </a:r>
            <a:r>
              <a:rPr lang="en-US" dirty="0" smtClean="0"/>
              <a:t> Assembly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susunan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8567039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Susunan</a:t>
            </a:r>
            <a:r>
              <a:rPr lang="en-US" dirty="0" smtClean="0"/>
              <a:t> </a:t>
            </a:r>
            <a:r>
              <a:rPr lang="en-US" dirty="0" err="1" smtClean="0"/>
              <a:t>Pemasangan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(Installation Assembly)</a:t>
            </a:r>
            <a:endParaRPr lang="en-US" dirty="0"/>
          </a:p>
        </p:txBody>
      </p:sp>
      <p:pic>
        <p:nvPicPr>
          <p:cNvPr id="4" name="Picture 13" descr="FG14_03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t="8000" b="6000"/>
          <a:stretch>
            <a:fillRect/>
          </a:stretch>
        </p:blipFill>
        <p:spPr>
          <a:xfrm>
            <a:off x="609600" y="1524000"/>
            <a:ext cx="8001000" cy="5160645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Susunan</a:t>
            </a:r>
            <a:r>
              <a:rPr lang="en-US" dirty="0" smtClean="0"/>
              <a:t> </a:t>
            </a:r>
            <a:r>
              <a:rPr lang="en-US" dirty="0" err="1" smtClean="0"/>
              <a:t>Pemasangan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(Installation Assembly)</a:t>
            </a:r>
            <a:endParaRPr lang="en-US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8394246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Assembly </a:t>
            </a:r>
            <a:endParaRPr lang="en-US" dirty="0"/>
          </a:p>
        </p:txBody>
      </p:sp>
      <p:pic>
        <p:nvPicPr>
          <p:cNvPr id="4" name="GM Corvette Engine Assembly LS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9200" y="1524000"/>
            <a:ext cx="6553200" cy="491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Assembly </a:t>
            </a:r>
            <a:endParaRPr lang="en-US" dirty="0"/>
          </a:p>
        </p:txBody>
      </p:sp>
      <p:pic>
        <p:nvPicPr>
          <p:cNvPr id="4" name="Steel frame building assembly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90600" y="1524000"/>
            <a:ext cx="6781800" cy="5086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16" name="Picture 12"/>
          <p:cNvPicPr>
            <a:picLocks noChangeAspect="1" noChangeArrowheads="1"/>
          </p:cNvPicPr>
          <p:nvPr/>
        </p:nvPicPr>
        <p:blipFill>
          <a:blip r:embed="rId2"/>
          <a:srcRect l="22656" t="14583" r="781" b="7292"/>
          <a:stretch>
            <a:fillRect/>
          </a:stretch>
        </p:blipFill>
        <p:spPr bwMode="auto">
          <a:xfrm>
            <a:off x="1981200" y="1905000"/>
            <a:ext cx="62484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1" name="Picture 7"/>
          <p:cNvPicPr>
            <a:picLocks noChangeAspect="1" noChangeArrowheads="1"/>
          </p:cNvPicPr>
          <p:nvPr/>
        </p:nvPicPr>
        <p:blipFill>
          <a:blip r:embed="rId3"/>
          <a:srcRect l="23438" t="14583" r="781" b="7292"/>
          <a:stretch>
            <a:fillRect/>
          </a:stretch>
        </p:blipFill>
        <p:spPr bwMode="auto">
          <a:xfrm>
            <a:off x="1447800" y="2667000"/>
            <a:ext cx="4648200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80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General Assembly Drawing</a:t>
            </a:r>
          </a:p>
        </p:txBody>
      </p:sp>
      <p:pic>
        <p:nvPicPr>
          <p:cNvPr id="123907" name="Picture 3"/>
          <p:cNvPicPr>
            <a:picLocks noChangeAspect="1" noChangeArrowheads="1"/>
          </p:cNvPicPr>
          <p:nvPr/>
        </p:nvPicPr>
        <p:blipFill>
          <a:blip r:embed="rId4"/>
          <a:srcRect l="22656" t="18750" b="12500"/>
          <a:stretch>
            <a:fillRect/>
          </a:stretch>
        </p:blipFill>
        <p:spPr bwMode="auto">
          <a:xfrm>
            <a:off x="228600" y="1828800"/>
            <a:ext cx="449580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5"/>
          <a:srcRect l="22656" t="15625" b="9375"/>
          <a:stretch>
            <a:fillRect/>
          </a:stretch>
        </p:blipFill>
        <p:spPr bwMode="auto">
          <a:xfrm>
            <a:off x="4191000" y="2133600"/>
            <a:ext cx="4191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9" name="Picture 5"/>
          <p:cNvPicPr>
            <a:picLocks noChangeAspect="1" noChangeArrowheads="1"/>
          </p:cNvPicPr>
          <p:nvPr/>
        </p:nvPicPr>
        <p:blipFill>
          <a:blip r:embed="rId6"/>
          <a:srcRect l="22656" t="18750" b="12500"/>
          <a:stretch>
            <a:fillRect/>
          </a:stretch>
        </p:blipFill>
        <p:spPr bwMode="auto">
          <a:xfrm>
            <a:off x="3352800" y="3759200"/>
            <a:ext cx="464820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12" name="AutoShape 8"/>
          <p:cNvSpPr>
            <a:spLocks noChangeArrowheads="1"/>
          </p:cNvSpPr>
          <p:nvPr/>
        </p:nvSpPr>
        <p:spPr bwMode="auto">
          <a:xfrm>
            <a:off x="2895600" y="2667000"/>
            <a:ext cx="3048000" cy="1600200"/>
          </a:xfrm>
          <a:prstGeom prst="wedgeEllipseCallout">
            <a:avLst>
              <a:gd name="adj1" fmla="val -31875"/>
              <a:gd name="adj2" fmla="val 36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0">
                <a:solidFill>
                  <a:schemeClr val="tx1"/>
                </a:solidFill>
                <a:latin typeface="Arial" charset="0"/>
              </a:rPr>
              <a:t>Includes all detail </a:t>
            </a:r>
          </a:p>
          <a:p>
            <a:pPr algn="ctr"/>
            <a:r>
              <a:rPr lang="en-US" sz="2000" b="0">
                <a:solidFill>
                  <a:schemeClr val="tx1"/>
                </a:solidFill>
                <a:latin typeface="Arial" charset="0"/>
              </a:rPr>
              <a:t>drawings of each</a:t>
            </a:r>
            <a:r>
              <a:rPr lang="en-US" sz="2400" b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pPr algn="ctr"/>
            <a:r>
              <a:rPr lang="en-US" sz="2400" b="0">
                <a:solidFill>
                  <a:schemeClr val="tx1"/>
                </a:solidFill>
                <a:latin typeface="Times New Roman" pitchFamily="18" charset="0"/>
              </a:rPr>
              <a:t>part</a:t>
            </a:r>
          </a:p>
        </p:txBody>
      </p:sp>
      <p:sp>
        <p:nvSpPr>
          <p:cNvPr id="123913" name="AutoShape 9"/>
          <p:cNvSpPr>
            <a:spLocks noChangeArrowheads="1"/>
          </p:cNvSpPr>
          <p:nvPr/>
        </p:nvSpPr>
        <p:spPr bwMode="auto">
          <a:xfrm>
            <a:off x="2667000" y="3352800"/>
            <a:ext cx="3352800" cy="1447800"/>
          </a:xfrm>
          <a:prstGeom prst="wedgeEllipseCallout">
            <a:avLst>
              <a:gd name="adj1" fmla="val -26514"/>
              <a:gd name="adj2" fmla="val 401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0">
                <a:solidFill>
                  <a:schemeClr val="tx1"/>
                </a:solidFill>
                <a:latin typeface="Arial" charset="0"/>
              </a:rPr>
              <a:t>Includes the</a:t>
            </a:r>
          </a:p>
          <a:p>
            <a:pPr algn="ctr"/>
            <a:r>
              <a:rPr lang="en-US" sz="2000" b="0">
                <a:solidFill>
                  <a:schemeClr val="tx1"/>
                </a:solidFill>
                <a:latin typeface="Arial" charset="0"/>
              </a:rPr>
              <a:t>Assembly </a:t>
            </a:r>
          </a:p>
          <a:p>
            <a:pPr algn="ctr"/>
            <a:r>
              <a:rPr lang="en-US" sz="2000" b="0">
                <a:solidFill>
                  <a:schemeClr val="tx1"/>
                </a:solidFill>
                <a:latin typeface="Arial" charset="0"/>
              </a:rPr>
              <a:t>Drawing</a:t>
            </a:r>
          </a:p>
        </p:txBody>
      </p:sp>
      <p:sp>
        <p:nvSpPr>
          <p:cNvPr id="123914" name="AutoShape 10"/>
          <p:cNvSpPr>
            <a:spLocks noChangeArrowheads="1"/>
          </p:cNvSpPr>
          <p:nvPr/>
        </p:nvSpPr>
        <p:spPr bwMode="auto">
          <a:xfrm>
            <a:off x="6553200" y="2286000"/>
            <a:ext cx="1600200" cy="838200"/>
          </a:xfrm>
          <a:prstGeom prst="wedgeEllipseCallout">
            <a:avLst>
              <a:gd name="adj1" fmla="val -694"/>
              <a:gd name="adj2" fmla="val 3117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0">
                <a:solidFill>
                  <a:schemeClr val="tx1"/>
                </a:solidFill>
                <a:latin typeface="Arial" charset="0"/>
              </a:rPr>
              <a:t>Parts List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2" grpId="0" animBg="1" autoUpdateAnimBg="0"/>
      <p:bldP spid="123913" grpId="0" animBg="1" autoUpdateAnimBg="0"/>
      <p:bldP spid="123914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Susunan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r>
              <a:rPr lang="en-US" dirty="0" smtClean="0"/>
              <a:t> (Erection Assembly)</a:t>
            </a:r>
            <a:endParaRPr lang="en-US" dirty="0"/>
          </a:p>
        </p:txBody>
      </p:sp>
      <p:pic>
        <p:nvPicPr>
          <p:cNvPr id="8194" name="Picture 2" descr="http://mechanicaldraftinganddesign.files.wordpress.com/2011/01/assembly-drawin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358601"/>
            <a:ext cx="7239000" cy="51183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6428601"/>
            <a:ext cx="723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http://mechanicaldraftinganddesign.files.wordpress.com/2011/01/assembly-drawings.jpg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gabungan</a:t>
            </a:r>
            <a:r>
              <a:rPr lang="en-US" dirty="0" smtClean="0"/>
              <a:t> (</a:t>
            </a:r>
            <a:r>
              <a:rPr lang="en-US" i="1" dirty="0" smtClean="0"/>
              <a:t>assembly drawing</a:t>
            </a:r>
            <a:r>
              <a:rPr lang="en-US" dirty="0" smtClean="0"/>
              <a:t>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menyajikan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informasi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mengenai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bagaimana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komponen-komponen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produk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dirakit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konstruksi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2.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bagian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i="1" dirty="0" smtClean="0">
                <a:sym typeface="Wingdings" pitchFamily="2" charset="2"/>
              </a:rPr>
              <a:t>detail drawing</a:t>
            </a:r>
            <a:r>
              <a:rPr lang="en-US" dirty="0" smtClean="0">
                <a:sym typeface="Wingdings" pitchFamily="2" charset="2"/>
              </a:rPr>
              <a:t>)  </a:t>
            </a:r>
            <a:r>
              <a:rPr lang="en-US" dirty="0" err="1" smtClean="0">
                <a:sym typeface="Wingdings" pitchFamily="2" charset="2"/>
              </a:rPr>
              <a:t>menyajikan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keterangan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bersifat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rinci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gambar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gabungan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smtClean="0"/>
              <a:t>Erection Assembly</a:t>
            </a:r>
            <a:endParaRPr lang="en-US" dirty="0"/>
          </a:p>
        </p:txBody>
      </p:sp>
      <p:pic>
        <p:nvPicPr>
          <p:cNvPr id="62470" name="Picture 6" descr="http://rrcosteeldetailing.com/index_files/image12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347278"/>
            <a:ext cx="7724775" cy="513084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14400" y="6477000"/>
            <a:ext cx="678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http://rrcosteeldetailing.com/index_files/Page1042.htm</a:t>
            </a:r>
            <a:endParaRPr lang="en-US" sz="12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2"/>
          <p:cNvPicPr>
            <a:picLocks noChangeAspect="1" noChangeArrowheads="1"/>
          </p:cNvPicPr>
          <p:nvPr/>
        </p:nvPicPr>
        <p:blipFill>
          <a:blip r:embed="rId3"/>
          <a:srcRect l="39844" t="18750" r="17188" b="11458"/>
          <a:stretch>
            <a:fillRect/>
          </a:stretch>
        </p:blipFill>
        <p:spPr bwMode="auto">
          <a:xfrm>
            <a:off x="4495800" y="1752600"/>
            <a:ext cx="4191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7" name="Explosion1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457200" y="3384550"/>
            <a:ext cx="4867275" cy="347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smtClean="0"/>
              <a:t>Exploded Assemblies</a:t>
            </a:r>
          </a:p>
        </p:txBody>
      </p:sp>
      <p:sp>
        <p:nvSpPr>
          <p:cNvPr id="76808" name="AutoShape 8"/>
          <p:cNvSpPr>
            <a:spLocks noChangeArrowheads="1"/>
          </p:cNvSpPr>
          <p:nvPr/>
        </p:nvSpPr>
        <p:spPr bwMode="auto">
          <a:xfrm>
            <a:off x="685800" y="2057400"/>
            <a:ext cx="3429000" cy="1828800"/>
          </a:xfrm>
          <a:prstGeom prst="wedgeEllipseCallout">
            <a:avLst>
              <a:gd name="adj1" fmla="val 105833"/>
              <a:gd name="adj2" fmla="val 10113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0">
                <a:solidFill>
                  <a:schemeClr val="tx1"/>
                </a:solidFill>
                <a:latin typeface="Times New Roman" pitchFamily="18" charset="0"/>
              </a:rPr>
              <a:t>The explosion factor is the distance</a:t>
            </a:r>
          </a:p>
          <a:p>
            <a:pPr algn="ctr"/>
            <a:r>
              <a:rPr lang="en-US" sz="1800" b="0">
                <a:solidFill>
                  <a:schemeClr val="tx1"/>
                </a:solidFill>
                <a:latin typeface="Times New Roman" pitchFamily="18" charset="0"/>
              </a:rPr>
              <a:t>the parts have been separated from </a:t>
            </a:r>
          </a:p>
          <a:p>
            <a:pPr algn="ctr"/>
            <a:r>
              <a:rPr lang="en-US" sz="1800" b="0">
                <a:solidFill>
                  <a:schemeClr val="tx1"/>
                </a:solidFill>
                <a:latin typeface="Times New Roman" pitchFamily="18" charset="0"/>
              </a:rPr>
              <a:t>each other.</a:t>
            </a:r>
          </a:p>
        </p:txBody>
      </p:sp>
      <p:sp>
        <p:nvSpPr>
          <p:cNvPr id="76805" name="Oval 5"/>
          <p:cNvSpPr>
            <a:spLocks noChangeArrowheads="1"/>
          </p:cNvSpPr>
          <p:nvPr/>
        </p:nvSpPr>
        <p:spPr bwMode="auto">
          <a:xfrm>
            <a:off x="381000" y="1828800"/>
            <a:ext cx="3429000" cy="2209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0">
                <a:solidFill>
                  <a:schemeClr val="tx1"/>
                </a:solidFill>
                <a:latin typeface="Times New Roman" pitchFamily="18" charset="0"/>
              </a:rPr>
              <a:t>An Exploded Assembly</a:t>
            </a:r>
          </a:p>
          <a:p>
            <a:pPr algn="ctr"/>
            <a:r>
              <a:rPr lang="en-US" sz="2000" b="0">
                <a:solidFill>
                  <a:schemeClr val="tx1"/>
                </a:solidFill>
                <a:latin typeface="Times New Roman" pitchFamily="18" charset="0"/>
              </a:rPr>
              <a:t>shows all the parts removed</a:t>
            </a:r>
          </a:p>
          <a:p>
            <a:pPr algn="ctr"/>
            <a:r>
              <a:rPr lang="en-US" sz="2000" b="0">
                <a:solidFill>
                  <a:schemeClr val="tx1"/>
                </a:solidFill>
                <a:latin typeface="Times New Roman" pitchFamily="18" charset="0"/>
              </a:rPr>
              <a:t> from each other and aligned </a:t>
            </a:r>
          </a:p>
          <a:p>
            <a:pPr algn="ctr"/>
            <a:r>
              <a:rPr lang="en-US" sz="2000" b="0">
                <a:solidFill>
                  <a:schemeClr val="tx1"/>
                </a:solidFill>
                <a:latin typeface="Times New Roman" pitchFamily="18" charset="0"/>
              </a:rPr>
              <a:t>along axis lines</a:t>
            </a:r>
          </a:p>
        </p:txBody>
      </p:sp>
      <p:sp>
        <p:nvSpPr>
          <p:cNvPr id="76814" name="AutoShape 14"/>
          <p:cNvSpPr>
            <a:spLocks noChangeArrowheads="1"/>
          </p:cNvSpPr>
          <p:nvPr/>
        </p:nvSpPr>
        <p:spPr bwMode="auto">
          <a:xfrm>
            <a:off x="228600" y="1828800"/>
            <a:ext cx="4876800" cy="2514600"/>
          </a:xfrm>
          <a:prstGeom prst="wedgeEllipseCallout">
            <a:avLst>
              <a:gd name="adj1" fmla="val 69403"/>
              <a:gd name="adj2" fmla="val -473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400" b="0">
                <a:solidFill>
                  <a:schemeClr val="tx1"/>
                </a:solidFill>
                <a:latin typeface="Times New Roman" pitchFamily="18" charset="0"/>
              </a:rPr>
              <a:t>Identification numbers are generally placed inside balloons and point to the part with a leader line</a:t>
            </a:r>
          </a:p>
        </p:txBody>
      </p:sp>
      <p:sp>
        <p:nvSpPr>
          <p:cNvPr id="76815" name="AutoShape 15"/>
          <p:cNvSpPr>
            <a:spLocks noChangeArrowheads="1"/>
          </p:cNvSpPr>
          <p:nvPr/>
        </p:nvSpPr>
        <p:spPr bwMode="auto">
          <a:xfrm>
            <a:off x="533400" y="1371600"/>
            <a:ext cx="4114800" cy="2209800"/>
          </a:xfrm>
          <a:prstGeom prst="wedgeEllipseCallout">
            <a:avLst>
              <a:gd name="adj1" fmla="val 110569"/>
              <a:gd name="adj2" fmla="val 808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400" b="0" dirty="0">
                <a:solidFill>
                  <a:schemeClr val="tx1"/>
                </a:solidFill>
                <a:latin typeface="Times New Roman" pitchFamily="18" charset="0"/>
              </a:rPr>
              <a:t>Trials show the initial path the components moved along when the view was exploded</a:t>
            </a:r>
          </a:p>
        </p:txBody>
      </p:sp>
      <p:sp>
        <p:nvSpPr>
          <p:cNvPr id="76816" name="AutoShape 16"/>
          <p:cNvSpPr>
            <a:spLocks noChangeArrowheads="1"/>
          </p:cNvSpPr>
          <p:nvPr/>
        </p:nvSpPr>
        <p:spPr bwMode="auto">
          <a:xfrm>
            <a:off x="0" y="2057400"/>
            <a:ext cx="4724400" cy="1981200"/>
          </a:xfrm>
          <a:prstGeom prst="wedgeEllipseCallout">
            <a:avLst>
              <a:gd name="adj1" fmla="val 103963"/>
              <a:gd name="adj2" fmla="val 13453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en-US" sz="2400" b="0" dirty="0">
                <a:solidFill>
                  <a:schemeClr val="tx1"/>
                </a:solidFill>
                <a:latin typeface="Arial" charset="0"/>
              </a:rPr>
              <a:t>A parts list is included on the drawing to identify the name, material and number of each piece.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6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6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6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6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8" grpId="0" animBg="1" autoUpdateAnimBg="0"/>
      <p:bldP spid="76805" grpId="0" animBg="1" autoUpdateAnimBg="0"/>
      <p:bldP spid="76814" grpId="0" animBg="1" autoUpdateAnimBg="0"/>
      <p:bldP spid="76815" grpId="0" animBg="1" autoUpdateAnimBg="0"/>
      <p:bldP spid="76816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Exploded Assembly </a:t>
            </a:r>
            <a:endParaRPr lang="en-US" dirty="0"/>
          </a:p>
        </p:txBody>
      </p:sp>
      <p:pic>
        <p:nvPicPr>
          <p:cNvPr id="5" name="Core Barrel Assembly Animation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9200" y="1524000"/>
            <a:ext cx="6629400" cy="497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0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smtClean="0"/>
              <a:t>Sheet Styles</a:t>
            </a:r>
          </a:p>
        </p:txBody>
      </p:sp>
      <p:sp>
        <p:nvSpPr>
          <p:cNvPr id="11267" name="Rectangle 307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mtClean="0"/>
              <a:t>Drawing Sheets are laid out with a border and title block and can be customized for a company or project. </a:t>
            </a:r>
          </a:p>
        </p:txBody>
      </p:sp>
      <p:pic>
        <p:nvPicPr>
          <p:cNvPr id="11268" name="Picture 3076"/>
          <p:cNvPicPr>
            <a:picLocks noChangeAspect="1" noChangeArrowheads="1"/>
          </p:cNvPicPr>
          <p:nvPr/>
        </p:nvPicPr>
        <p:blipFill>
          <a:blip r:embed="rId2"/>
          <a:srcRect l="26563" t="18750" r="4688" b="9375"/>
          <a:stretch>
            <a:fillRect/>
          </a:stretch>
        </p:blipFill>
        <p:spPr bwMode="auto">
          <a:xfrm>
            <a:off x="4953000" y="3886200"/>
            <a:ext cx="3505200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077"/>
          <p:cNvPicPr>
            <a:picLocks noChangeAspect="1" noChangeArrowheads="1"/>
          </p:cNvPicPr>
          <p:nvPr/>
        </p:nvPicPr>
        <p:blipFill>
          <a:blip r:embed="rId3"/>
          <a:srcRect l="26563" t="18750" r="4688" b="9375"/>
          <a:stretch>
            <a:fillRect/>
          </a:stretch>
        </p:blipFill>
        <p:spPr bwMode="auto">
          <a:xfrm>
            <a:off x="4191000" y="3733800"/>
            <a:ext cx="327660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3078"/>
          <p:cNvPicPr>
            <a:picLocks noChangeAspect="1" noChangeArrowheads="1"/>
          </p:cNvPicPr>
          <p:nvPr/>
        </p:nvPicPr>
        <p:blipFill>
          <a:blip r:embed="rId4"/>
          <a:srcRect l="26563" t="18750" r="5469" b="9375"/>
          <a:stretch>
            <a:fillRect/>
          </a:stretch>
        </p:blipFill>
        <p:spPr bwMode="auto">
          <a:xfrm>
            <a:off x="2133600" y="3581400"/>
            <a:ext cx="31242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308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581400"/>
            <a:ext cx="32004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Sheet Layout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447800"/>
            <a:ext cx="6934200" cy="52895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3536"/>
            <a:ext cx="83820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Exploded Drawing and Bill of Materials</a:t>
            </a:r>
            <a:endParaRPr lang="en-US" sz="3200" dirty="0"/>
          </a:p>
        </p:txBody>
      </p:sp>
      <p:pic>
        <p:nvPicPr>
          <p:cNvPr id="24578" name="Picture 2" descr="http://www.designthatmatters.org/k2/pictures/delta_explod_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971800"/>
            <a:ext cx="5854749" cy="3790950"/>
          </a:xfrm>
          <a:prstGeom prst="rect">
            <a:avLst/>
          </a:prstGeom>
          <a:noFill/>
        </p:spPr>
      </p:pic>
      <p:pic>
        <p:nvPicPr>
          <p:cNvPr id="24580" name="Picture 4" descr="http://www.tpub.com/ceb/11038_files/image0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447800"/>
            <a:ext cx="4419600" cy="3654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228599"/>
            <a:ext cx="8612466" cy="645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98" y="-1"/>
            <a:ext cx="9145997" cy="6856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704850"/>
            <a:ext cx="72675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704850"/>
            <a:ext cx="72675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2" name="Object 0"/>
          <p:cNvGraphicFramePr>
            <a:graphicFrameLocks noChangeAspect="1"/>
          </p:cNvGraphicFramePr>
          <p:nvPr/>
        </p:nvGraphicFramePr>
        <p:xfrm>
          <a:off x="609600" y="1943100"/>
          <a:ext cx="8018462" cy="4457700"/>
        </p:xfrm>
        <a:graphic>
          <a:graphicData uri="http://schemas.openxmlformats.org/presentationml/2006/ole">
            <p:oleObj spid="_x0000_s1026" name="Bitmap Image" r:id="rId4" imgW="8019048" imgH="4458322" progId="PBrush">
              <p:embed/>
            </p:oleObj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/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Contoh</a:t>
            </a: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Assembly</a:t>
            </a:r>
            <a:r>
              <a:rPr kumimoji="0" lang="en-US" sz="4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Drawing</a:t>
            </a:r>
            <a:endParaRPr kumimoji="0" lang="en-US" sz="4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704850"/>
            <a:ext cx="72675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704850"/>
            <a:ext cx="72675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704850"/>
            <a:ext cx="72675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704850"/>
            <a:ext cx="72675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704850"/>
            <a:ext cx="72675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704850"/>
            <a:ext cx="72675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2120900" y="6365875"/>
            <a:ext cx="4846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INSTALLATION ASSEMBLY DRAWING</a:t>
            </a:r>
          </a:p>
        </p:txBody>
      </p:sp>
      <p:graphicFrame>
        <p:nvGraphicFramePr>
          <p:cNvPr id="50176" name="Object 0"/>
          <p:cNvGraphicFramePr>
            <a:graphicFrameLocks noChangeAspect="1"/>
          </p:cNvGraphicFramePr>
          <p:nvPr/>
        </p:nvGraphicFramePr>
        <p:xfrm>
          <a:off x="1943100" y="1200150"/>
          <a:ext cx="5221288" cy="4927600"/>
        </p:xfrm>
        <a:graphic>
          <a:graphicData uri="http://schemas.openxmlformats.org/presentationml/2006/ole">
            <p:oleObj spid="_x0000_s2050" name="Bitmap Image" r:id="rId4" imgW="14047619" imgH="13257143" progId="PBrush">
              <p:embed/>
            </p:oleObj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/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Contoh</a:t>
            </a: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Assembly</a:t>
            </a:r>
            <a:r>
              <a:rPr kumimoji="0" lang="en-US" sz="4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Drawing</a:t>
            </a:r>
            <a:endParaRPr kumimoji="0" lang="en-US" sz="4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1371600" y="1320800"/>
          <a:ext cx="6400800" cy="5461000"/>
        </p:xfrm>
        <a:graphic>
          <a:graphicData uri="http://schemas.openxmlformats.org/presentationml/2006/ole">
            <p:oleObj spid="_x0000_s4098" name="Bitmap Image" r:id="rId4" imgW="7523810" imgH="6419048" progId="PBrush">
              <p:embed/>
            </p:oleObj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/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Contoh</a:t>
            </a: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Assembly</a:t>
            </a:r>
            <a:r>
              <a:rPr kumimoji="0" lang="en-US" sz="4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Drawing</a:t>
            </a:r>
            <a:endParaRPr kumimoji="0" lang="en-US" sz="4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224" name="Object 0"/>
          <p:cNvGraphicFramePr>
            <a:graphicFrameLocks noChangeAspect="1"/>
          </p:cNvGraphicFramePr>
          <p:nvPr/>
        </p:nvGraphicFramePr>
        <p:xfrm>
          <a:off x="1274763" y="1389063"/>
          <a:ext cx="6573837" cy="5316537"/>
        </p:xfrm>
        <a:graphic>
          <a:graphicData uri="http://schemas.openxmlformats.org/presentationml/2006/ole">
            <p:oleObj spid="_x0000_s5122" name="Bitmap Image" r:id="rId4" imgW="5982535" imgH="4839375" progId="PBrush">
              <p:embed/>
            </p:oleObj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/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Contoh</a:t>
            </a: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Assembly</a:t>
            </a:r>
            <a:r>
              <a:rPr kumimoji="0" lang="en-US" sz="4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Drawing</a:t>
            </a:r>
            <a:endParaRPr kumimoji="0" lang="en-US" sz="4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http://www.me.metu.edu.tr/courses/me114/Lectures/assembly_files/d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1"/>
            <a:ext cx="2153218" cy="3048000"/>
          </a:xfrm>
          <a:prstGeom prst="rect">
            <a:avLst/>
          </a:prstGeom>
          <a:noFill/>
        </p:spPr>
      </p:pic>
      <p:pic>
        <p:nvPicPr>
          <p:cNvPr id="60422" name="Picture 6" descr="http://www.me.metu.edu.tr/courses/me114/Lectures/assembly_files/d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228600"/>
            <a:ext cx="2153218" cy="3048000"/>
          </a:xfrm>
          <a:prstGeom prst="rect">
            <a:avLst/>
          </a:prstGeom>
          <a:noFill/>
        </p:spPr>
      </p:pic>
      <p:pic>
        <p:nvPicPr>
          <p:cNvPr id="60424" name="Picture 8" descr="http://www.me.metu.edu.tr/courses/me114/Lectures/assembly_files/d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228600"/>
            <a:ext cx="2153217" cy="3048000"/>
          </a:xfrm>
          <a:prstGeom prst="rect">
            <a:avLst/>
          </a:prstGeom>
          <a:noFill/>
        </p:spPr>
      </p:pic>
      <p:pic>
        <p:nvPicPr>
          <p:cNvPr id="60426" name="Picture 10" descr="http://www.me.metu.edu.tr/courses/me114/Lectures/assembly_files/d4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228600"/>
            <a:ext cx="2153218" cy="3048000"/>
          </a:xfrm>
          <a:prstGeom prst="rect">
            <a:avLst/>
          </a:prstGeom>
          <a:noFill/>
        </p:spPr>
      </p:pic>
      <p:pic>
        <p:nvPicPr>
          <p:cNvPr id="60428" name="Picture 12" descr="http://www.me.metu.edu.tr/courses/me114/Lectures/assembly_files/d5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1000" y="3505200"/>
            <a:ext cx="2133600" cy="3020230"/>
          </a:xfrm>
          <a:prstGeom prst="rect">
            <a:avLst/>
          </a:prstGeom>
          <a:noFill/>
        </p:spPr>
      </p:pic>
      <p:pic>
        <p:nvPicPr>
          <p:cNvPr id="60430" name="Picture 14" descr="http://www.me.metu.edu.tr/courses/me114/Lectures/assembly_files/a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48050" y="3505200"/>
            <a:ext cx="2153218" cy="3048000"/>
          </a:xfrm>
          <a:prstGeom prst="rect">
            <a:avLst/>
          </a:prstGeom>
          <a:noFill/>
        </p:spPr>
      </p:pic>
      <p:pic>
        <p:nvPicPr>
          <p:cNvPr id="60432" name="Picture 16" descr="http://www.me.metu.edu.tr/courses/me114/Lectures/assembly_files/a2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91200" y="3886200"/>
            <a:ext cx="2952750" cy="238125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1" name="TextBox 10"/>
          <p:cNvSpPr txBox="1"/>
          <p:nvPr/>
        </p:nvSpPr>
        <p:spPr>
          <a:xfrm>
            <a:off x="304800" y="6553200"/>
            <a:ext cx="792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http://www.me.metu.edu.tr/courses/me114/Lectures/assembly.htm#1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(Detail Drawing)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4906963"/>
          </a:xfrm>
        </p:spPr>
        <p:txBody>
          <a:bodyPr>
            <a:noAutofit/>
          </a:bodyPr>
          <a:lstStyle/>
          <a:p>
            <a:r>
              <a:rPr lang="en-US" sz="1600" dirty="0" err="1" smtClean="0"/>
              <a:t>Hanya</a:t>
            </a:r>
            <a:r>
              <a:rPr lang="en-US" sz="1600" dirty="0" smtClean="0"/>
              <a:t> </a:t>
            </a:r>
            <a:r>
              <a:rPr lang="en-US" sz="1600" dirty="0" err="1" smtClean="0"/>
              <a:t>gambar</a:t>
            </a:r>
            <a:r>
              <a:rPr lang="en-US" sz="1600" dirty="0" smtClean="0"/>
              <a:t> </a:t>
            </a:r>
            <a:r>
              <a:rPr lang="en-US" sz="1600" dirty="0" err="1" smtClean="0"/>
              <a:t>pandangan</a:t>
            </a:r>
            <a:r>
              <a:rPr lang="en-US" sz="1600" dirty="0" smtClean="0"/>
              <a:t> yang </a:t>
            </a:r>
            <a:r>
              <a:rPr lang="en-US" sz="1600" dirty="0" err="1" smtClean="0"/>
              <a:t>diperlukan</a:t>
            </a:r>
            <a:r>
              <a:rPr lang="en-US" sz="1600" dirty="0" smtClean="0"/>
              <a:t> </a:t>
            </a:r>
            <a:r>
              <a:rPr lang="en-US" sz="1600" dirty="0" err="1" smtClean="0"/>
              <a:t>saja</a:t>
            </a:r>
            <a:r>
              <a:rPr lang="en-US" sz="1600" dirty="0" smtClean="0"/>
              <a:t>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Ciri-ciri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dirty="0" smtClean="0"/>
              <a:t> </a:t>
            </a:r>
            <a:r>
              <a:rPr lang="en-US" sz="1600" dirty="0" err="1" smtClean="0"/>
              <a:t>komponen</a:t>
            </a:r>
            <a:r>
              <a:rPr lang="en-US" sz="1600" dirty="0" smtClean="0"/>
              <a:t> yang </a:t>
            </a:r>
            <a:r>
              <a:rPr lang="en-US" sz="1600" dirty="0" err="1" smtClean="0"/>
              <a:t>dibuat</a:t>
            </a:r>
            <a:r>
              <a:rPr lang="en-US" sz="1600" dirty="0" smtClean="0"/>
              <a:t>, </a:t>
            </a:r>
            <a:r>
              <a:rPr lang="en-US" sz="1600" dirty="0" err="1" smtClean="0"/>
              <a:t>nama</a:t>
            </a:r>
            <a:r>
              <a:rPr lang="en-US" sz="1600" dirty="0" smtClean="0"/>
              <a:t> </a:t>
            </a:r>
            <a:r>
              <a:rPr lang="en-US" sz="1600" dirty="0" err="1" smtClean="0"/>
              <a:t>bagian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nama</a:t>
            </a:r>
            <a:r>
              <a:rPr lang="en-US" sz="1600" dirty="0" smtClean="0"/>
              <a:t> </a:t>
            </a:r>
            <a:r>
              <a:rPr lang="en-US" sz="1600" dirty="0" err="1" smtClean="0"/>
              <a:t>proyek</a:t>
            </a:r>
            <a:r>
              <a:rPr lang="en-US" sz="1600" dirty="0" smtClean="0"/>
              <a:t>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Keterangan</a:t>
            </a:r>
            <a:r>
              <a:rPr lang="en-US" sz="1600" dirty="0" smtClean="0"/>
              <a:t> yang </a:t>
            </a:r>
            <a:r>
              <a:rPr lang="en-US" sz="1600" dirty="0" err="1" smtClean="0"/>
              <a:t>lengkap</a:t>
            </a:r>
            <a:r>
              <a:rPr lang="en-US" sz="1600" dirty="0" smtClean="0"/>
              <a:t> </a:t>
            </a:r>
            <a:r>
              <a:rPr lang="en-US" sz="1600" dirty="0" err="1" smtClean="0"/>
              <a:t>mengenai</a:t>
            </a:r>
            <a:r>
              <a:rPr lang="en-US" sz="1600" dirty="0" smtClean="0"/>
              <a:t> </a:t>
            </a:r>
            <a:r>
              <a:rPr lang="en-US" sz="1600" dirty="0" err="1" smtClean="0"/>
              <a:t>ukuran-ukuran</a:t>
            </a:r>
            <a:r>
              <a:rPr lang="en-US" sz="1600" dirty="0" smtClean="0"/>
              <a:t> </a:t>
            </a:r>
            <a:r>
              <a:rPr lang="en-US" sz="1600" dirty="0" err="1" smtClean="0"/>
              <a:t>komponen</a:t>
            </a:r>
            <a:r>
              <a:rPr lang="en-US" sz="1600" dirty="0" smtClean="0"/>
              <a:t>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Keterangan</a:t>
            </a:r>
            <a:r>
              <a:rPr lang="en-US" sz="1600" dirty="0" smtClean="0"/>
              <a:t> </a:t>
            </a:r>
            <a:r>
              <a:rPr lang="en-US" sz="1600" dirty="0" err="1" smtClean="0"/>
              <a:t>mengenai</a:t>
            </a:r>
            <a:r>
              <a:rPr lang="en-US" sz="1600" dirty="0" smtClean="0"/>
              <a:t> </a:t>
            </a:r>
            <a:r>
              <a:rPr lang="en-US" sz="1600" dirty="0" err="1" smtClean="0"/>
              <a:t>toleransi</a:t>
            </a:r>
            <a:r>
              <a:rPr lang="en-US" sz="1600" dirty="0" smtClean="0"/>
              <a:t> </a:t>
            </a:r>
            <a:r>
              <a:rPr lang="en-US" sz="1600" dirty="0" err="1" smtClean="0"/>
              <a:t>ukuran</a:t>
            </a:r>
            <a:r>
              <a:rPr lang="en-US" sz="1600" dirty="0" smtClean="0"/>
              <a:t>, </a:t>
            </a:r>
            <a:r>
              <a:rPr lang="en-US" sz="1600" dirty="0" err="1" smtClean="0"/>
              <a:t>toleransi</a:t>
            </a:r>
            <a:r>
              <a:rPr lang="en-US" sz="1600" dirty="0" smtClean="0"/>
              <a:t> </a:t>
            </a:r>
            <a:r>
              <a:rPr lang="en-US" sz="1600" dirty="0" err="1" smtClean="0"/>
              <a:t>geometrik</a:t>
            </a:r>
            <a:r>
              <a:rPr lang="en-US" sz="1600" dirty="0" smtClean="0"/>
              <a:t>,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kekasaran</a:t>
            </a:r>
            <a:r>
              <a:rPr lang="en-US" sz="1600" dirty="0" smtClean="0"/>
              <a:t> </a:t>
            </a:r>
            <a:r>
              <a:rPr lang="en-US" sz="1600" dirty="0" err="1" smtClean="0"/>
              <a:t>permukaan</a:t>
            </a:r>
            <a:r>
              <a:rPr lang="en-US" sz="1600" dirty="0" smtClean="0"/>
              <a:t>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Catatan</a:t>
            </a:r>
            <a:r>
              <a:rPr lang="en-US" sz="1600" dirty="0" smtClean="0"/>
              <a:t> </a:t>
            </a:r>
            <a:r>
              <a:rPr lang="en-US" sz="1600" dirty="0" err="1" smtClean="0"/>
              <a:t>umum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cara</a:t>
            </a:r>
            <a:r>
              <a:rPr lang="en-US" sz="1600" dirty="0" smtClean="0"/>
              <a:t> </a:t>
            </a:r>
            <a:r>
              <a:rPr lang="en-US" sz="1600" dirty="0" err="1" smtClean="0"/>
              <a:t>pengerjaan</a:t>
            </a:r>
            <a:r>
              <a:rPr lang="en-US" sz="1600" dirty="0" smtClean="0"/>
              <a:t> (</a:t>
            </a:r>
            <a:r>
              <a:rPr lang="en-US" sz="1600" dirty="0" err="1" smtClean="0"/>
              <a:t>permesinan</a:t>
            </a:r>
            <a:r>
              <a:rPr lang="en-US" sz="1600" dirty="0" smtClean="0"/>
              <a:t>);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Penjelasan</a:t>
            </a:r>
            <a:r>
              <a:rPr lang="en-US" sz="1600" dirty="0" smtClean="0"/>
              <a:t> </a:t>
            </a:r>
            <a:r>
              <a:rPr lang="en-US" sz="1600" dirty="0" err="1" smtClean="0"/>
              <a:t>mengenai</a:t>
            </a:r>
            <a:r>
              <a:rPr lang="en-US" sz="1600" dirty="0" smtClean="0"/>
              <a:t> </a:t>
            </a:r>
            <a:r>
              <a:rPr lang="en-US" sz="1600" dirty="0" err="1" smtClean="0"/>
              <a:t>bahan</a:t>
            </a:r>
            <a:r>
              <a:rPr lang="en-US" sz="1600" dirty="0" smtClean="0"/>
              <a:t> </a:t>
            </a:r>
            <a:r>
              <a:rPr lang="en-US" sz="1600" dirty="0" err="1" smtClean="0"/>
              <a:t>komponen</a:t>
            </a:r>
            <a:r>
              <a:rPr lang="en-US" sz="1600" dirty="0" smtClean="0"/>
              <a:t>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Nomor</a:t>
            </a:r>
            <a:r>
              <a:rPr lang="en-US" sz="1600" dirty="0" smtClean="0"/>
              <a:t> </a:t>
            </a:r>
            <a:r>
              <a:rPr lang="en-US" sz="1600" dirty="0" err="1" smtClean="0"/>
              <a:t>bagian</a:t>
            </a:r>
            <a:r>
              <a:rPr lang="en-US" sz="1600" dirty="0" smtClean="0"/>
              <a:t> yang </a:t>
            </a:r>
            <a:r>
              <a:rPr lang="en-US" sz="1600" dirty="0" err="1" smtClean="0"/>
              <a:t>sesuai</a:t>
            </a:r>
            <a:r>
              <a:rPr lang="en-US" sz="1600" dirty="0" smtClean="0"/>
              <a:t> </a:t>
            </a:r>
            <a:r>
              <a:rPr lang="en-US" sz="1600" dirty="0" err="1" smtClean="0"/>
              <a:t>dengan</a:t>
            </a:r>
            <a:r>
              <a:rPr lang="en-US" sz="1600" dirty="0" smtClean="0"/>
              <a:t> </a:t>
            </a:r>
            <a:r>
              <a:rPr lang="en-US" sz="1600" dirty="0" err="1" smtClean="0"/>
              <a:t>penomoran</a:t>
            </a:r>
            <a:r>
              <a:rPr lang="en-US" sz="1600" dirty="0" smtClean="0"/>
              <a:t> </a:t>
            </a:r>
            <a:r>
              <a:rPr lang="en-US" sz="1600" dirty="0" err="1" smtClean="0"/>
              <a:t>pada</a:t>
            </a:r>
            <a:r>
              <a:rPr lang="en-US" sz="1600" dirty="0" smtClean="0"/>
              <a:t> </a:t>
            </a:r>
            <a:r>
              <a:rPr lang="en-US" sz="1600" dirty="0" err="1" smtClean="0"/>
              <a:t>gambar</a:t>
            </a:r>
            <a:r>
              <a:rPr lang="en-US" sz="1600" dirty="0" smtClean="0"/>
              <a:t> </a:t>
            </a:r>
            <a:r>
              <a:rPr lang="en-US" sz="1600" dirty="0" err="1" smtClean="0"/>
              <a:t>gabungan</a:t>
            </a:r>
            <a:r>
              <a:rPr lang="en-US" sz="1600" dirty="0" smtClean="0"/>
              <a:t>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Nama</a:t>
            </a:r>
            <a:r>
              <a:rPr lang="en-US" sz="1600" dirty="0" smtClean="0"/>
              <a:t> </a:t>
            </a:r>
            <a:r>
              <a:rPr lang="en-US" sz="1600" dirty="0" err="1" smtClean="0"/>
              <a:t>orang</a:t>
            </a:r>
            <a:r>
              <a:rPr lang="en-US" sz="1600" dirty="0" smtClean="0"/>
              <a:t> yang </a:t>
            </a:r>
            <a:r>
              <a:rPr lang="en-US" sz="1600" dirty="0" err="1" smtClean="0"/>
              <a:t>mengerjakan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memeriksa</a:t>
            </a:r>
            <a:r>
              <a:rPr lang="en-US" sz="1600" dirty="0" smtClean="0"/>
              <a:t> </a:t>
            </a:r>
            <a:r>
              <a:rPr lang="en-US" sz="1600" dirty="0" err="1" smtClean="0"/>
              <a:t>gambar</a:t>
            </a:r>
            <a:r>
              <a:rPr lang="en-US" sz="1600" dirty="0" smtClean="0"/>
              <a:t>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Catatan</a:t>
            </a:r>
            <a:r>
              <a:rPr lang="en-US" sz="1600" dirty="0" smtClean="0"/>
              <a:t> </a:t>
            </a:r>
            <a:r>
              <a:rPr lang="en-US" sz="1600" dirty="0" err="1" smtClean="0"/>
              <a:t>perubahan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dirty="0" smtClean="0"/>
              <a:t> </a:t>
            </a:r>
            <a:r>
              <a:rPr lang="en-US" sz="1600" dirty="0" err="1" smtClean="0"/>
              <a:t>pemeriksa</a:t>
            </a:r>
            <a:r>
              <a:rPr lang="en-US" sz="1600" dirty="0" smtClean="0"/>
              <a:t> </a:t>
            </a:r>
            <a:r>
              <a:rPr lang="en-US" sz="1600" dirty="0" err="1" smtClean="0"/>
              <a:t>atau</a:t>
            </a:r>
            <a:r>
              <a:rPr lang="en-US" sz="1600" dirty="0" smtClean="0"/>
              <a:t> </a:t>
            </a:r>
            <a:r>
              <a:rPr lang="en-US" sz="1600" dirty="0" err="1" smtClean="0"/>
              <a:t>peneliti</a:t>
            </a:r>
            <a:r>
              <a:rPr lang="en-US" sz="1600" dirty="0" smtClean="0"/>
              <a:t>;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Komponen</a:t>
            </a:r>
            <a:r>
              <a:rPr lang="en-US" sz="1600" dirty="0" smtClean="0"/>
              <a:t> yang </a:t>
            </a:r>
            <a:r>
              <a:rPr lang="en-US" sz="1600" dirty="0" err="1" smtClean="0"/>
              <a:t>tidak</a:t>
            </a:r>
            <a:r>
              <a:rPr lang="en-US" sz="1600" dirty="0" smtClean="0"/>
              <a:t> </a:t>
            </a:r>
            <a:r>
              <a:rPr lang="en-US" sz="1600" dirty="0" err="1" smtClean="0"/>
              <a:t>untuk</a:t>
            </a:r>
            <a:r>
              <a:rPr lang="en-US" sz="1600" dirty="0" smtClean="0"/>
              <a:t> </a:t>
            </a:r>
            <a:r>
              <a:rPr lang="en-US" sz="1600" dirty="0" err="1" smtClean="0"/>
              <a:t>dibuat</a:t>
            </a:r>
            <a:r>
              <a:rPr lang="en-US" sz="1600" dirty="0" smtClean="0"/>
              <a:t> </a:t>
            </a:r>
            <a:r>
              <a:rPr lang="en-US" sz="1600" dirty="0" err="1" smtClean="0"/>
              <a:t>melainkan</a:t>
            </a:r>
            <a:r>
              <a:rPr lang="en-US" sz="1600" dirty="0" smtClean="0"/>
              <a:t> </a:t>
            </a:r>
            <a:r>
              <a:rPr lang="en-US" sz="1600" dirty="0" err="1" smtClean="0"/>
              <a:t>dibeli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dirty="0" smtClean="0"/>
              <a:t> </a:t>
            </a:r>
            <a:r>
              <a:rPr lang="en-US" sz="1600" dirty="0" err="1" smtClean="0"/>
              <a:t>penjual</a:t>
            </a:r>
            <a:r>
              <a:rPr lang="en-US" sz="1600" dirty="0" smtClean="0"/>
              <a:t> </a:t>
            </a:r>
            <a:r>
              <a:rPr lang="en-US" sz="1600" dirty="0" err="1" smtClean="0"/>
              <a:t>suku</a:t>
            </a:r>
            <a:r>
              <a:rPr lang="en-US" sz="1600" dirty="0" smtClean="0"/>
              <a:t> </a:t>
            </a:r>
            <a:r>
              <a:rPr lang="en-US" sz="1600" dirty="0" err="1" smtClean="0"/>
              <a:t>cadang</a:t>
            </a:r>
            <a:r>
              <a:rPr lang="en-US" sz="1600" dirty="0" smtClean="0"/>
              <a:t>, </a:t>
            </a:r>
            <a:r>
              <a:rPr lang="en-US" sz="1600" dirty="0" err="1" smtClean="0"/>
              <a:t>maka</a:t>
            </a:r>
            <a:r>
              <a:rPr lang="en-US" sz="1600" dirty="0" smtClean="0"/>
              <a:t> </a:t>
            </a:r>
            <a:r>
              <a:rPr lang="en-US" sz="1600" dirty="0" err="1" smtClean="0"/>
              <a:t>tidak</a:t>
            </a:r>
            <a:r>
              <a:rPr lang="en-US" sz="1600" dirty="0" smtClean="0"/>
              <a:t> </a:t>
            </a:r>
            <a:r>
              <a:rPr lang="en-US" sz="1600" dirty="0" err="1" smtClean="0"/>
              <a:t>perlu</a:t>
            </a:r>
            <a:r>
              <a:rPr lang="en-US" sz="1600" dirty="0" smtClean="0"/>
              <a:t> </a:t>
            </a:r>
            <a:r>
              <a:rPr lang="en-US" sz="1600" dirty="0" err="1" smtClean="0"/>
              <a:t>dibuat</a:t>
            </a:r>
            <a:r>
              <a:rPr lang="en-US" sz="1600" dirty="0" smtClean="0"/>
              <a:t> </a:t>
            </a:r>
            <a:r>
              <a:rPr lang="en-US" sz="1600" dirty="0" err="1" smtClean="0"/>
              <a:t>gambar</a:t>
            </a:r>
            <a:r>
              <a:rPr lang="en-US" sz="1600" dirty="0" smtClean="0"/>
              <a:t> </a:t>
            </a:r>
            <a:r>
              <a:rPr lang="en-US" sz="1600" dirty="0" err="1" smtClean="0"/>
              <a:t>bagiannya</a:t>
            </a:r>
            <a:r>
              <a:rPr lang="en-US" sz="1600" dirty="0" smtClean="0"/>
              <a:t>, </a:t>
            </a:r>
            <a:r>
              <a:rPr lang="en-US" sz="1600" dirty="0" err="1" smtClean="0"/>
              <a:t>misalnya</a:t>
            </a:r>
            <a:r>
              <a:rPr lang="en-US" sz="1600" dirty="0" smtClean="0"/>
              <a:t> </a:t>
            </a:r>
            <a:r>
              <a:rPr lang="en-US" sz="1600" dirty="0" err="1" smtClean="0"/>
              <a:t>baut</a:t>
            </a:r>
            <a:r>
              <a:rPr lang="en-US" sz="1600" dirty="0" smtClean="0"/>
              <a:t>, </a:t>
            </a:r>
            <a:r>
              <a:rPr lang="en-US" sz="1600" dirty="0" err="1" smtClean="0"/>
              <a:t>sekrup</a:t>
            </a:r>
            <a:r>
              <a:rPr lang="en-US" sz="1600" dirty="0" smtClean="0"/>
              <a:t>, </a:t>
            </a:r>
            <a:r>
              <a:rPr lang="en-US" sz="1600" dirty="0" err="1" smtClean="0"/>
              <a:t>pasak</a:t>
            </a:r>
            <a:r>
              <a:rPr lang="en-US" sz="1600" dirty="0" smtClean="0"/>
              <a:t>, </a:t>
            </a:r>
            <a:r>
              <a:rPr lang="en-US" sz="1600" dirty="0" err="1" smtClean="0"/>
              <a:t>pena</a:t>
            </a:r>
            <a:r>
              <a:rPr lang="en-US" sz="1600" dirty="0" smtClean="0"/>
              <a:t>, </a:t>
            </a:r>
            <a:r>
              <a:rPr lang="en-US" sz="1600" dirty="0" err="1" smtClean="0"/>
              <a:t>cincin</a:t>
            </a:r>
            <a:r>
              <a:rPr lang="en-US" sz="1600" dirty="0" smtClean="0"/>
              <a:t>, </a:t>
            </a:r>
            <a:r>
              <a:rPr lang="en-US" sz="1600" dirty="0" err="1" smtClean="0"/>
              <a:t>kunci-kunci</a:t>
            </a:r>
            <a:r>
              <a:rPr lang="en-US" sz="1600" dirty="0" smtClean="0"/>
              <a:t>, </a:t>
            </a:r>
            <a:r>
              <a:rPr lang="en-US" sz="1600" dirty="0" err="1" smtClean="0"/>
              <a:t>dll</a:t>
            </a:r>
            <a:r>
              <a:rPr lang="en-US" sz="16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346</TotalTime>
  <Words>844</Words>
  <Application>Microsoft Office PowerPoint</Application>
  <PresentationFormat>On-screen Show (4:3)</PresentationFormat>
  <Paragraphs>134</Paragraphs>
  <Slides>45</Slides>
  <Notes>6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Foundry</vt:lpstr>
      <vt:lpstr>Bitmap Image</vt:lpstr>
      <vt:lpstr>Penanganan Gambar</vt:lpstr>
      <vt:lpstr>Pengertian</vt:lpstr>
      <vt:lpstr>Isi Gambar Kerja</vt:lpstr>
      <vt:lpstr>Slide 4</vt:lpstr>
      <vt:lpstr>Slide 5</vt:lpstr>
      <vt:lpstr>Slide 6</vt:lpstr>
      <vt:lpstr>Slide 7</vt:lpstr>
      <vt:lpstr>Slide 8</vt:lpstr>
      <vt:lpstr>Isi Gambar (Detail Drawing)</vt:lpstr>
      <vt:lpstr>Slide 10</vt:lpstr>
      <vt:lpstr>Tata Letak Gambar Bagian (detail drawing)</vt:lpstr>
      <vt:lpstr>Contoh Monodetail </vt:lpstr>
      <vt:lpstr>Contoh Monodetail </vt:lpstr>
      <vt:lpstr>Contoh Multidetail</vt:lpstr>
      <vt:lpstr>Keuntungan Gambar Monodetail</vt:lpstr>
      <vt:lpstr>Keuntungan Gambar Multidetail</vt:lpstr>
      <vt:lpstr>Kombinasi Monodetail dan Multidetail</vt:lpstr>
      <vt:lpstr>Gambar Gabungan (Assembly drawings)</vt:lpstr>
      <vt:lpstr>Contoh Assembly Drawing</vt:lpstr>
      <vt:lpstr>Gambar Potongan pada Assembly Drawing</vt:lpstr>
      <vt:lpstr>Isi Gambar Gabungan (Assembly Drawings)</vt:lpstr>
      <vt:lpstr>Macam-macam Gambar Gabungan  (Assembly Drawings)</vt:lpstr>
      <vt:lpstr>Slide 23</vt:lpstr>
      <vt:lpstr>Gambar Susunan Pemasangan  (Installation Assembly)</vt:lpstr>
      <vt:lpstr>Gambar Susunan Pemasangan  (Installation Assembly)</vt:lpstr>
      <vt:lpstr>Installation Assembly </vt:lpstr>
      <vt:lpstr>Installation Assembly </vt:lpstr>
      <vt:lpstr>General Assembly Drawing</vt:lpstr>
      <vt:lpstr>Gambar Susunan Bangunan (Erection Assembly)</vt:lpstr>
      <vt:lpstr>Contoh Erection Assembly</vt:lpstr>
      <vt:lpstr>Exploded Assemblies</vt:lpstr>
      <vt:lpstr>Exploded Assembly </vt:lpstr>
      <vt:lpstr>Sheet Styles</vt:lpstr>
      <vt:lpstr>Sheet Layout</vt:lpstr>
      <vt:lpstr>Exploded Drawing and Bill of Materials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Penanganan Gambar</dc:title>
  <dc:creator>Muchnuria</dc:creator>
  <cp:lastModifiedBy>Muchnuria</cp:lastModifiedBy>
  <cp:revision>28</cp:revision>
  <dcterms:created xsi:type="dcterms:W3CDTF">2012-10-22T02:39:12Z</dcterms:created>
  <dcterms:modified xsi:type="dcterms:W3CDTF">2012-11-05T06:43:16Z</dcterms:modified>
</cp:coreProperties>
</file>