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94"/>
  </p:notesMasterIdLst>
  <p:sldIdLst>
    <p:sldId id="317" r:id="rId2"/>
    <p:sldId id="345" r:id="rId3"/>
    <p:sldId id="418" r:id="rId4"/>
    <p:sldId id="421" r:id="rId5"/>
    <p:sldId id="427" r:id="rId6"/>
    <p:sldId id="423" r:id="rId7"/>
    <p:sldId id="424" r:id="rId8"/>
    <p:sldId id="425" r:id="rId9"/>
    <p:sldId id="426" r:id="rId10"/>
    <p:sldId id="428" r:id="rId11"/>
    <p:sldId id="429" r:id="rId12"/>
    <p:sldId id="430" r:id="rId13"/>
    <p:sldId id="431" r:id="rId14"/>
    <p:sldId id="432" r:id="rId15"/>
    <p:sldId id="420" r:id="rId16"/>
    <p:sldId id="346" r:id="rId17"/>
    <p:sldId id="347" r:id="rId18"/>
    <p:sldId id="348" r:id="rId19"/>
    <p:sldId id="350" r:id="rId20"/>
    <p:sldId id="349" r:id="rId21"/>
    <p:sldId id="352" r:id="rId22"/>
    <p:sldId id="353" r:id="rId23"/>
    <p:sldId id="354" r:id="rId24"/>
    <p:sldId id="256" r:id="rId25"/>
    <p:sldId id="356" r:id="rId26"/>
    <p:sldId id="357" r:id="rId27"/>
    <p:sldId id="358" r:id="rId28"/>
    <p:sldId id="359" r:id="rId29"/>
    <p:sldId id="360" r:id="rId30"/>
    <p:sldId id="361" r:id="rId31"/>
    <p:sldId id="363" r:id="rId32"/>
    <p:sldId id="364" r:id="rId33"/>
    <p:sldId id="365" r:id="rId34"/>
    <p:sldId id="366" r:id="rId35"/>
    <p:sldId id="367" r:id="rId36"/>
    <p:sldId id="368" r:id="rId37"/>
    <p:sldId id="370" r:id="rId38"/>
    <p:sldId id="369" r:id="rId39"/>
    <p:sldId id="371" r:id="rId40"/>
    <p:sldId id="389" r:id="rId41"/>
    <p:sldId id="373" r:id="rId42"/>
    <p:sldId id="374" r:id="rId43"/>
    <p:sldId id="375" r:id="rId44"/>
    <p:sldId id="376" r:id="rId45"/>
    <p:sldId id="377" r:id="rId46"/>
    <p:sldId id="378" r:id="rId47"/>
    <p:sldId id="379" r:id="rId48"/>
    <p:sldId id="380" r:id="rId49"/>
    <p:sldId id="381" r:id="rId50"/>
    <p:sldId id="382" r:id="rId51"/>
    <p:sldId id="384" r:id="rId52"/>
    <p:sldId id="386" r:id="rId53"/>
    <p:sldId id="385" r:id="rId54"/>
    <p:sldId id="387" r:id="rId55"/>
    <p:sldId id="388" r:id="rId56"/>
    <p:sldId id="259" r:id="rId57"/>
    <p:sldId id="390" r:id="rId58"/>
    <p:sldId id="391" r:id="rId59"/>
    <p:sldId id="392" r:id="rId60"/>
    <p:sldId id="393" r:id="rId61"/>
    <p:sldId id="433" r:id="rId62"/>
    <p:sldId id="394" r:id="rId63"/>
    <p:sldId id="405" r:id="rId64"/>
    <p:sldId id="406" r:id="rId65"/>
    <p:sldId id="396" r:id="rId66"/>
    <p:sldId id="398" r:id="rId67"/>
    <p:sldId id="399" r:id="rId68"/>
    <p:sldId id="407" r:id="rId69"/>
    <p:sldId id="400" r:id="rId70"/>
    <p:sldId id="401" r:id="rId71"/>
    <p:sldId id="402" r:id="rId72"/>
    <p:sldId id="408" r:id="rId73"/>
    <p:sldId id="403" r:id="rId74"/>
    <p:sldId id="404" r:id="rId75"/>
    <p:sldId id="409" r:id="rId76"/>
    <p:sldId id="410" r:id="rId77"/>
    <p:sldId id="411" r:id="rId78"/>
    <p:sldId id="412" r:id="rId79"/>
    <p:sldId id="413" r:id="rId80"/>
    <p:sldId id="414" r:id="rId81"/>
    <p:sldId id="415" r:id="rId82"/>
    <p:sldId id="416" r:id="rId83"/>
    <p:sldId id="417" r:id="rId84"/>
    <p:sldId id="435" r:id="rId85"/>
    <p:sldId id="437" r:id="rId86"/>
    <p:sldId id="436" r:id="rId87"/>
    <p:sldId id="438" r:id="rId88"/>
    <p:sldId id="439" r:id="rId89"/>
    <p:sldId id="440" r:id="rId90"/>
    <p:sldId id="441" r:id="rId91"/>
    <p:sldId id="442" r:id="rId92"/>
    <p:sldId id="443" r:id="rId93"/>
  </p:sldIdLst>
  <p:sldSz cx="9144000" cy="6858000" type="screen4x3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CC9900"/>
    <a:srgbClr val="513E1B"/>
    <a:srgbClr val="C9CDB3"/>
    <a:srgbClr val="000000"/>
    <a:srgbClr val="EBB391"/>
    <a:srgbClr val="7268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340" autoAdjust="0"/>
    <p:restoredTop sz="94660"/>
  </p:normalViewPr>
  <p:slideViewPr>
    <p:cSldViewPr>
      <p:cViewPr>
        <p:scale>
          <a:sx n="66" d="100"/>
          <a:sy n="66" d="100"/>
        </p:scale>
        <p:origin x="-1626" y="-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F67E14C-DCB6-4DE6-B2C6-4430A410D93E}" type="datetimeFigureOut">
              <a:rPr lang="he-IL" smtClean="0"/>
              <a:t>י"ד/חשון/תשע"ג</a:t>
            </a:fld>
            <a:endParaRPr lang="he-I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8AD1311-2A8E-4A58-A08D-C725D73D602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20060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D1311-2A8E-4A58-A08D-C725D73D6025}" type="slidenum">
              <a:rPr lang="he-IL" smtClean="0"/>
              <a:t>1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6573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D1311-2A8E-4A58-A08D-C725D73D6025}" type="slidenum">
              <a:rPr lang="he-IL" smtClean="0"/>
              <a:t>12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657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4084302C-2717-4A28-86D3-5BAFC9919ABE}" type="datetimeFigureOut">
              <a:rPr lang="he-IL" smtClean="0"/>
              <a:t>י"ד/חשון/תשע"ג</a:t>
            </a:fld>
            <a:endParaRPr lang="he-IL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he-IL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2904637-BEBA-436E-8B90-B74D7DD4B423}" type="slidenum">
              <a:rPr lang="he-IL" smtClean="0"/>
              <a:t>‹#›</a:t>
            </a:fld>
            <a:endParaRPr lang="he-I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302C-2717-4A28-86D3-5BAFC9919ABE}" type="datetimeFigureOut">
              <a:rPr lang="he-IL" smtClean="0"/>
              <a:t>י"ד/חשון/תשע"ג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04637-BEBA-436E-8B90-B74D7DD4B42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4084302C-2717-4A28-86D3-5BAFC9919ABE}" type="datetimeFigureOut">
              <a:rPr lang="he-IL" smtClean="0"/>
              <a:t>י"ד/חשון/תשע"ג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he-IL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2904637-BEBA-436E-8B90-B74D7DD4B423}" type="slidenum">
              <a:rPr lang="he-IL" smtClean="0"/>
              <a:t>‹#›</a:t>
            </a:fld>
            <a:endParaRPr lang="he-I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302C-2717-4A28-86D3-5BAFC9919ABE}" type="datetimeFigureOut">
              <a:rPr lang="he-IL" smtClean="0"/>
              <a:t>י"ד/חשון/תשע"ג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2904637-BEBA-436E-8B90-B74D7DD4B423}" type="slidenum">
              <a:rPr lang="he-IL" smtClean="0"/>
              <a:t>‹#›</a:t>
            </a:fld>
            <a:endParaRPr lang="he-IL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302C-2717-4A28-86D3-5BAFC9919ABE}" type="datetimeFigureOut">
              <a:rPr lang="he-IL" smtClean="0"/>
              <a:t>י"ד/חשון/תשע"ג</a:t>
            </a:fld>
            <a:endParaRPr lang="he-IL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2904637-BEBA-436E-8B90-B74D7DD4B423}" type="slidenum">
              <a:rPr lang="he-IL" smtClean="0"/>
              <a:t>‹#›</a:t>
            </a:fld>
            <a:endParaRPr lang="he-IL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e-I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084302C-2717-4A28-86D3-5BAFC9919ABE}" type="datetimeFigureOut">
              <a:rPr lang="he-IL" smtClean="0"/>
              <a:t>י"ד/חשון/תשע"ג</a:t>
            </a:fld>
            <a:endParaRPr lang="he-IL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2904637-BEBA-436E-8B90-B74D7DD4B423}" type="slidenum">
              <a:rPr lang="he-IL" smtClean="0"/>
              <a:t>‹#›</a:t>
            </a:fld>
            <a:endParaRPr lang="he-IL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he-I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084302C-2717-4A28-86D3-5BAFC9919ABE}" type="datetimeFigureOut">
              <a:rPr lang="he-IL" smtClean="0"/>
              <a:t>י"ד/חשון/תשע"ג</a:t>
            </a:fld>
            <a:endParaRPr lang="he-IL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2904637-BEBA-436E-8B90-B74D7DD4B423}" type="slidenum">
              <a:rPr lang="he-IL" smtClean="0"/>
              <a:t>‹#›</a:t>
            </a:fld>
            <a:endParaRPr lang="he-IL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he-IL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302C-2717-4A28-86D3-5BAFC9919ABE}" type="datetimeFigureOut">
              <a:rPr lang="he-IL" smtClean="0"/>
              <a:t>י"ד/חשון/תשע"ג</a:t>
            </a:fld>
            <a:endParaRPr lang="he-I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2904637-BEBA-436E-8B90-B74D7DD4B42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302C-2717-4A28-86D3-5BAFC9919ABE}" type="datetimeFigureOut">
              <a:rPr lang="he-IL" smtClean="0"/>
              <a:t>י"ד/חשון/תשע"ג</a:t>
            </a:fld>
            <a:endParaRPr lang="he-I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2904637-BEBA-436E-8B90-B74D7DD4B42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302C-2717-4A28-86D3-5BAFC9919ABE}" type="datetimeFigureOut">
              <a:rPr lang="he-IL" smtClean="0"/>
              <a:t>י"ד/חשון/תשע"ג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2904637-BEBA-436E-8B90-B74D7DD4B423}" type="slidenum">
              <a:rPr lang="he-IL" smtClean="0"/>
              <a:t>‹#›</a:t>
            </a:fld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4084302C-2717-4A28-86D3-5BAFC9919ABE}" type="datetimeFigureOut">
              <a:rPr lang="he-IL" smtClean="0"/>
              <a:t>י"ד/חשון/תשע"ג</a:t>
            </a:fld>
            <a:endParaRPr lang="he-IL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2904637-BEBA-436E-8B90-B74D7DD4B423}" type="slidenum">
              <a:rPr lang="he-IL" smtClean="0"/>
              <a:t>‹#›</a:t>
            </a:fld>
            <a:endParaRPr lang="he-IL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084302C-2717-4A28-86D3-5BAFC9919ABE}" type="datetimeFigureOut">
              <a:rPr lang="he-IL" smtClean="0"/>
              <a:t>י"ד/חשון/תשע"ג</a:t>
            </a:fld>
            <a:endParaRPr lang="he-I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he-IL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2904637-BEBA-436E-8B90-B74D7DD4B423}" type="slidenum">
              <a:rPr lang="he-IL" smtClean="0"/>
              <a:t>‹#›</a:t>
            </a:fld>
            <a:endParaRPr lang="he-I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10" Type="http://schemas.openxmlformats.org/officeDocument/2006/relationships/image" Target="../media/image96.png"/><Relationship Id="rId4" Type="http://schemas.openxmlformats.org/officeDocument/2006/relationships/image" Target="../media/image90.png"/><Relationship Id="rId9" Type="http://schemas.openxmlformats.org/officeDocument/2006/relationships/image" Target="../media/image95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105.png"/><Relationship Id="rId3" Type="http://schemas.openxmlformats.org/officeDocument/2006/relationships/image" Target="../media/image101.png"/><Relationship Id="rId7" Type="http://schemas.openxmlformats.org/officeDocument/2006/relationships/image" Target="../media/image93.png"/><Relationship Id="rId12" Type="http://schemas.openxmlformats.org/officeDocument/2006/relationships/image" Target="../media/image104.png"/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11" Type="http://schemas.openxmlformats.org/officeDocument/2006/relationships/image" Target="../media/image103.png"/><Relationship Id="rId5" Type="http://schemas.openxmlformats.org/officeDocument/2006/relationships/image" Target="../media/image91.png"/><Relationship Id="rId10" Type="http://schemas.openxmlformats.org/officeDocument/2006/relationships/image" Target="../media/image96.png"/><Relationship Id="rId4" Type="http://schemas.openxmlformats.org/officeDocument/2006/relationships/image" Target="../media/image102.png"/><Relationship Id="rId9" Type="http://schemas.openxmlformats.org/officeDocument/2006/relationships/image" Target="../media/image95.png"/><Relationship Id="rId14" Type="http://schemas.openxmlformats.org/officeDocument/2006/relationships/image" Target="../media/image106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gif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gif"/><Relationship Id="rId2" Type="http://schemas.openxmlformats.org/officeDocument/2006/relationships/image" Target="../media/image101.gif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he-IL" dirty="0" smtClean="0"/>
              <a:t>   אלון ניסן-כהן		     כנס אייקון 2012</a:t>
            </a:r>
            <a:endParaRPr lang="he-IL" dirty="0"/>
          </a:p>
        </p:txBody>
      </p:sp>
      <p:sp>
        <p:nvSpPr>
          <p:cNvPr id="4" name="Rectangle 3"/>
          <p:cNvSpPr/>
          <p:nvPr/>
        </p:nvSpPr>
        <p:spPr>
          <a:xfrm>
            <a:off x="1100543" y="3717032"/>
            <a:ext cx="694292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e-IL" sz="6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תגליות מפתיעות</a:t>
            </a:r>
          </a:p>
          <a:p>
            <a:pPr algn="ctr"/>
            <a:r>
              <a:rPr lang="he-IL" sz="6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במתמטיקה</a:t>
            </a:r>
            <a:endParaRPr lang="en-US" sz="66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1026" name="Picture 2" descr="http://www.princeton.edu/~pkrugman/inconceivabl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71803" y="234862"/>
            <a:ext cx="3200400" cy="319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47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en-US" dirty="0" smtClean="0"/>
              <a:t>Ernst </a:t>
            </a:r>
            <a:r>
              <a:rPr lang="en-US" dirty="0" err="1" smtClean="0"/>
              <a:t>zermelo</a:t>
            </a:r>
            <a:endParaRPr lang="hu-H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1871-1953</a:t>
            </a:r>
            <a:endParaRPr lang="he-IL" dirty="0"/>
          </a:p>
        </p:txBody>
      </p:sp>
      <p:pic>
        <p:nvPicPr>
          <p:cNvPr id="18434" name="Picture 2" descr="http://upload.wikimedia.org/wikipedia/commons/7/7d/Ernst_Zermelo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9550" y="413444"/>
            <a:ext cx="3115203" cy="4311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66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hu-HU" dirty="0"/>
              <a:t>Abraham Fraenkel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1891-1965</a:t>
            </a:r>
            <a:endParaRPr lang="he-IL" dirty="0"/>
          </a:p>
        </p:txBody>
      </p:sp>
      <p:pic>
        <p:nvPicPr>
          <p:cNvPr id="19458" name="Picture 2" descr="http://upload.wikimedia.org/wikipedia/commons/7/7c/Adolf_Abraham_Halevi_Fraenke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9552" y="413446"/>
            <a:ext cx="3027490" cy="424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66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he-IL" dirty="0" smtClean="0"/>
              <a:t>   אלון ניסן-כהן		     כנס אייקון 2012</a:t>
            </a:r>
            <a:endParaRPr lang="he-IL" dirty="0"/>
          </a:p>
        </p:txBody>
      </p:sp>
      <p:sp>
        <p:nvSpPr>
          <p:cNvPr id="4" name="Rectangle 3"/>
          <p:cNvSpPr/>
          <p:nvPr/>
        </p:nvSpPr>
        <p:spPr>
          <a:xfrm>
            <a:off x="1100543" y="3717032"/>
            <a:ext cx="694292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e-IL" sz="6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תגליות מפתיעות</a:t>
            </a:r>
          </a:p>
          <a:p>
            <a:pPr algn="ctr"/>
            <a:r>
              <a:rPr lang="he-IL" sz="6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במתמטיקה</a:t>
            </a:r>
            <a:endParaRPr lang="en-US" sz="66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1026" name="Picture 2" descr="http://www.princeton.edu/~pkrugman/inconceivabl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71803" y="234862"/>
            <a:ext cx="3200400" cy="319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38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lh5.ggpht.com/-uj0iRL5euOI/T9gcchJCRCI/AAAAAAAAFqc/pwiEoZXrbdI/surprised-baby-w18igv_thumb%255B1%25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872" y="-9128"/>
            <a:ext cx="6876256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60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דיסקליימרים</a:t>
            </a:r>
            <a:endParaRPr lang="he-IL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612648" y="1741512"/>
            <a:ext cx="8153400" cy="4927848"/>
          </a:xfrm>
        </p:spPr>
        <p:txBody>
          <a:bodyPr>
            <a:normAutofit fontScale="85000" lnSpcReduction="20000"/>
          </a:bodyPr>
          <a:lstStyle/>
          <a:p>
            <a:endParaRPr lang="he-IL" dirty="0" smtClean="0"/>
          </a:p>
          <a:p>
            <a:r>
              <a:rPr lang="he-IL" dirty="0" smtClean="0"/>
              <a:t>כל העובדות ההיסטוריות והמתמטיות המובאות בהרצאה זו הינן מדויקות, ולא שונו או סולפו לצרכים דמגוגיים ו/או אחרים.</a:t>
            </a:r>
          </a:p>
          <a:p>
            <a:endParaRPr lang="he-IL" dirty="0" smtClean="0"/>
          </a:p>
          <a:p>
            <a:r>
              <a:rPr lang="he-IL" dirty="0" smtClean="0"/>
              <a:t>עם זאת, זה אינו קורס באוניברסיטה, ולכן לא נעסוק בכל הנושאים ברמת הדיוק הגבוהה ביותר האפשרית.</a:t>
            </a:r>
          </a:p>
          <a:p>
            <a:pPr marL="0" indent="0">
              <a:buNone/>
            </a:pPr>
            <a:endParaRPr lang="he-IL" dirty="0" smtClean="0"/>
          </a:p>
          <a:p>
            <a:r>
              <a:rPr lang="he-IL" dirty="0" smtClean="0"/>
              <a:t>יש לשמור את כל השאלות וההערות לסוף</a:t>
            </a:r>
            <a:endParaRPr lang="en-US" dirty="0" smtClean="0"/>
          </a:p>
          <a:p>
            <a:pPr marL="320040" lvl="1" indent="0">
              <a:buNone/>
            </a:pPr>
            <a:r>
              <a:rPr lang="he-IL" dirty="0" smtClean="0"/>
              <a:t>(אלא אם כן זו שאלה ממש חשובה או מעניינת)</a:t>
            </a:r>
          </a:p>
          <a:p>
            <a:pPr marL="320040" lvl="1" indent="0">
              <a:buNone/>
            </a:pPr>
            <a:r>
              <a:rPr lang="he-IL" dirty="0" smtClean="0"/>
              <a:t>(או הערה ממש, ממש מצחיקה)</a:t>
            </a:r>
          </a:p>
          <a:p>
            <a:pPr marL="320040" lvl="1" indent="0">
              <a:buNone/>
            </a:pPr>
            <a:r>
              <a:rPr lang="he-IL" dirty="0" smtClean="0"/>
              <a:t>(ואתה שם בסוף, כן, אתה - ההערה שלך בקשר לפרק השביעי של הסילמריליון </a:t>
            </a:r>
            <a:r>
              <a:rPr lang="he-IL" b="1" dirty="0" smtClean="0"/>
              <a:t>לא</a:t>
            </a:r>
            <a:r>
              <a:rPr lang="he-IL" dirty="0" smtClean="0"/>
              <a:t> מצחיקה אף אחד)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13139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hu-HU" dirty="0"/>
              <a:t>Carl Friedrich Gauss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1777-1855</a:t>
            </a:r>
            <a:endParaRPr lang="he-IL" dirty="0"/>
          </a:p>
        </p:txBody>
      </p:sp>
      <p:pic>
        <p:nvPicPr>
          <p:cNvPr id="65538" name="Picture 2" descr="File:Carl Friedrich Gau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3445"/>
            <a:ext cx="3312368" cy="424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15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hu-HU" dirty="0"/>
              <a:t>János Bolyai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1802-1860</a:t>
            </a:r>
            <a:endParaRPr lang="he-IL" dirty="0"/>
          </a:p>
        </p:txBody>
      </p:sp>
      <p:pic>
        <p:nvPicPr>
          <p:cNvPr id="8196" name="Picture 4" descr="http://upload.wikimedia.org/wikipedia/commons/4/4c/JanosBolya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3445"/>
            <a:ext cx="3312368" cy="402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15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rankopedia.com/CandidatePix/11701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90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640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hu-HU" dirty="0"/>
              <a:t>János Bolyai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1802-1860</a:t>
            </a:r>
            <a:endParaRPr lang="he-IL" dirty="0"/>
          </a:p>
        </p:txBody>
      </p:sp>
      <p:pic>
        <p:nvPicPr>
          <p:cNvPr id="3074" name="Picture 2" descr="http://2.bp.blogspot.com/_jCinsji7Ggo/TNM4c2C5_LI/AAAAAAAAFs8/EZ0r45VgY50/s1600/Victoria+Secret+Sexy+Girl+Maryna+Linchu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13446"/>
            <a:ext cx="3117293" cy="417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Callout 5"/>
          <p:cNvSpPr/>
          <p:nvPr/>
        </p:nvSpPr>
        <p:spPr>
          <a:xfrm>
            <a:off x="4067944" y="773485"/>
            <a:ext cx="2232248" cy="1431379"/>
          </a:xfrm>
          <a:prstGeom prst="wedgeEllipseCallout">
            <a:avLst>
              <a:gd name="adj1" fmla="val 66553"/>
              <a:gd name="adj2" fmla="val -27906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he-IL" sz="2000" dirty="0" smtClean="0"/>
              <a:t>מתמטיקאים מדליקים אותי כל כך...</a:t>
            </a:r>
            <a:endParaRPr lang="he-IL" sz="2000" dirty="0"/>
          </a:p>
        </p:txBody>
      </p:sp>
      <p:pic>
        <p:nvPicPr>
          <p:cNvPr id="10242" name="Picture 2" descr="http://upload.wikimedia.org/wikipedia/commons/4/4c/JanosBolya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413445"/>
            <a:ext cx="3431671" cy="417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Callout 6"/>
          <p:cNvSpPr/>
          <p:nvPr/>
        </p:nvSpPr>
        <p:spPr>
          <a:xfrm>
            <a:off x="3707904" y="3221757"/>
            <a:ext cx="3744416" cy="1575395"/>
          </a:xfrm>
          <a:prstGeom prst="wedgeEllipseCallout">
            <a:avLst>
              <a:gd name="adj1" fmla="val -65790"/>
              <a:gd name="adj2" fmla="val -45808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he-IL" sz="2000" dirty="0" smtClean="0"/>
              <a:t>את יכולה להיות יותר בשקט בבקשה?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he-IL" sz="2000" dirty="0" smtClean="0"/>
              <a:t>אני מנסה לעבוד פה!</a:t>
            </a:r>
            <a:endParaRPr lang="he-IL" sz="2000" dirty="0"/>
          </a:p>
        </p:txBody>
      </p:sp>
    </p:spTree>
    <p:extLst>
      <p:ext uri="{BB962C8B-B14F-4D97-AF65-F5344CB8AC3E}">
        <p14:creationId xmlns:p14="http://schemas.microsoft.com/office/powerpoint/2010/main" val="429394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hu-HU" dirty="0"/>
              <a:t>Carl Friedrich Gauss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1777-1855</a:t>
            </a:r>
            <a:endParaRPr lang="he-IL" dirty="0"/>
          </a:p>
        </p:txBody>
      </p:sp>
      <p:pic>
        <p:nvPicPr>
          <p:cNvPr id="65538" name="Picture 2" descr="File:Carl Friedrich Gau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3445"/>
            <a:ext cx="3312368" cy="424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79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hu-HU" dirty="0"/>
              <a:t>Gottlob Frege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1848-1925</a:t>
            </a:r>
            <a:endParaRPr lang="he-IL" dirty="0"/>
          </a:p>
        </p:txBody>
      </p:sp>
      <p:pic>
        <p:nvPicPr>
          <p:cNvPr id="11266" name="Picture 2" descr="http://upload.wikimedia.org/wikipedia/commons/9/99/Young_fre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3444"/>
            <a:ext cx="3600400" cy="384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6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hu-HU" dirty="0"/>
              <a:t>Carl Friedrich Gauss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1777-1855</a:t>
            </a:r>
            <a:endParaRPr lang="he-IL" dirty="0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741" y="413445"/>
            <a:ext cx="3303989" cy="424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69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mscwgd.walla.co.il/w/f-466/910547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73"/>
            <a:ext cx="9144000" cy="686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76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hu-HU" dirty="0"/>
              <a:t>Nikolai Lobachevsky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1792-1856</a:t>
            </a:r>
            <a:endParaRPr lang="he-IL" dirty="0"/>
          </a:p>
        </p:txBody>
      </p:sp>
      <p:pic>
        <p:nvPicPr>
          <p:cNvPr id="5122" name="Picture 2" descr="File:Lobachevs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5382"/>
            <a:ext cx="3240360" cy="432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90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hu-HU" dirty="0"/>
              <a:t>Nikolai Lobachevsky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1792-1856</a:t>
            </a:r>
            <a:endParaRPr lang="he-I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435382"/>
            <a:ext cx="324036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20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en-US" dirty="0" err="1" smtClean="0"/>
              <a:t>euclid</a:t>
            </a:r>
            <a:endParaRPr lang="he-I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~ 300BC</a:t>
            </a:r>
            <a:endParaRPr lang="he-IL" dirty="0"/>
          </a:p>
        </p:txBody>
      </p:sp>
      <p:pic>
        <p:nvPicPr>
          <p:cNvPr id="6146" name="Picture 2" descr="http://upload.wikimedia.org/wikipedia/commons/c/c4/EuclidStatueOxfor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553" y="413445"/>
            <a:ext cx="3476546" cy="48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13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ile:P. Oxy. I 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620000" cy="463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potrim.co.il/main/books/tbbook.2005-12-14.2354552057/cover_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124" y="1218406"/>
            <a:ext cx="3204904" cy="463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7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חמשת הפוסטולטים של אוקלידס</a:t>
            </a:r>
            <a:endParaRPr lang="he-IL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612648" y="1741512"/>
            <a:ext cx="8153400" cy="4495800"/>
          </a:xfrm>
        </p:spPr>
        <p:txBody>
          <a:bodyPr>
            <a:normAutofit/>
          </a:bodyPr>
          <a:lstStyle/>
          <a:p>
            <a:r>
              <a:rPr lang="he-IL" dirty="0"/>
              <a:t>דרך כל שתי נקודות אפשר להעביר קטע ישר אחד ורק </a:t>
            </a:r>
            <a:r>
              <a:rPr lang="he-IL" dirty="0" smtClean="0"/>
              <a:t>אחד.</a:t>
            </a:r>
          </a:p>
          <a:p>
            <a:r>
              <a:rPr lang="he-IL" dirty="0" smtClean="0"/>
              <a:t>כל </a:t>
            </a:r>
            <a:r>
              <a:rPr lang="he-IL" dirty="0"/>
              <a:t>קטע אפשר להמשיך ללא גבול כקו ישר</a:t>
            </a:r>
            <a:r>
              <a:rPr lang="he-IL" dirty="0" smtClean="0"/>
              <a:t>.</a:t>
            </a:r>
          </a:p>
          <a:p>
            <a:r>
              <a:rPr lang="he-IL" dirty="0"/>
              <a:t>בהינתן קטע ישר, ניתן להעביר מעגל שמרכזו בנקודת קצהו האחת, ורדיוסו שווה לקטע הנתון</a:t>
            </a:r>
            <a:r>
              <a:rPr lang="he-IL" dirty="0" smtClean="0"/>
              <a:t>.</a:t>
            </a:r>
          </a:p>
          <a:p>
            <a:r>
              <a:rPr lang="he-IL" dirty="0"/>
              <a:t>כל הזוויות הישרות חופפות זו לזו.</a:t>
            </a:r>
          </a:p>
          <a:p>
            <a:r>
              <a:rPr lang="he-IL" dirty="0" smtClean="0"/>
              <a:t>בהינתן </a:t>
            </a:r>
            <a:r>
              <a:rPr lang="he-IL" dirty="0"/>
              <a:t>קו ישר, ונקודה מחוץ לקו הישר, ניתן להעביר </a:t>
            </a:r>
            <a:r>
              <a:rPr lang="he-IL" dirty="0" smtClean="0"/>
              <a:t>בדיוק </a:t>
            </a:r>
            <a:r>
              <a:rPr lang="he-IL" dirty="0"/>
              <a:t>קו ישר אחד, שעובר דרך נקודה זו, ומקביל לקו הישר המקורי</a:t>
            </a:r>
            <a:r>
              <a:rPr lang="he-IL" dirty="0" smtClean="0"/>
              <a:t>.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38134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סכום הזוויות במשולש</a:t>
            </a:r>
            <a:endParaRPr lang="he-IL" dirty="0"/>
          </a:p>
        </p:txBody>
      </p:sp>
      <p:pic>
        <p:nvPicPr>
          <p:cNvPr id="12290" name="Picture 2" descr="http://www.mathematicsdictionary.com/english/vmd/images/t/trianglesumtheorem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0"/>
            <a:ext cx="6408712" cy="381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435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משולשים ספריים</a:t>
            </a:r>
            <a:endParaRPr lang="he-IL" dirty="0"/>
          </a:p>
        </p:txBody>
      </p:sp>
      <p:pic>
        <p:nvPicPr>
          <p:cNvPr id="14338" name="Picture 2" descr="http://math.youngzones.org/Non-Egeometry/right_triang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96852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upload.wikimedia.org/wikipedia/commons/thumb/9/97/Triangles_(spherical_geometry).jpg/350px-Triangles_(spherical_geometry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916832"/>
            <a:ext cx="4550504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54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מעגלים גדולים</a:t>
            </a:r>
            <a:endParaRPr lang="he-IL" dirty="0"/>
          </a:p>
        </p:txBody>
      </p:sp>
      <p:pic>
        <p:nvPicPr>
          <p:cNvPr id="15364" name="Picture 4" descr="great circles on a sphe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8592138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19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hu-HU" dirty="0"/>
              <a:t>Bertrand Russell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1872-1970</a:t>
            </a:r>
            <a:endParaRPr lang="he-IL" dirty="0"/>
          </a:p>
        </p:txBody>
      </p:sp>
      <p:pic>
        <p:nvPicPr>
          <p:cNvPr id="12292" name="Picture 4" descr="http://www.nndb.com/people/954/000044822/Russell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3444"/>
            <a:ext cx="3312368" cy="413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15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en-US" dirty="0"/>
              <a:t>M. C. Escher</a:t>
            </a:r>
            <a:endParaRPr lang="he-I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1898-1972</a:t>
            </a:r>
            <a:endParaRPr lang="he-IL" dirty="0"/>
          </a:p>
        </p:txBody>
      </p:sp>
      <p:pic>
        <p:nvPicPr>
          <p:cNvPr id="16386" name="Picture 2" descr="http://www.nndb.com/people/308/000030218/escher-head-sh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13445"/>
            <a:ext cx="3446457" cy="423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27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levgrossman.com/wp-content/uploads/2010/07/escher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7666"/>
            <a:ext cx="4752528" cy="6795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8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thevelvetcafe.files.wordpress.com/2011/08/escher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641" y="312237"/>
            <a:ext cx="6526718" cy="623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9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britton.disted.camosun.bc.ca/escher/sta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968" y="-27384"/>
            <a:ext cx="5656064" cy="691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85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hescienceofdestruction.files.wordpress.com/2011/10/escher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8256"/>
            <a:ext cx="9108504" cy="683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42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visualfunhouse.com/wp-content/uploads/2007/09/mc_escher_0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2" y="260648"/>
            <a:ext cx="9052432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05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s4.wikipaintings.org/images/m-c-escher/circle-limit-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12" y="10280"/>
            <a:ext cx="6984776" cy="683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126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bulatov.org/math/1001/fancy/cl3_circle_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312" y="22312"/>
            <a:ext cx="6813376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57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3.bp.blogspot.com/-QfaUyrxxANU/TdWNsyJXl4I/AAAAAAAAB6s/BYFz-VJNqdY/s1600/M.+C.+Escher+-+Snak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68" y="71202"/>
            <a:ext cx="5976664" cy="671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91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טבעת מוביוס</a:t>
            </a:r>
            <a:endParaRPr lang="he-IL" dirty="0"/>
          </a:p>
        </p:txBody>
      </p:sp>
      <p:pic>
        <p:nvPicPr>
          <p:cNvPr id="26626" name="Picture 2" descr="http://skullsinthestars.files.wordpress.com/2010/10/mobiusstri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00943"/>
            <a:ext cx="7620000" cy="472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3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2.bp.blogspot.com/_CFOq-TbN3_0/TCopkEsJYyI/AAAAAAAAAM4/lrdiZ9I_nNI/s1600/teapo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872" y="3631"/>
            <a:ext cx="6876256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32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3688" y="4038600"/>
            <a:ext cx="7075512" cy="1828800"/>
          </a:xfrm>
        </p:spPr>
        <p:txBody>
          <a:bodyPr/>
          <a:lstStyle/>
          <a:p>
            <a:pPr algn="r" rtl="0"/>
            <a:r>
              <a:rPr lang="en-US" dirty="0"/>
              <a:t>August Ferdinand </a:t>
            </a:r>
            <a:r>
              <a:rPr lang="en-US" dirty="0" err="1"/>
              <a:t>Möbius</a:t>
            </a:r>
            <a:endParaRPr lang="he-I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1790-1868</a:t>
            </a:r>
            <a:endParaRPr lang="he-IL" dirty="0"/>
          </a:p>
        </p:txBody>
      </p:sp>
      <p:pic>
        <p:nvPicPr>
          <p:cNvPr id="27650" name="Picture 2" descr="http://upload.wikimedia.org/wikipedia/commons/4/4f/August_Ferdinand_M%C3%B6bius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9" t="5380" r="4538" b="16707"/>
          <a:stretch/>
        </p:blipFill>
        <p:spPr bwMode="auto">
          <a:xfrm>
            <a:off x="530861" y="413445"/>
            <a:ext cx="3537083" cy="425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44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Trefoil Knot</a:t>
            </a:r>
            <a:endParaRPr lang="he-IL" dirty="0"/>
          </a:p>
        </p:txBody>
      </p:sp>
      <p:pic>
        <p:nvPicPr>
          <p:cNvPr id="28674" name="Picture 2" descr="File:Blue Trefoil Kno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199" y="1746448"/>
            <a:ext cx="4889602" cy="521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2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תורת הקשרים</a:t>
            </a:r>
            <a:endParaRPr lang="he-IL" dirty="0"/>
          </a:p>
        </p:txBody>
      </p:sp>
      <p:pic>
        <p:nvPicPr>
          <p:cNvPr id="29698" name="Picture 2" descr="File:Knot table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7056784" cy="525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47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/>
              <a:t> US Patent </a:t>
            </a:r>
            <a:r>
              <a:rPr lang="en-US" dirty="0" smtClean="0"/>
              <a:t>#3991631</a:t>
            </a:r>
            <a:endParaRPr lang="he-IL" dirty="0"/>
          </a:p>
        </p:txBody>
      </p:sp>
      <p:pic>
        <p:nvPicPr>
          <p:cNvPr id="30722" name="Picture 2" descr="http://www.triz-journal.com/library/graphics/2007-01-AT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88840"/>
            <a:ext cx="5904656" cy="443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591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US </a:t>
            </a:r>
            <a:r>
              <a:rPr lang="en-US" dirty="0"/>
              <a:t>Patent </a:t>
            </a:r>
            <a:r>
              <a:rPr lang="en-US" dirty="0" smtClean="0"/>
              <a:t>#3267406</a:t>
            </a:r>
            <a:endParaRPr lang="he-IL" dirty="0"/>
          </a:p>
        </p:txBody>
      </p:sp>
      <p:pic>
        <p:nvPicPr>
          <p:cNvPr id="31746" name="Picture 2" descr="http://upload.wikimedia.org/wikipedia/commons/thumb/7/7d/M%C3%B6bius_resistor.svg/220px-M%C3%B6bius_resistor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988840"/>
            <a:ext cx="4464496" cy="401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18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3.bp.blogspot.com/_kyYaMHB4tGw/SZhsrc6LTuI/AAAAAAAACWA/A-RrO2NA4BQ/s400/moebius+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66682"/>
            <a:ext cx="7632849" cy="572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07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cdn.whatculture.com/wp-content/uploads/2007/02/wallac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060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File:Dice (typical role playing game dice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83968" y="1916832"/>
            <a:ext cx="4752528" cy="4840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http://bettersport.info/wp-content/uploads/2012/08/spalding-basketball-b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5250"/>
            <a:ext cx="3981822" cy="398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62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upload.wikimedia.org/wikipedia/commons/thumb/b/b7/Unico_Anello.png/200px-Unico_Anell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3528392" cy="3052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http://www.northerntool.com/images/product/images/500011_l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456" y="2852936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29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KTM_frisb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2" y="92075"/>
            <a:ext cx="4690964" cy="3690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8" name="Picture 4" descr="Cd Dvd Clip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47084"/>
            <a:ext cx="3816424" cy="377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69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graphicmania.net/wp-content/uploads/18-03-2010/02/paper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097541" y="1628800"/>
                <a:ext cx="4948919" cy="1015663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000" b="0" i="1" smtClean="0">
                          <a:latin typeface="Cambria Math"/>
                        </a:rPr>
                        <m:t>𝐴</m:t>
                      </m:r>
                      <m:r>
                        <a:rPr lang="en-US" sz="6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6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6000" b="0" i="1" smtClean="0">
                              <a:latin typeface="Cambria Math"/>
                            </a:rPr>
                            <m:t>𝑥</m:t>
                          </m:r>
                        </m:e>
                        <m:e>
                          <m:r>
                            <a:rPr lang="en-US" sz="6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6000" b="0" i="1" smtClean="0">
                              <a:latin typeface="Cambria Math"/>
                            </a:rPr>
                            <m:t>∉</m:t>
                          </m:r>
                          <m:r>
                            <a:rPr lang="en-US" sz="60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sz="6000" dirty="0" smtClean="0">
                  <a:latin typeface="Palace Script MT" pitchFamily="66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7541" y="1628800"/>
                <a:ext cx="4948919" cy="101566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859046" y="3364543"/>
                <a:ext cx="5425908" cy="1015663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000" b="0" i="1" smtClean="0">
                          <a:latin typeface="Cambria Math"/>
                        </a:rPr>
                        <m:t>𝐴</m:t>
                      </m:r>
                      <m:r>
                        <a:rPr lang="en-US" sz="6000" b="0" i="1" smtClean="0">
                          <a:latin typeface="Cambria Math"/>
                        </a:rPr>
                        <m:t>∈</m:t>
                      </m:r>
                      <m:r>
                        <a:rPr lang="en-US" sz="6000" b="0" i="1" smtClean="0">
                          <a:latin typeface="Cambria Math"/>
                        </a:rPr>
                        <m:t>𝐴</m:t>
                      </m:r>
                      <m:r>
                        <a:rPr lang="en-US" sz="6000" b="0" i="1" smtClean="0">
                          <a:latin typeface="Cambria Math"/>
                        </a:rPr>
                        <m:t>⇔</m:t>
                      </m:r>
                      <m:r>
                        <a:rPr lang="en-US" sz="6000" b="0" i="1" smtClean="0">
                          <a:latin typeface="Cambria Math"/>
                        </a:rPr>
                        <m:t>𝐴</m:t>
                      </m:r>
                      <m:r>
                        <a:rPr lang="en-US" sz="6000" b="0" i="1" smtClean="0">
                          <a:latin typeface="Cambria Math"/>
                        </a:rPr>
                        <m:t>∉</m:t>
                      </m:r>
                      <m:r>
                        <a:rPr lang="en-US" sz="6000" b="0" i="1" smtClean="0">
                          <a:latin typeface="Cambria Math"/>
                        </a:rPr>
                        <m:t>𝐴</m:t>
                      </m:r>
                    </m:oMath>
                  </m:oMathPara>
                </a14:m>
                <a:endParaRPr lang="en-US" sz="6000" dirty="0" smtClean="0">
                  <a:latin typeface="Palace Script MT" pitchFamily="66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9046" y="3364543"/>
                <a:ext cx="5425908" cy="101566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403695" y="260648"/>
            <a:ext cx="5176417" cy="120032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7200" b="1" dirty="0" smtClean="0">
                <a:latin typeface="Palace Script MT" pitchFamily="66" charset="0"/>
              </a:rPr>
              <a:t>Dear Professor </a:t>
            </a:r>
            <a:r>
              <a:rPr lang="en-US" sz="7200" b="1" dirty="0" err="1" smtClean="0">
                <a:latin typeface="Palace Script MT" pitchFamily="66" charset="0"/>
              </a:rPr>
              <a:t>Frege</a:t>
            </a:r>
            <a:r>
              <a:rPr lang="en-US" sz="7200" b="1" dirty="0" smtClean="0">
                <a:latin typeface="Palace Script MT" pitchFamily="66" charset="0"/>
              </a:rPr>
              <a:t>,</a:t>
            </a:r>
            <a:endParaRPr lang="he-IL" sz="7200" b="1" dirty="0">
              <a:latin typeface="Palace Script MT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26568" y="4293096"/>
            <a:ext cx="4265912" cy="230832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/>
            <a:r>
              <a:rPr lang="en-US" sz="7200" b="1" dirty="0" smtClean="0">
                <a:latin typeface="Palace Script MT" pitchFamily="66" charset="0"/>
              </a:rPr>
              <a:t>Signed,</a:t>
            </a:r>
          </a:p>
          <a:p>
            <a:pPr algn="l"/>
            <a:r>
              <a:rPr lang="en-US" sz="7200" b="1" dirty="0" smtClean="0">
                <a:latin typeface="Palace Script MT" pitchFamily="66" charset="0"/>
              </a:rPr>
              <a:t>Bertrand Russell</a:t>
            </a:r>
            <a:endParaRPr lang="he-IL" sz="7200" b="1" dirty="0">
              <a:latin typeface="Palace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95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upload.wikimedia.org/wikipedia/commons/2/26/Mug_and_Torus_morph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6671"/>
            <a:ext cx="5904656" cy="5904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067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math.cornell.edu/~mec/Winter2009/Victor/part1(6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7829538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403648" y="764704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7" name="Rectangle 6"/>
          <p:cNvSpPr/>
          <p:nvPr/>
        </p:nvSpPr>
        <p:spPr>
          <a:xfrm>
            <a:off x="313623" y="3645024"/>
            <a:ext cx="3466289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8" name="Rectangle 7"/>
          <p:cNvSpPr/>
          <p:nvPr/>
        </p:nvSpPr>
        <p:spPr>
          <a:xfrm>
            <a:off x="3779912" y="5085184"/>
            <a:ext cx="4968552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9" name="Rectangle 8"/>
          <p:cNvSpPr/>
          <p:nvPr/>
        </p:nvSpPr>
        <p:spPr>
          <a:xfrm>
            <a:off x="3707904" y="1124744"/>
            <a:ext cx="4805202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0" name="Rectangle 9"/>
          <p:cNvSpPr/>
          <p:nvPr/>
        </p:nvSpPr>
        <p:spPr>
          <a:xfrm>
            <a:off x="466023" y="1124744"/>
            <a:ext cx="3466289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826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טורוס</a:t>
            </a:r>
            <a:endParaRPr lang="he-IL" dirty="0"/>
          </a:p>
        </p:txBody>
      </p:sp>
      <p:pic>
        <p:nvPicPr>
          <p:cNvPr id="39938" name="Picture 2" descr="http://upload.wikimedia.org/wikipedia/commons/1/17/Toru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43793"/>
            <a:ext cx="7467600" cy="478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88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skullsinthestars.files.wordpress.com/2010/10/mobiusstri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529" y="4077072"/>
            <a:ext cx="4064967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Mobuis ba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375449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>
            <a:off x="7164288" y="3284984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323528" y="908720"/>
            <a:ext cx="2592288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4" name="Rectangle 13"/>
          <p:cNvSpPr/>
          <p:nvPr/>
        </p:nvSpPr>
        <p:spPr>
          <a:xfrm>
            <a:off x="3131840" y="332656"/>
            <a:ext cx="5904656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0" name="Rectangle 9"/>
          <p:cNvSpPr/>
          <p:nvPr/>
        </p:nvSpPr>
        <p:spPr>
          <a:xfrm>
            <a:off x="323528" y="404664"/>
            <a:ext cx="259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81901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Klein bottle and reflection vs rotation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6200000">
            <a:off x="899592" y="412877"/>
            <a:ext cx="2448271" cy="243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4" descr="http://im-possible.info/images/articles/klein-bottle/klein-cilinder.g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250"/>
          <a:stretch/>
        </p:blipFill>
        <p:spPr bwMode="auto">
          <a:xfrm>
            <a:off x="7050948" y="15252"/>
            <a:ext cx="1625508" cy="319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4139952" y="1700808"/>
            <a:ext cx="22322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1990" name="Picture 6" descr="http://im-possible.info/images/articles/klein-bottle/klein-cilinder.g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1" r="52428"/>
          <a:stretch/>
        </p:blipFill>
        <p:spPr bwMode="auto">
          <a:xfrm>
            <a:off x="6516216" y="3937353"/>
            <a:ext cx="2304256" cy="26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7740352" y="3060366"/>
            <a:ext cx="0" cy="8726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1992" name="Picture 8" descr="http://im-possible.info/images/articles/klein-bottle/klein-cilinder.gif"/>
          <p:cNvPicPr>
            <a:picLocks noChangeAspect="1" noChangeArrowheads="1"/>
          </p:cNvPicPr>
          <p:nvPr/>
        </p:nvPicPr>
        <p:blipFill rotWithShape="1">
          <a:blip r:embed="rId4"/>
          <a:srcRect/>
          <a:stretch/>
        </p:blipFill>
        <p:spPr bwMode="auto">
          <a:xfrm>
            <a:off x="3491712" y="3941650"/>
            <a:ext cx="2160408" cy="26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/>
          <p:cNvCxnSpPr/>
          <p:nvPr/>
        </p:nvCxnSpPr>
        <p:spPr>
          <a:xfrm flipH="1">
            <a:off x="5652120" y="5265204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1994" name="Picture 10" descr="http://im-possible.info/images/articles/klein-bottle/klein-cilinder.g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29"/>
          <a:stretch/>
        </p:blipFill>
        <p:spPr bwMode="auto">
          <a:xfrm>
            <a:off x="683568" y="3974991"/>
            <a:ext cx="1673572" cy="258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Straight Arrow Connector 15"/>
          <p:cNvCxnSpPr/>
          <p:nvPr/>
        </p:nvCxnSpPr>
        <p:spPr>
          <a:xfrm flipH="1">
            <a:off x="2483768" y="5265204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1506" name="Picture 2" descr="http://im-possible.info/images/articles/klein-bottle/klein-cilinder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49" r="26369"/>
          <a:stretch/>
        </p:blipFill>
        <p:spPr bwMode="auto">
          <a:xfrm>
            <a:off x="3616181" y="3974991"/>
            <a:ext cx="1786311" cy="261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74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בקבוק קליין</a:t>
            </a:r>
            <a:endParaRPr lang="he-IL" dirty="0"/>
          </a:p>
        </p:txBody>
      </p:sp>
      <p:pic>
        <p:nvPicPr>
          <p:cNvPr id="43010" name="Picture 2" descr="http://upload.wikimedia.org/wikipedia/commons/thumb/5/5c/Klein_bottle.svg/240px-Klein_bottle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11860" y="1772815"/>
            <a:ext cx="2520280" cy="4841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369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en-US" dirty="0" smtClean="0"/>
              <a:t>Felix </a:t>
            </a:r>
            <a:r>
              <a:rPr lang="en-US" dirty="0" err="1" smtClean="0"/>
              <a:t>klein</a:t>
            </a:r>
            <a:endParaRPr lang="he-I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1849-1925</a:t>
            </a:r>
            <a:endParaRPr lang="he-IL" dirty="0"/>
          </a:p>
        </p:txBody>
      </p:sp>
      <p:pic>
        <p:nvPicPr>
          <p:cNvPr id="44034" name="Picture 2" descr="http://upload.wikimedia.org/wikipedia/commons/e/e2/Felix_Klein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3444"/>
            <a:ext cx="3600399" cy="4033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84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www.kleinbottle.com</a:t>
            </a:r>
            <a:endParaRPr lang="he-IL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056" y="1655196"/>
            <a:ext cx="6249888" cy="5086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43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fc09.deviantart.net/fs36/f/2008/263/b/f/Klein_bottle_studio_test_by_zip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6" y="67317"/>
            <a:ext cx="8964488" cy="672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54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Klein Stein with rose wine &amp; mineral water - see the wine level in the hand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4637"/>
            <a:ext cx="4896544" cy="652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55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4500" y="685800"/>
            <a:ext cx="57150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79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math.nus.edu.sg/~matmcinn/picture/kleinhat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18182"/>
            <a:ext cx="5328592" cy="642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1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upload.wikimedia.org/wikipedia/commons/thumb/5/5c/Klein_bottle.svg/240px-Klein_bottle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880" y="1384310"/>
            <a:ext cx="2651760" cy="509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11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078" y="177678"/>
            <a:ext cx="3590476" cy="6551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61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en-US" dirty="0" smtClean="0"/>
              <a:t>David </a:t>
            </a:r>
            <a:r>
              <a:rPr lang="en-US" dirty="0" err="1" smtClean="0"/>
              <a:t>hilbert</a:t>
            </a:r>
            <a:endParaRPr lang="hu-H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1862-1943</a:t>
            </a:r>
            <a:endParaRPr lang="he-IL" dirty="0"/>
          </a:p>
        </p:txBody>
      </p:sp>
      <p:pic>
        <p:nvPicPr>
          <p:cNvPr id="1026" name="Picture 2" descr="http://upload.wikimedia.org/wikipedia/commons/7/79/Hilbe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3444"/>
            <a:ext cx="3240360" cy="4364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45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gadial.net/wp-content/uploads/2012/05/hilber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0" y="4119"/>
            <a:ext cx="9001000" cy="684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4891" y="6093296"/>
            <a:ext cx="2444901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dirty="0" smtClean="0"/>
              <a:t>איור: תמר עקביה</a:t>
            </a:r>
            <a:endParaRPr lang="he-IL" sz="2400" dirty="0"/>
          </a:p>
        </p:txBody>
      </p:sp>
    </p:spTree>
    <p:extLst>
      <p:ext uri="{BB962C8B-B14F-4D97-AF65-F5344CB8AC3E}">
        <p14:creationId xmlns:p14="http://schemas.microsoft.com/office/powerpoint/2010/main" val="20114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המלון של הילברט</a:t>
            </a:r>
            <a:endParaRPr lang="he-IL" dirty="0"/>
          </a:p>
        </p:txBody>
      </p:sp>
      <p:sp>
        <p:nvSpPr>
          <p:cNvPr id="6" name="Rounded Rectangle 5"/>
          <p:cNvSpPr/>
          <p:nvPr/>
        </p:nvSpPr>
        <p:spPr>
          <a:xfrm>
            <a:off x="67698" y="18448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1</a:t>
            </a:r>
            <a:endParaRPr lang="he-IL" sz="2000" b="1" dirty="0"/>
          </a:p>
        </p:txBody>
      </p:sp>
      <p:sp>
        <p:nvSpPr>
          <p:cNvPr id="17" name="Rounded Rectangle 16"/>
          <p:cNvSpPr/>
          <p:nvPr/>
        </p:nvSpPr>
        <p:spPr>
          <a:xfrm>
            <a:off x="1364313" y="18448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2</a:t>
            </a:r>
            <a:endParaRPr lang="he-IL" sz="2000" b="1" dirty="0"/>
          </a:p>
        </p:txBody>
      </p:sp>
      <p:sp>
        <p:nvSpPr>
          <p:cNvPr id="18" name="Rounded Rectangle 17"/>
          <p:cNvSpPr/>
          <p:nvPr/>
        </p:nvSpPr>
        <p:spPr>
          <a:xfrm>
            <a:off x="2660928" y="18448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3</a:t>
            </a:r>
            <a:endParaRPr lang="he-IL" sz="2000" b="1" dirty="0"/>
          </a:p>
        </p:txBody>
      </p:sp>
      <p:sp>
        <p:nvSpPr>
          <p:cNvPr id="19" name="Rounded Rectangle 18"/>
          <p:cNvSpPr/>
          <p:nvPr/>
        </p:nvSpPr>
        <p:spPr>
          <a:xfrm>
            <a:off x="3957543" y="18448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4</a:t>
            </a:r>
            <a:endParaRPr lang="he-IL" sz="2000" b="1" dirty="0"/>
          </a:p>
        </p:txBody>
      </p:sp>
      <p:sp>
        <p:nvSpPr>
          <p:cNvPr id="20" name="Rounded Rectangle 19"/>
          <p:cNvSpPr/>
          <p:nvPr/>
        </p:nvSpPr>
        <p:spPr>
          <a:xfrm>
            <a:off x="5254158" y="18448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5</a:t>
            </a:r>
            <a:endParaRPr lang="he-IL" sz="2000" b="1" dirty="0"/>
          </a:p>
        </p:txBody>
      </p:sp>
      <p:sp>
        <p:nvSpPr>
          <p:cNvPr id="21" name="Rounded Rectangle 20"/>
          <p:cNvSpPr/>
          <p:nvPr/>
        </p:nvSpPr>
        <p:spPr>
          <a:xfrm>
            <a:off x="6550773" y="18448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6</a:t>
            </a:r>
            <a:endParaRPr lang="he-IL" sz="20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847388" y="1880828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0" name="Curved Up Arrow 39"/>
          <p:cNvSpPr/>
          <p:nvPr/>
        </p:nvSpPr>
        <p:spPr>
          <a:xfrm>
            <a:off x="611560" y="2888940"/>
            <a:ext cx="1152128" cy="648072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>
              <a:solidFill>
                <a:schemeClr val="tx1"/>
              </a:solidFill>
            </a:endParaRPr>
          </a:p>
        </p:txBody>
      </p:sp>
      <p:sp>
        <p:nvSpPr>
          <p:cNvPr id="52" name="Curved Up Arrow 51"/>
          <p:cNvSpPr/>
          <p:nvPr/>
        </p:nvSpPr>
        <p:spPr>
          <a:xfrm>
            <a:off x="1907704" y="2888940"/>
            <a:ext cx="1152128" cy="648072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>
              <a:solidFill>
                <a:schemeClr val="tx1"/>
              </a:solidFill>
            </a:endParaRPr>
          </a:p>
        </p:txBody>
      </p:sp>
      <p:sp>
        <p:nvSpPr>
          <p:cNvPr id="53" name="Curved Up Arrow 52"/>
          <p:cNvSpPr/>
          <p:nvPr/>
        </p:nvSpPr>
        <p:spPr>
          <a:xfrm>
            <a:off x="3203848" y="2888940"/>
            <a:ext cx="1152128" cy="648072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>
              <a:solidFill>
                <a:schemeClr val="tx1"/>
              </a:solidFill>
            </a:endParaRPr>
          </a:p>
        </p:txBody>
      </p:sp>
      <p:sp>
        <p:nvSpPr>
          <p:cNvPr id="54" name="Curved Up Arrow 53"/>
          <p:cNvSpPr/>
          <p:nvPr/>
        </p:nvSpPr>
        <p:spPr>
          <a:xfrm>
            <a:off x="4572000" y="2888940"/>
            <a:ext cx="1152128" cy="648072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>
              <a:solidFill>
                <a:schemeClr val="tx1"/>
              </a:solidFill>
            </a:endParaRPr>
          </a:p>
        </p:txBody>
      </p:sp>
      <p:sp>
        <p:nvSpPr>
          <p:cNvPr id="55" name="Curved Up Arrow 54"/>
          <p:cNvSpPr/>
          <p:nvPr/>
        </p:nvSpPr>
        <p:spPr>
          <a:xfrm>
            <a:off x="5868144" y="2888940"/>
            <a:ext cx="1152128" cy="648072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>
              <a:solidFill>
                <a:schemeClr val="tx1"/>
              </a:solidFill>
            </a:endParaRPr>
          </a:p>
        </p:txBody>
      </p:sp>
      <p:sp>
        <p:nvSpPr>
          <p:cNvPr id="56" name="Curved Up Arrow 55"/>
          <p:cNvSpPr/>
          <p:nvPr/>
        </p:nvSpPr>
        <p:spPr>
          <a:xfrm>
            <a:off x="7164288" y="2888940"/>
            <a:ext cx="1152128" cy="648072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>
              <a:solidFill>
                <a:schemeClr val="tx1"/>
              </a:solidFill>
            </a:endParaRPr>
          </a:p>
        </p:txBody>
      </p:sp>
      <p:pic>
        <p:nvPicPr>
          <p:cNvPr id="3074" name="Picture 2" descr="http://ragamuffinloveseat.files.wordpress.com/2012/09/wet-in-rain-ma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263929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0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המלון של הילברט</a:t>
            </a:r>
            <a:endParaRPr lang="he-IL" dirty="0"/>
          </a:p>
        </p:txBody>
      </p:sp>
      <p:sp>
        <p:nvSpPr>
          <p:cNvPr id="6" name="Rounded Rectangle 5"/>
          <p:cNvSpPr/>
          <p:nvPr/>
        </p:nvSpPr>
        <p:spPr>
          <a:xfrm>
            <a:off x="67698" y="1844824"/>
            <a:ext cx="1228917" cy="93610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1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he-IL" sz="2000" b="1" dirty="0" smtClean="0"/>
              <a:t>ריק!</a:t>
            </a:r>
            <a:endParaRPr lang="he-IL" sz="2000" b="1" dirty="0"/>
          </a:p>
        </p:txBody>
      </p:sp>
      <p:sp>
        <p:nvSpPr>
          <p:cNvPr id="17" name="Rounded Rectangle 16"/>
          <p:cNvSpPr/>
          <p:nvPr/>
        </p:nvSpPr>
        <p:spPr>
          <a:xfrm>
            <a:off x="1364313" y="18448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2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he-IL" sz="2000" b="1" dirty="0" smtClean="0">
                <a:solidFill>
                  <a:schemeClr val="accent2"/>
                </a:solidFill>
              </a:rPr>
              <a:t>אורח 1</a:t>
            </a:r>
            <a:endParaRPr lang="he-IL" sz="2000" b="1" dirty="0">
              <a:solidFill>
                <a:schemeClr val="accent2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660928" y="18448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3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he-IL" sz="2000" b="1" dirty="0" smtClean="0">
                <a:solidFill>
                  <a:schemeClr val="accent2"/>
                </a:solidFill>
              </a:rPr>
              <a:t>אורח 2</a:t>
            </a:r>
            <a:endParaRPr lang="he-IL" sz="2000" b="1" dirty="0">
              <a:solidFill>
                <a:schemeClr val="accent2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957543" y="18448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4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he-IL" sz="2000" b="1" dirty="0" smtClean="0">
                <a:solidFill>
                  <a:schemeClr val="accent2"/>
                </a:solidFill>
              </a:rPr>
              <a:t>אורח 3</a:t>
            </a:r>
            <a:endParaRPr lang="he-IL" sz="2000" b="1" dirty="0">
              <a:solidFill>
                <a:schemeClr val="accent2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5254158" y="18448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5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he-IL" sz="2000" b="1" dirty="0" smtClean="0">
                <a:solidFill>
                  <a:schemeClr val="accent2"/>
                </a:solidFill>
              </a:rPr>
              <a:t>אורח 4</a:t>
            </a:r>
            <a:endParaRPr lang="he-IL" sz="2000" b="1" dirty="0">
              <a:solidFill>
                <a:schemeClr val="accent2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550773" y="18448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6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he-IL" sz="2000" b="1" dirty="0" smtClean="0">
                <a:solidFill>
                  <a:schemeClr val="accent2"/>
                </a:solidFill>
              </a:rPr>
              <a:t>אורח 5</a:t>
            </a:r>
            <a:endParaRPr lang="he-IL" sz="2000" b="1" dirty="0">
              <a:solidFill>
                <a:schemeClr val="accent2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7847388" y="1880828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6" name="Picture 2" descr="http://ragamuffinloveseat.files.wordpress.com/2012/09/wet-in-rain-ma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263929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ight Arrow 2"/>
          <p:cNvSpPr/>
          <p:nvPr/>
        </p:nvSpPr>
        <p:spPr>
          <a:xfrm rot="14504661">
            <a:off x="420681" y="3264663"/>
            <a:ext cx="1051578" cy="19526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568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hu-HU" dirty="0"/>
              <a:t>Georg Cantor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1845-1918</a:t>
            </a:r>
            <a:endParaRPr lang="he-IL" dirty="0"/>
          </a:p>
        </p:txBody>
      </p:sp>
      <p:pic>
        <p:nvPicPr>
          <p:cNvPr id="51202" name="Picture 2" descr="File:Georg Cantor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3445"/>
            <a:ext cx="3312367" cy="434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372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cdn-premiere.ladmedia.fr/var/premiere/storage/images/cinema/news-cinema/oggy-et-les-cafards-bientot-au-cinema-3395260/60992854-1-fre-FR/Oggy-et-les-cafards-bientot-au-cinema_portrait_w5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28700"/>
            <a:ext cx="8208912" cy="540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487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המלון של הילברט</a:t>
            </a:r>
            <a:endParaRPr lang="he-IL" dirty="0"/>
          </a:p>
        </p:txBody>
      </p:sp>
      <p:sp>
        <p:nvSpPr>
          <p:cNvPr id="6" name="Rounded Rectangle 5"/>
          <p:cNvSpPr/>
          <p:nvPr/>
        </p:nvSpPr>
        <p:spPr>
          <a:xfrm>
            <a:off x="67698" y="2960948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1</a:t>
            </a:r>
            <a:endParaRPr lang="he-IL" sz="2000" b="1" dirty="0"/>
          </a:p>
        </p:txBody>
      </p:sp>
      <p:sp>
        <p:nvSpPr>
          <p:cNvPr id="17" name="Rounded Rectangle 16"/>
          <p:cNvSpPr/>
          <p:nvPr/>
        </p:nvSpPr>
        <p:spPr>
          <a:xfrm>
            <a:off x="1364313" y="2960948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2</a:t>
            </a:r>
            <a:endParaRPr lang="he-IL" sz="2000" b="1" dirty="0"/>
          </a:p>
        </p:txBody>
      </p:sp>
      <p:sp>
        <p:nvSpPr>
          <p:cNvPr id="18" name="Rounded Rectangle 17"/>
          <p:cNvSpPr/>
          <p:nvPr/>
        </p:nvSpPr>
        <p:spPr>
          <a:xfrm>
            <a:off x="2660928" y="2960948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3</a:t>
            </a:r>
            <a:endParaRPr lang="he-IL" sz="2000" b="1" dirty="0"/>
          </a:p>
        </p:txBody>
      </p:sp>
      <p:sp>
        <p:nvSpPr>
          <p:cNvPr id="19" name="Rounded Rectangle 18"/>
          <p:cNvSpPr/>
          <p:nvPr/>
        </p:nvSpPr>
        <p:spPr>
          <a:xfrm>
            <a:off x="3957543" y="2960948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4</a:t>
            </a:r>
            <a:endParaRPr lang="he-IL" sz="2000" b="1" dirty="0"/>
          </a:p>
        </p:txBody>
      </p:sp>
      <p:sp>
        <p:nvSpPr>
          <p:cNvPr id="20" name="Rounded Rectangle 19"/>
          <p:cNvSpPr/>
          <p:nvPr/>
        </p:nvSpPr>
        <p:spPr>
          <a:xfrm>
            <a:off x="5254158" y="2960948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5</a:t>
            </a:r>
            <a:endParaRPr lang="he-IL" sz="2000" b="1" dirty="0"/>
          </a:p>
        </p:txBody>
      </p:sp>
      <p:sp>
        <p:nvSpPr>
          <p:cNvPr id="21" name="Rounded Rectangle 20"/>
          <p:cNvSpPr/>
          <p:nvPr/>
        </p:nvSpPr>
        <p:spPr>
          <a:xfrm>
            <a:off x="6550773" y="2960948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6</a:t>
            </a:r>
            <a:endParaRPr lang="he-IL" sz="20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847388" y="2996952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0" name="Curved Up Arrow 39"/>
          <p:cNvSpPr/>
          <p:nvPr/>
        </p:nvSpPr>
        <p:spPr>
          <a:xfrm>
            <a:off x="611560" y="4005064"/>
            <a:ext cx="1152128" cy="648072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>
              <a:solidFill>
                <a:schemeClr val="tx1"/>
              </a:solidFill>
            </a:endParaRPr>
          </a:p>
        </p:txBody>
      </p:sp>
      <p:sp>
        <p:nvSpPr>
          <p:cNvPr id="52" name="Curved Up Arrow 51"/>
          <p:cNvSpPr/>
          <p:nvPr/>
        </p:nvSpPr>
        <p:spPr>
          <a:xfrm>
            <a:off x="1907704" y="4005064"/>
            <a:ext cx="2520280" cy="648072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>
              <a:solidFill>
                <a:schemeClr val="tx1"/>
              </a:solidFill>
            </a:endParaRPr>
          </a:p>
        </p:txBody>
      </p:sp>
      <p:sp>
        <p:nvSpPr>
          <p:cNvPr id="53" name="Curved Up Arrow 52"/>
          <p:cNvSpPr/>
          <p:nvPr/>
        </p:nvSpPr>
        <p:spPr>
          <a:xfrm>
            <a:off x="3203847" y="4005064"/>
            <a:ext cx="3961383" cy="648072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>
              <a:solidFill>
                <a:schemeClr val="tx1"/>
              </a:solidFill>
            </a:endParaRPr>
          </a:p>
        </p:txBody>
      </p:sp>
      <p:sp>
        <p:nvSpPr>
          <p:cNvPr id="54" name="Curved Up Arrow 53"/>
          <p:cNvSpPr/>
          <p:nvPr/>
        </p:nvSpPr>
        <p:spPr>
          <a:xfrm>
            <a:off x="4572000" y="4005064"/>
            <a:ext cx="5112568" cy="648072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90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2" grpId="0" animBg="1"/>
      <p:bldP spid="53" grpId="0" animBg="1"/>
      <p:bldP spid="5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2.bp.blogspot.com/_GGAg16fJ8nA/TD6GnXY4ZbI/AAAAAAAAAuQ/K8-Mtzs4Oj4/s1600/bugsbunny_barb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86" y="10343"/>
            <a:ext cx="8922629" cy="683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69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המלון של הילברט</a:t>
            </a:r>
            <a:endParaRPr lang="he-IL" dirty="0"/>
          </a:p>
        </p:txBody>
      </p:sp>
      <p:sp>
        <p:nvSpPr>
          <p:cNvPr id="6" name="Rounded Rectangle 5"/>
          <p:cNvSpPr/>
          <p:nvPr/>
        </p:nvSpPr>
        <p:spPr>
          <a:xfrm>
            <a:off x="67698" y="2960948"/>
            <a:ext cx="1228917" cy="93610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1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he-IL" sz="2000" b="1" dirty="0" smtClean="0"/>
              <a:t>ריק!</a:t>
            </a:r>
            <a:endParaRPr lang="he-IL" sz="2000" b="1" dirty="0"/>
          </a:p>
        </p:txBody>
      </p:sp>
      <p:sp>
        <p:nvSpPr>
          <p:cNvPr id="17" name="Rounded Rectangle 16"/>
          <p:cNvSpPr/>
          <p:nvPr/>
        </p:nvSpPr>
        <p:spPr>
          <a:xfrm>
            <a:off x="1364313" y="2960948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2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he-IL" sz="2000" b="1" dirty="0" smtClean="0">
                <a:solidFill>
                  <a:schemeClr val="accent2"/>
                </a:solidFill>
              </a:rPr>
              <a:t>אורח 1</a:t>
            </a:r>
            <a:endParaRPr lang="he-IL" sz="2000" b="1" dirty="0">
              <a:solidFill>
                <a:schemeClr val="accent2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660928" y="2960948"/>
            <a:ext cx="1228917" cy="93610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3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he-IL" sz="2000" b="1" dirty="0" smtClean="0"/>
              <a:t>ריק!</a:t>
            </a:r>
            <a:endParaRPr lang="he-IL" sz="2000" b="1" dirty="0">
              <a:solidFill>
                <a:schemeClr val="accent2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957543" y="2960948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4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he-IL" sz="2000" b="1" dirty="0" smtClean="0">
                <a:solidFill>
                  <a:schemeClr val="accent2"/>
                </a:solidFill>
              </a:rPr>
              <a:t>אורח 2</a:t>
            </a:r>
            <a:endParaRPr lang="he-IL" sz="2000" b="1" dirty="0">
              <a:solidFill>
                <a:schemeClr val="accent2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5254158" y="2960948"/>
            <a:ext cx="1228917" cy="93610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5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he-IL" sz="2000" b="1" dirty="0" smtClean="0"/>
              <a:t>ריק!</a:t>
            </a:r>
            <a:endParaRPr lang="he-IL" sz="2000" b="1" dirty="0">
              <a:solidFill>
                <a:schemeClr val="accent2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550773" y="2960948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6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he-IL" sz="2000" b="1" dirty="0" smtClean="0">
                <a:solidFill>
                  <a:schemeClr val="accent2"/>
                </a:solidFill>
              </a:rPr>
              <a:t>אורח 3</a:t>
            </a:r>
            <a:endParaRPr lang="he-IL" sz="2000" b="1" dirty="0">
              <a:solidFill>
                <a:schemeClr val="accent2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7847388" y="2996952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02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המלון של הילברט... וקנטור!</a:t>
            </a:r>
            <a:endParaRPr lang="he-IL" dirty="0"/>
          </a:p>
        </p:txBody>
      </p:sp>
      <p:sp>
        <p:nvSpPr>
          <p:cNvPr id="6" name="Rounded Rectangle 5"/>
          <p:cNvSpPr/>
          <p:nvPr/>
        </p:nvSpPr>
        <p:spPr>
          <a:xfrm>
            <a:off x="67698" y="5805264"/>
            <a:ext cx="1228917" cy="93610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קומה 1</a:t>
            </a:r>
            <a:endParaRPr lang="he-IL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364313" y="580526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1</a:t>
            </a:r>
            <a:endParaRPr lang="he-IL" sz="2000" b="1" dirty="0"/>
          </a:p>
        </p:txBody>
      </p:sp>
      <p:sp>
        <p:nvSpPr>
          <p:cNvPr id="18" name="Rounded Rectangle 17"/>
          <p:cNvSpPr/>
          <p:nvPr/>
        </p:nvSpPr>
        <p:spPr>
          <a:xfrm>
            <a:off x="2660928" y="580526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2</a:t>
            </a:r>
            <a:endParaRPr lang="he-IL" sz="2000" b="1" dirty="0"/>
          </a:p>
        </p:txBody>
      </p:sp>
      <p:sp>
        <p:nvSpPr>
          <p:cNvPr id="19" name="Rounded Rectangle 18"/>
          <p:cNvSpPr/>
          <p:nvPr/>
        </p:nvSpPr>
        <p:spPr>
          <a:xfrm>
            <a:off x="3957543" y="580526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3</a:t>
            </a:r>
            <a:endParaRPr lang="he-IL" sz="2000" b="1" dirty="0"/>
          </a:p>
        </p:txBody>
      </p:sp>
      <p:sp>
        <p:nvSpPr>
          <p:cNvPr id="20" name="Rounded Rectangle 19"/>
          <p:cNvSpPr/>
          <p:nvPr/>
        </p:nvSpPr>
        <p:spPr>
          <a:xfrm>
            <a:off x="5254158" y="580526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4</a:t>
            </a:r>
            <a:endParaRPr lang="he-IL" sz="2000" b="1" dirty="0"/>
          </a:p>
        </p:txBody>
      </p:sp>
      <p:sp>
        <p:nvSpPr>
          <p:cNvPr id="21" name="Rounded Rectangle 20"/>
          <p:cNvSpPr/>
          <p:nvPr/>
        </p:nvSpPr>
        <p:spPr>
          <a:xfrm>
            <a:off x="6550773" y="580526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5</a:t>
            </a:r>
            <a:endParaRPr lang="he-IL" sz="20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847388" y="5841268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319" y="4725144"/>
            <a:ext cx="1228917" cy="93610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קומה 2</a:t>
            </a:r>
            <a:endParaRPr lang="he-IL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358934" y="472514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1</a:t>
            </a:r>
            <a:endParaRPr lang="he-IL" sz="2000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2655549" y="472514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2</a:t>
            </a:r>
            <a:endParaRPr lang="he-IL" sz="2000" b="1" dirty="0"/>
          </a:p>
        </p:txBody>
      </p:sp>
      <p:sp>
        <p:nvSpPr>
          <p:cNvPr id="22" name="Rounded Rectangle 21"/>
          <p:cNvSpPr/>
          <p:nvPr/>
        </p:nvSpPr>
        <p:spPr>
          <a:xfrm>
            <a:off x="3952164" y="472514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3</a:t>
            </a:r>
            <a:endParaRPr lang="he-IL" sz="2000" b="1" dirty="0"/>
          </a:p>
        </p:txBody>
      </p:sp>
      <p:sp>
        <p:nvSpPr>
          <p:cNvPr id="23" name="Rounded Rectangle 22"/>
          <p:cNvSpPr/>
          <p:nvPr/>
        </p:nvSpPr>
        <p:spPr>
          <a:xfrm>
            <a:off x="5248779" y="472514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4</a:t>
            </a:r>
            <a:endParaRPr lang="he-IL" sz="2000" b="1" dirty="0"/>
          </a:p>
        </p:txBody>
      </p:sp>
      <p:sp>
        <p:nvSpPr>
          <p:cNvPr id="25" name="Rounded Rectangle 24"/>
          <p:cNvSpPr/>
          <p:nvPr/>
        </p:nvSpPr>
        <p:spPr>
          <a:xfrm>
            <a:off x="6545394" y="472514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5</a:t>
            </a:r>
            <a:endParaRPr lang="he-IL" sz="2000" b="1" dirty="0"/>
          </a:p>
        </p:txBody>
      </p:sp>
      <p:sp>
        <p:nvSpPr>
          <p:cNvPr id="26" name="Rounded Rectangle 25"/>
          <p:cNvSpPr/>
          <p:nvPr/>
        </p:nvSpPr>
        <p:spPr>
          <a:xfrm>
            <a:off x="7842009" y="4761148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3696" y="3645024"/>
            <a:ext cx="1228917" cy="93610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קומה 3</a:t>
            </a:r>
            <a:endParaRPr lang="he-IL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1360311" y="36450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1</a:t>
            </a:r>
            <a:endParaRPr lang="he-IL" sz="2000" b="1" dirty="0"/>
          </a:p>
        </p:txBody>
      </p:sp>
      <p:sp>
        <p:nvSpPr>
          <p:cNvPr id="29" name="Rounded Rectangle 28"/>
          <p:cNvSpPr/>
          <p:nvPr/>
        </p:nvSpPr>
        <p:spPr>
          <a:xfrm>
            <a:off x="2656926" y="36450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2</a:t>
            </a:r>
            <a:endParaRPr lang="he-IL" sz="2000" b="1" dirty="0"/>
          </a:p>
        </p:txBody>
      </p:sp>
      <p:sp>
        <p:nvSpPr>
          <p:cNvPr id="30" name="Rounded Rectangle 29"/>
          <p:cNvSpPr/>
          <p:nvPr/>
        </p:nvSpPr>
        <p:spPr>
          <a:xfrm>
            <a:off x="3953541" y="36450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3</a:t>
            </a:r>
            <a:endParaRPr lang="he-IL" sz="2000" b="1" dirty="0"/>
          </a:p>
        </p:txBody>
      </p:sp>
      <p:sp>
        <p:nvSpPr>
          <p:cNvPr id="31" name="Rounded Rectangle 30"/>
          <p:cNvSpPr/>
          <p:nvPr/>
        </p:nvSpPr>
        <p:spPr>
          <a:xfrm>
            <a:off x="5250156" y="36450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4</a:t>
            </a:r>
            <a:endParaRPr lang="he-IL" sz="2000" b="1" dirty="0"/>
          </a:p>
        </p:txBody>
      </p:sp>
      <p:sp>
        <p:nvSpPr>
          <p:cNvPr id="32" name="Rounded Rectangle 31"/>
          <p:cNvSpPr/>
          <p:nvPr/>
        </p:nvSpPr>
        <p:spPr>
          <a:xfrm>
            <a:off x="6546771" y="36450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5</a:t>
            </a:r>
            <a:endParaRPr lang="he-IL" sz="2000" b="1" dirty="0"/>
          </a:p>
        </p:txBody>
      </p:sp>
      <p:sp>
        <p:nvSpPr>
          <p:cNvPr id="33" name="Rounded Rectangle 32"/>
          <p:cNvSpPr/>
          <p:nvPr/>
        </p:nvSpPr>
        <p:spPr>
          <a:xfrm>
            <a:off x="7843386" y="3681028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60548" y="2492896"/>
            <a:ext cx="1228917" cy="93610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קומה 4</a:t>
            </a:r>
            <a:endParaRPr lang="he-IL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1357163" y="2492896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1</a:t>
            </a:r>
            <a:endParaRPr lang="he-IL" sz="2000" b="1" dirty="0"/>
          </a:p>
        </p:txBody>
      </p:sp>
      <p:sp>
        <p:nvSpPr>
          <p:cNvPr id="36" name="Rounded Rectangle 35"/>
          <p:cNvSpPr/>
          <p:nvPr/>
        </p:nvSpPr>
        <p:spPr>
          <a:xfrm>
            <a:off x="2653778" y="2492896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2</a:t>
            </a:r>
            <a:endParaRPr lang="he-IL" sz="2000" b="1" dirty="0"/>
          </a:p>
        </p:txBody>
      </p:sp>
      <p:sp>
        <p:nvSpPr>
          <p:cNvPr id="37" name="Rounded Rectangle 36"/>
          <p:cNvSpPr/>
          <p:nvPr/>
        </p:nvSpPr>
        <p:spPr>
          <a:xfrm>
            <a:off x="3950393" y="2492896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3</a:t>
            </a:r>
            <a:endParaRPr lang="he-IL" sz="2000" b="1" dirty="0"/>
          </a:p>
        </p:txBody>
      </p:sp>
      <p:sp>
        <p:nvSpPr>
          <p:cNvPr id="38" name="Rounded Rectangle 37"/>
          <p:cNvSpPr/>
          <p:nvPr/>
        </p:nvSpPr>
        <p:spPr>
          <a:xfrm>
            <a:off x="5247008" y="2492896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4</a:t>
            </a:r>
            <a:endParaRPr lang="he-IL" sz="2000" b="1" dirty="0"/>
          </a:p>
        </p:txBody>
      </p:sp>
      <p:sp>
        <p:nvSpPr>
          <p:cNvPr id="39" name="Rounded Rectangle 38"/>
          <p:cNvSpPr/>
          <p:nvPr/>
        </p:nvSpPr>
        <p:spPr>
          <a:xfrm>
            <a:off x="6543623" y="2492896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5</a:t>
            </a:r>
            <a:endParaRPr lang="he-IL" sz="2000" b="1" dirty="0"/>
          </a:p>
        </p:txBody>
      </p:sp>
      <p:sp>
        <p:nvSpPr>
          <p:cNvPr id="41" name="Rounded Rectangle 40"/>
          <p:cNvSpPr/>
          <p:nvPr/>
        </p:nvSpPr>
        <p:spPr>
          <a:xfrm>
            <a:off x="7840238" y="2528900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 rot="5400000">
            <a:off x="4101558" y="1667195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 rot="5400000">
            <a:off x="1509270" y="1667195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 rot="5400000">
            <a:off x="2805414" y="1667195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 rot="5400000">
            <a:off x="213126" y="1667195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 rot="5400000">
            <a:off x="5397701" y="1667195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7" name="Rounded Rectangle 46"/>
          <p:cNvSpPr/>
          <p:nvPr/>
        </p:nvSpPr>
        <p:spPr>
          <a:xfrm rot="5400000">
            <a:off x="6693845" y="1667195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91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4.bp.blogspot.com/-8V8eTfdpIgI/UBHuduXf85I/AAAAAAAACu0/a1J_YEO0IzU/s1600/term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194" y="35088"/>
            <a:ext cx="5919613" cy="678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109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המלון של הילברט... וקנטור!</a:t>
            </a:r>
            <a:endParaRPr lang="he-IL" dirty="0"/>
          </a:p>
        </p:txBody>
      </p:sp>
      <p:sp>
        <p:nvSpPr>
          <p:cNvPr id="17" name="Rounded Rectangle 16"/>
          <p:cNvSpPr/>
          <p:nvPr/>
        </p:nvSpPr>
        <p:spPr>
          <a:xfrm>
            <a:off x="1364313" y="580526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1</a:t>
            </a:r>
            <a:endParaRPr lang="he-IL" sz="2000" b="1" dirty="0"/>
          </a:p>
        </p:txBody>
      </p:sp>
      <p:sp>
        <p:nvSpPr>
          <p:cNvPr id="18" name="Rounded Rectangle 17"/>
          <p:cNvSpPr/>
          <p:nvPr/>
        </p:nvSpPr>
        <p:spPr>
          <a:xfrm>
            <a:off x="2660928" y="580526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2</a:t>
            </a:r>
            <a:endParaRPr lang="he-IL" sz="2000" b="1" dirty="0"/>
          </a:p>
        </p:txBody>
      </p:sp>
      <p:sp>
        <p:nvSpPr>
          <p:cNvPr id="19" name="Rounded Rectangle 18"/>
          <p:cNvSpPr/>
          <p:nvPr/>
        </p:nvSpPr>
        <p:spPr>
          <a:xfrm>
            <a:off x="3957543" y="580526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4</a:t>
            </a:r>
            <a:endParaRPr lang="he-IL" sz="2000" b="1" dirty="0"/>
          </a:p>
        </p:txBody>
      </p:sp>
      <p:sp>
        <p:nvSpPr>
          <p:cNvPr id="20" name="Rounded Rectangle 19"/>
          <p:cNvSpPr/>
          <p:nvPr/>
        </p:nvSpPr>
        <p:spPr>
          <a:xfrm>
            <a:off x="5254158" y="580526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7</a:t>
            </a:r>
            <a:endParaRPr lang="he-IL" sz="2000" b="1" dirty="0"/>
          </a:p>
        </p:txBody>
      </p:sp>
      <p:sp>
        <p:nvSpPr>
          <p:cNvPr id="21" name="Rounded Rectangle 20"/>
          <p:cNvSpPr/>
          <p:nvPr/>
        </p:nvSpPr>
        <p:spPr>
          <a:xfrm>
            <a:off x="6550773" y="580526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11</a:t>
            </a:r>
            <a:endParaRPr lang="he-IL" sz="20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847388" y="5841268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358934" y="472514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3</a:t>
            </a:r>
            <a:endParaRPr lang="he-IL" sz="2000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2655549" y="472514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5</a:t>
            </a:r>
            <a:endParaRPr lang="he-IL" sz="2000" b="1" dirty="0"/>
          </a:p>
        </p:txBody>
      </p:sp>
      <p:sp>
        <p:nvSpPr>
          <p:cNvPr id="22" name="Rounded Rectangle 21"/>
          <p:cNvSpPr/>
          <p:nvPr/>
        </p:nvSpPr>
        <p:spPr>
          <a:xfrm>
            <a:off x="3952164" y="472514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8</a:t>
            </a:r>
            <a:endParaRPr lang="he-IL" sz="2000" b="1" dirty="0"/>
          </a:p>
        </p:txBody>
      </p:sp>
      <p:sp>
        <p:nvSpPr>
          <p:cNvPr id="23" name="Rounded Rectangle 22"/>
          <p:cNvSpPr/>
          <p:nvPr/>
        </p:nvSpPr>
        <p:spPr>
          <a:xfrm>
            <a:off x="5248779" y="472514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12</a:t>
            </a:r>
            <a:endParaRPr lang="he-IL" sz="2000" b="1" dirty="0"/>
          </a:p>
        </p:txBody>
      </p:sp>
      <p:sp>
        <p:nvSpPr>
          <p:cNvPr id="25" name="Rounded Rectangle 24"/>
          <p:cNvSpPr/>
          <p:nvPr/>
        </p:nvSpPr>
        <p:spPr>
          <a:xfrm>
            <a:off x="6545394" y="472514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sz="2000" b="1" dirty="0"/>
          </a:p>
        </p:txBody>
      </p:sp>
      <p:sp>
        <p:nvSpPr>
          <p:cNvPr id="26" name="Rounded Rectangle 25"/>
          <p:cNvSpPr/>
          <p:nvPr/>
        </p:nvSpPr>
        <p:spPr>
          <a:xfrm>
            <a:off x="7842009" y="4761148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1360311" y="36450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6</a:t>
            </a:r>
            <a:endParaRPr lang="he-IL" sz="2000" b="1" dirty="0"/>
          </a:p>
        </p:txBody>
      </p:sp>
      <p:sp>
        <p:nvSpPr>
          <p:cNvPr id="29" name="Rounded Rectangle 28"/>
          <p:cNvSpPr/>
          <p:nvPr/>
        </p:nvSpPr>
        <p:spPr>
          <a:xfrm>
            <a:off x="2656926" y="36450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9</a:t>
            </a:r>
            <a:endParaRPr lang="he-IL" sz="2000" b="1" dirty="0"/>
          </a:p>
        </p:txBody>
      </p:sp>
      <p:sp>
        <p:nvSpPr>
          <p:cNvPr id="30" name="Rounded Rectangle 29"/>
          <p:cNvSpPr/>
          <p:nvPr/>
        </p:nvSpPr>
        <p:spPr>
          <a:xfrm>
            <a:off x="3953541" y="36450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13</a:t>
            </a:r>
            <a:endParaRPr lang="he-IL" sz="2000" b="1" dirty="0"/>
          </a:p>
        </p:txBody>
      </p:sp>
      <p:sp>
        <p:nvSpPr>
          <p:cNvPr id="31" name="Rounded Rectangle 30"/>
          <p:cNvSpPr/>
          <p:nvPr/>
        </p:nvSpPr>
        <p:spPr>
          <a:xfrm>
            <a:off x="5250156" y="36450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sz="2000" b="1" dirty="0"/>
          </a:p>
        </p:txBody>
      </p:sp>
      <p:sp>
        <p:nvSpPr>
          <p:cNvPr id="32" name="Rounded Rectangle 31"/>
          <p:cNvSpPr/>
          <p:nvPr/>
        </p:nvSpPr>
        <p:spPr>
          <a:xfrm>
            <a:off x="6546771" y="3645024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sz="2000" b="1" dirty="0"/>
          </a:p>
        </p:txBody>
      </p:sp>
      <p:sp>
        <p:nvSpPr>
          <p:cNvPr id="33" name="Rounded Rectangle 32"/>
          <p:cNvSpPr/>
          <p:nvPr/>
        </p:nvSpPr>
        <p:spPr>
          <a:xfrm>
            <a:off x="7843386" y="3681028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1357163" y="2492896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10</a:t>
            </a:r>
            <a:endParaRPr lang="he-IL" sz="2000" b="1" dirty="0"/>
          </a:p>
        </p:txBody>
      </p:sp>
      <p:sp>
        <p:nvSpPr>
          <p:cNvPr id="36" name="Rounded Rectangle 35"/>
          <p:cNvSpPr/>
          <p:nvPr/>
        </p:nvSpPr>
        <p:spPr>
          <a:xfrm>
            <a:off x="2653778" y="2492896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14</a:t>
            </a:r>
            <a:endParaRPr lang="he-IL" sz="2000" b="1" dirty="0"/>
          </a:p>
        </p:txBody>
      </p:sp>
      <p:sp>
        <p:nvSpPr>
          <p:cNvPr id="37" name="Rounded Rectangle 36"/>
          <p:cNvSpPr/>
          <p:nvPr/>
        </p:nvSpPr>
        <p:spPr>
          <a:xfrm>
            <a:off x="3950393" y="2492896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sz="2000" b="1" dirty="0"/>
          </a:p>
        </p:txBody>
      </p:sp>
      <p:sp>
        <p:nvSpPr>
          <p:cNvPr id="38" name="Rounded Rectangle 37"/>
          <p:cNvSpPr/>
          <p:nvPr/>
        </p:nvSpPr>
        <p:spPr>
          <a:xfrm>
            <a:off x="5247008" y="2492896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sz="2000" b="1" dirty="0"/>
          </a:p>
        </p:txBody>
      </p:sp>
      <p:sp>
        <p:nvSpPr>
          <p:cNvPr id="39" name="Rounded Rectangle 38"/>
          <p:cNvSpPr/>
          <p:nvPr/>
        </p:nvSpPr>
        <p:spPr>
          <a:xfrm>
            <a:off x="6543623" y="2492896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sz="2000" b="1" dirty="0"/>
          </a:p>
        </p:txBody>
      </p:sp>
      <p:sp>
        <p:nvSpPr>
          <p:cNvPr id="41" name="Rounded Rectangle 40"/>
          <p:cNvSpPr/>
          <p:nvPr/>
        </p:nvSpPr>
        <p:spPr>
          <a:xfrm>
            <a:off x="7840238" y="2528900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 rot="5400000">
            <a:off x="4101558" y="1667195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 rot="5400000">
            <a:off x="1509270" y="1667195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 rot="5400000">
            <a:off x="2805414" y="1667195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 rot="5400000">
            <a:off x="5397701" y="1667195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7" name="Rounded Rectangle 46"/>
          <p:cNvSpPr/>
          <p:nvPr/>
        </p:nvSpPr>
        <p:spPr>
          <a:xfrm rot="5400000">
            <a:off x="6693845" y="1667195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40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מסקנות "אריתמטיות"</a:t>
            </a:r>
            <a:endParaRPr lang="he-I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133672" y="1796623"/>
                <a:ext cx="4876656" cy="1200329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7200" b="0" i="1" smtClean="0">
                          <a:latin typeface="Cambria Math"/>
                        </a:rPr>
                        <m:t>∞+</m:t>
                      </m:r>
                      <m:r>
                        <a:rPr lang="en-US" sz="7200" b="0" i="1" smtClean="0">
                          <a:latin typeface="Cambria Math"/>
                        </a:rPr>
                        <m:t>1</m:t>
                      </m:r>
                      <m:r>
                        <a:rPr lang="en-US" sz="7200" b="0" i="1" smtClean="0">
                          <a:latin typeface="Cambria Math"/>
                        </a:rPr>
                        <m:t>=∞</m:t>
                      </m:r>
                    </m:oMath>
                  </m:oMathPara>
                </a14:m>
                <a:endParaRPr lang="he-IL" sz="72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72" y="1796623"/>
                <a:ext cx="4876656" cy="120032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894825" y="3452807"/>
                <a:ext cx="5354350" cy="1200329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7200" b="0" i="1" smtClean="0">
                          <a:latin typeface="Cambria Math"/>
                        </a:rPr>
                        <m:t>∞+∞ =∞</m:t>
                      </m:r>
                    </m:oMath>
                  </m:oMathPara>
                </a14:m>
                <a:endParaRPr lang="he-IL" sz="72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4825" y="3452807"/>
                <a:ext cx="5354350" cy="120032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210616" y="5157192"/>
                <a:ext cx="4722768" cy="1200329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7200" b="0" i="1" smtClean="0">
                          <a:latin typeface="Cambria Math"/>
                        </a:rPr>
                        <m:t>∞⋅∞=∞</m:t>
                      </m:r>
                    </m:oMath>
                  </m:oMathPara>
                </a14:m>
                <a:endParaRPr lang="he-IL" sz="72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0616" y="5157192"/>
                <a:ext cx="4722768" cy="120032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126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0"/>
            <a:r>
              <a:rPr lang="hu-HU" dirty="0"/>
              <a:t>Georg Cantor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dirty="0" smtClean="0"/>
              <a:t>1845-1918</a:t>
            </a:r>
            <a:endParaRPr lang="he-IL" dirty="0"/>
          </a:p>
        </p:txBody>
      </p:sp>
      <p:pic>
        <p:nvPicPr>
          <p:cNvPr id="51202" name="Picture 2" descr="File:Georg Cantor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3445"/>
            <a:ext cx="3312367" cy="434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97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שיטת הלכסון של קנטור</a:t>
            </a:r>
            <a:endParaRPr lang="he-IL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2106614" y="3897922"/>
            <a:ext cx="4896544" cy="0"/>
          </a:xfrm>
          <a:prstGeom prst="line">
            <a:avLst/>
          </a:prstGeom>
          <a:ln>
            <a:headEnd type="oval" w="lg" len="lg"/>
            <a:tailEnd type="oval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475656" y="3621713"/>
            <a:ext cx="449162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3600" dirty="0" smtClean="0"/>
              <a:t>0</a:t>
            </a:r>
            <a:endParaRPr lang="he-IL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7219182" y="3621713"/>
            <a:ext cx="449162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36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2967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dirty="0" smtClean="0"/>
              <a:t>שיבוץ המספרים מהקטע בתוך המלון של הילברט</a:t>
            </a:r>
            <a:endParaRPr lang="he-IL" dirty="0"/>
          </a:p>
        </p:txBody>
      </p:sp>
      <p:sp>
        <p:nvSpPr>
          <p:cNvPr id="6" name="Rounded Rectangle 5"/>
          <p:cNvSpPr/>
          <p:nvPr/>
        </p:nvSpPr>
        <p:spPr>
          <a:xfrm>
            <a:off x="67698" y="1988840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1</a:t>
            </a:r>
            <a:endParaRPr lang="he-IL" sz="2000" b="1" dirty="0"/>
          </a:p>
        </p:txBody>
      </p:sp>
      <p:sp>
        <p:nvSpPr>
          <p:cNvPr id="17" name="Rounded Rectangle 16"/>
          <p:cNvSpPr/>
          <p:nvPr/>
        </p:nvSpPr>
        <p:spPr>
          <a:xfrm>
            <a:off x="1364313" y="1988840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2</a:t>
            </a:r>
            <a:endParaRPr lang="he-IL" sz="2000" b="1" dirty="0"/>
          </a:p>
        </p:txBody>
      </p:sp>
      <p:sp>
        <p:nvSpPr>
          <p:cNvPr id="18" name="Rounded Rectangle 17"/>
          <p:cNvSpPr/>
          <p:nvPr/>
        </p:nvSpPr>
        <p:spPr>
          <a:xfrm>
            <a:off x="2660928" y="1988840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3</a:t>
            </a:r>
            <a:endParaRPr lang="he-IL" sz="2000" b="1" dirty="0"/>
          </a:p>
        </p:txBody>
      </p:sp>
      <p:sp>
        <p:nvSpPr>
          <p:cNvPr id="19" name="Rounded Rectangle 18"/>
          <p:cNvSpPr/>
          <p:nvPr/>
        </p:nvSpPr>
        <p:spPr>
          <a:xfrm>
            <a:off x="3957543" y="1988840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4</a:t>
            </a:r>
            <a:endParaRPr lang="he-IL" sz="2000" b="1" dirty="0"/>
          </a:p>
        </p:txBody>
      </p:sp>
      <p:sp>
        <p:nvSpPr>
          <p:cNvPr id="20" name="Rounded Rectangle 19"/>
          <p:cNvSpPr/>
          <p:nvPr/>
        </p:nvSpPr>
        <p:spPr>
          <a:xfrm>
            <a:off x="5254158" y="1988840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5</a:t>
            </a:r>
            <a:endParaRPr lang="he-IL" sz="2000" b="1" dirty="0"/>
          </a:p>
        </p:txBody>
      </p:sp>
      <p:sp>
        <p:nvSpPr>
          <p:cNvPr id="21" name="Rounded Rectangle 20"/>
          <p:cNvSpPr/>
          <p:nvPr/>
        </p:nvSpPr>
        <p:spPr>
          <a:xfrm>
            <a:off x="6550773" y="1988840"/>
            <a:ext cx="122891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000" b="1" dirty="0" smtClean="0"/>
              <a:t>חדר 6</a:t>
            </a:r>
            <a:endParaRPr lang="he-IL" sz="20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847388" y="2024844"/>
            <a:ext cx="1228917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…</a:t>
            </a:r>
            <a:endParaRPr lang="he-IL" sz="6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7768" y="4788441"/>
            <a:ext cx="2626040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3200" dirty="0" smtClean="0"/>
              <a:t>0.987654321</a:t>
            </a:r>
            <a:endParaRPr lang="he-IL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3059832" y="4356065"/>
            <a:ext cx="740908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3200" dirty="0" smtClean="0"/>
              <a:t>0.5</a:t>
            </a:r>
            <a:endParaRPr lang="he-IL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800740" y="5137878"/>
                <a:ext cx="818044" cy="1129925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he-IL" sz="32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en-US" sz="3200" b="0" i="1" smtClean="0">
                              <a:latin typeface="Cambria Math"/>
                              <a:ea typeface="Cambria Math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he-IL" sz="32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0740" y="5137878"/>
                <a:ext cx="818044" cy="112992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5128881" y="4219690"/>
            <a:ext cx="3332965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3200" dirty="0" smtClean="0"/>
              <a:t>0.672365782364</a:t>
            </a:r>
            <a:endParaRPr lang="he-IL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7551845" y="4864454"/>
                <a:ext cx="548547" cy="1017523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he-IL" sz="3200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1845" y="4864454"/>
                <a:ext cx="548547" cy="101752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1212724" y="5724545"/>
            <a:ext cx="191911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3200" dirty="0" smtClean="0"/>
              <a:t>0.496351</a:t>
            </a:r>
            <a:endParaRPr lang="he-IL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5481785" y="6020430"/>
                <a:ext cx="2094291" cy="584775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/>
                        </a:rPr>
                        <m:t>0</m:t>
                      </m:r>
                      <m:r>
                        <a:rPr lang="en-US" sz="3200" b="0" i="1" smtClean="0">
                          <a:latin typeface="Cambria Math"/>
                        </a:rPr>
                        <m:t>.</m:t>
                      </m:r>
                      <m:r>
                        <a:rPr lang="en-US" sz="3200" b="0" i="1" smtClean="0">
                          <a:latin typeface="Cambria Math"/>
                        </a:rPr>
                        <m:t>1111</m:t>
                      </m:r>
                      <m:r>
                        <a:rPr lang="en-US" sz="3200" b="0" i="1" smtClean="0">
                          <a:latin typeface="Cambria Math"/>
                        </a:rPr>
                        <m:t>⋅</m:t>
                      </m:r>
                      <m:r>
                        <a:rPr lang="en-US" sz="3200" b="0" i="1" smtClean="0">
                          <a:latin typeface="Cambria Math"/>
                        </a:rPr>
                        <m:t>𝜋</m:t>
                      </m:r>
                    </m:oMath>
                  </m:oMathPara>
                </a14:m>
                <a:endParaRPr lang="he-IL" sz="32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1785" y="6020430"/>
                <a:ext cx="2094291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/>
          <p:cNvCxnSpPr/>
          <p:nvPr/>
        </p:nvCxnSpPr>
        <p:spPr>
          <a:xfrm flipV="1">
            <a:off x="2339752" y="3140968"/>
            <a:ext cx="935634" cy="15074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2172282" y="3140968"/>
            <a:ext cx="3911886" cy="28083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3563888" y="3140969"/>
            <a:ext cx="1008113" cy="121977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827584" y="2996952"/>
            <a:ext cx="1223196" cy="25922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 flipV="1">
            <a:off x="5868616" y="3140969"/>
            <a:ext cx="1683229" cy="20882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6300192" y="3140968"/>
            <a:ext cx="793032" cy="10787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4788024" y="2996952"/>
            <a:ext cx="4032448" cy="27275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736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22" grpId="0"/>
      <p:bldP spid="23" grpId="0"/>
      <p:bldP spid="25" grpId="0"/>
      <p:bldP spid="26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פיתוחים עשרוניים</a:t>
            </a:r>
            <a:endParaRPr lang="he-I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167528" y="1888313"/>
                <a:ext cx="4808945" cy="964623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 xmlns:m="http://schemas.openxmlformats.org/officeDocument/2006/math">
                    <m:f>
                      <m:fPr>
                        <m:ctrlPr>
                          <a:rPr lang="en-US" sz="4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4000" b="0" i="1" smtClean="0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en-US" sz="4000" b="0" i="1" smtClean="0">
                        <a:latin typeface="Cambria Math"/>
                      </a:rPr>
                      <m:t>=</m:t>
                    </m:r>
                    <m:r>
                      <a:rPr lang="en-US" sz="4000" b="0" i="1" smtClean="0">
                        <a:latin typeface="Cambria Math"/>
                      </a:rPr>
                      <m:t>0</m:t>
                    </m:r>
                    <m:r>
                      <a:rPr lang="en-US" sz="4000" b="0" i="1" smtClean="0">
                        <a:latin typeface="Cambria Math"/>
                      </a:rPr>
                      <m:t>.</m:t>
                    </m:r>
                    <m:r>
                      <a:rPr lang="en-US" sz="4000" b="0" i="1" smtClean="0">
                        <a:latin typeface="Cambria Math"/>
                      </a:rPr>
                      <m:t>3333333333</m:t>
                    </m:r>
                  </m:oMath>
                </a14:m>
                <a:r>
                  <a:rPr lang="en-US" sz="4000" dirty="0" smtClean="0"/>
                  <a:t>…</a:t>
                </a:r>
                <a:endParaRPr lang="he-IL" sz="40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7528" y="1888313"/>
                <a:ext cx="4808945" cy="964623"/>
              </a:xfrm>
              <a:prstGeom prst="rect">
                <a:avLst/>
              </a:prstGeom>
              <a:blipFill rotWithShape="1">
                <a:blip r:embed="rId2"/>
                <a:stretch>
                  <a:fillRect r="-3553" b="-12658"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027697" y="5817458"/>
                <a:ext cx="7088607" cy="707886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 xmlns:m="http://schemas.openxmlformats.org/officeDocument/2006/math">
                    <m:r>
                      <a:rPr lang="en-US" sz="4000" i="1">
                        <a:latin typeface="Cambria Math"/>
                      </a:rPr>
                      <m:t>0</m:t>
                    </m:r>
                    <m:r>
                      <a:rPr lang="en-US" sz="4000" i="1">
                        <a:latin typeface="Cambria Math"/>
                      </a:rPr>
                      <m:t>.</m:t>
                    </m:r>
                    <m:r>
                      <a:rPr lang="en-US" sz="4000" i="1">
                        <a:latin typeface="Cambria Math"/>
                      </a:rPr>
                      <m:t>11111</m:t>
                    </m:r>
                    <m:r>
                      <a:rPr lang="en-US" sz="4000" i="1">
                        <a:latin typeface="Cambria Math"/>
                      </a:rPr>
                      <m:t>⋅</m:t>
                    </m:r>
                    <m:r>
                      <a:rPr lang="en-US" sz="4000" i="1">
                        <a:latin typeface="Cambria Math"/>
                      </a:rPr>
                      <m:t>𝜋</m:t>
                    </m:r>
                    <m:r>
                      <a:rPr lang="en-US" sz="4000" i="1">
                        <a:latin typeface="Cambria Math"/>
                      </a:rPr>
                      <m:t>=</m:t>
                    </m:r>
                    <m:r>
                      <a:rPr lang="en-US" sz="4000" i="1">
                        <a:latin typeface="Cambria Math"/>
                      </a:rPr>
                      <m:t>0</m:t>
                    </m:r>
                    <m:r>
                      <a:rPr lang="en-US" sz="4000" i="1">
                        <a:latin typeface="Cambria Math"/>
                      </a:rPr>
                      <m:t>.</m:t>
                    </m:r>
                    <m:r>
                      <a:rPr lang="en-US" sz="4000" i="1">
                        <a:latin typeface="Cambria Math"/>
                      </a:rPr>
                      <m:t>3490623597</m:t>
                    </m:r>
                  </m:oMath>
                </a14:m>
                <a:r>
                  <a:rPr lang="en-US" sz="4000" dirty="0" smtClean="0"/>
                  <a:t>…</a:t>
                </a:r>
                <a:endParaRPr lang="he-IL" sz="4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7697" y="5817458"/>
                <a:ext cx="7088607" cy="707886"/>
              </a:xfrm>
              <a:prstGeom prst="rect">
                <a:avLst/>
              </a:prstGeom>
              <a:blipFill rotWithShape="1">
                <a:blip r:embed="rId3"/>
                <a:stretch>
                  <a:fillRect t="-19828" r="-2065" b="-31897"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044898" y="4373456"/>
                <a:ext cx="5054204" cy="1071768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 xmlns:m="http://schemas.openxmlformats.org/officeDocument/2006/math">
                    <m:f>
                      <m:fPr>
                        <m:ctrlPr>
                          <a:rPr lang="en-US" sz="4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/>
                          </a:rPr>
                          <m:t>√</m:t>
                        </m:r>
                        <m:r>
                          <a:rPr lang="en-US" sz="4000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sz="4000" b="0" i="1" smtClean="0">
                            <a:latin typeface="Cambria Math"/>
                          </a:rPr>
                          <m:t>7</m:t>
                        </m:r>
                      </m:den>
                    </m:f>
                    <m:r>
                      <a:rPr lang="en-US" sz="4000" i="1">
                        <a:latin typeface="Cambria Math"/>
                      </a:rPr>
                      <m:t>=</m:t>
                    </m:r>
                    <m:r>
                      <a:rPr lang="en-US" sz="4000" i="1">
                        <a:latin typeface="Cambria Math"/>
                      </a:rPr>
                      <m:t>0</m:t>
                    </m:r>
                    <m:r>
                      <a:rPr lang="en-US" sz="4000" i="1">
                        <a:latin typeface="Cambria Math"/>
                      </a:rPr>
                      <m:t>.</m:t>
                    </m:r>
                    <m:r>
                      <a:rPr lang="en-US" sz="4000" i="1">
                        <a:latin typeface="Cambria Math"/>
                      </a:rPr>
                      <m:t>2020305089</m:t>
                    </m:r>
                  </m:oMath>
                </a14:m>
                <a:r>
                  <a:rPr lang="en-US" sz="4000" dirty="0" smtClean="0"/>
                  <a:t>…</a:t>
                </a:r>
                <a:endParaRPr lang="he-IL" sz="40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4898" y="4373456"/>
                <a:ext cx="5054204" cy="1071768"/>
              </a:xfrm>
              <a:prstGeom prst="rect">
                <a:avLst/>
              </a:prstGeom>
              <a:blipFill rotWithShape="1">
                <a:blip r:embed="rId4"/>
                <a:stretch>
                  <a:fillRect r="-3253" b="-11364"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873922" y="3369186"/>
                <a:ext cx="5396157" cy="707886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/>
                        </a:rPr>
                        <m:t>0</m:t>
                      </m:r>
                      <m:r>
                        <a:rPr lang="en-US" sz="4000" b="0" i="1" smtClean="0">
                          <a:latin typeface="Cambria Math"/>
                        </a:rPr>
                        <m:t>.</m:t>
                      </m:r>
                      <m:r>
                        <a:rPr lang="en-US" sz="4000" b="0" i="1" smtClean="0">
                          <a:latin typeface="Cambria Math"/>
                        </a:rPr>
                        <m:t>5</m:t>
                      </m:r>
                      <m:r>
                        <a:rPr lang="en-US" sz="4000" b="0" i="1" smtClean="0">
                          <a:latin typeface="Cambria Math"/>
                        </a:rPr>
                        <m:t>=</m:t>
                      </m:r>
                      <m:r>
                        <a:rPr lang="en-US" sz="4000" b="0" i="1" smtClean="0">
                          <a:latin typeface="Cambria Math"/>
                        </a:rPr>
                        <m:t>0</m:t>
                      </m:r>
                      <m:r>
                        <a:rPr lang="en-US" sz="4000" b="0" i="1" smtClean="0">
                          <a:latin typeface="Cambria Math"/>
                        </a:rPr>
                        <m:t>.</m:t>
                      </m:r>
                      <m:r>
                        <a:rPr lang="en-US" sz="4000" b="0" i="1" smtClean="0">
                          <a:latin typeface="Cambria Math"/>
                        </a:rPr>
                        <m:t>5000000000</m:t>
                      </m:r>
                      <m:r>
                        <a:rPr lang="en-US" sz="4000" b="0" i="1" smtClean="0">
                          <a:latin typeface="Cambria Math"/>
                        </a:rPr>
                        <m:t>…</m:t>
                      </m:r>
                    </m:oMath>
                  </m:oMathPara>
                </a14:m>
                <a:endParaRPr lang="he-IL" sz="40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3922" y="3369186"/>
                <a:ext cx="5396157" cy="7078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082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רשימה אינסופית</a:t>
            </a:r>
            <a:endParaRPr lang="he-IL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4786767"/>
              </p:ext>
            </p:extLst>
          </p:nvPr>
        </p:nvGraphicFramePr>
        <p:xfrm>
          <a:off x="1038860" y="1717522"/>
          <a:ext cx="7066280" cy="2595880"/>
        </p:xfrm>
        <a:graphic>
          <a:graphicData uri="http://schemas.openxmlformats.org/drawingml/2006/table">
            <a:tbl>
              <a:tblPr rtl="1" firstRow="1" bandRow="1">
                <a:tableStyleId>{69CF1AB2-1976-4502-BF36-3FF5EA218861}</a:tableStyleId>
              </a:tblPr>
              <a:tblGrid>
                <a:gridCol w="559612"/>
                <a:gridCol w="523078"/>
                <a:gridCol w="498026"/>
                <a:gridCol w="523080"/>
                <a:gridCol w="498026"/>
                <a:gridCol w="523078"/>
                <a:gridCol w="501174"/>
                <a:gridCol w="498026"/>
                <a:gridCol w="519930"/>
                <a:gridCol w="523078"/>
                <a:gridCol w="526226"/>
                <a:gridCol w="444774"/>
                <a:gridCol w="928172"/>
              </a:tblGrid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b="0" dirty="0" smtClean="0"/>
                        <a:t>…</a:t>
                      </a:r>
                      <a:endParaRPr lang="he-IL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0" dirty="0" smtClean="0"/>
                        <a:t>0</a:t>
                      </a:r>
                      <a:endParaRPr lang="he-IL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0" dirty="0" smtClean="0"/>
                        <a:t>0</a:t>
                      </a:r>
                      <a:endParaRPr lang="he-IL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0" dirty="0" smtClean="0"/>
                        <a:t>0</a:t>
                      </a:r>
                      <a:endParaRPr lang="he-IL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0" dirty="0" smtClean="0"/>
                        <a:t>0</a:t>
                      </a:r>
                      <a:endParaRPr lang="he-IL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0" dirty="0" smtClean="0"/>
                        <a:t>1</a:t>
                      </a:r>
                      <a:endParaRPr lang="he-IL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0" dirty="0" smtClean="0"/>
                        <a:t>5</a:t>
                      </a:r>
                      <a:endParaRPr lang="he-IL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0" dirty="0" smtClean="0"/>
                        <a:t>3</a:t>
                      </a:r>
                      <a:endParaRPr lang="he-IL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0" dirty="0" smtClean="0"/>
                        <a:t>6</a:t>
                      </a:r>
                      <a:endParaRPr lang="he-IL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0" dirty="0" smtClean="0"/>
                        <a:t>9</a:t>
                      </a:r>
                      <a:endParaRPr lang="he-IL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0" dirty="0" smtClean="0"/>
                        <a:t>4</a:t>
                      </a:r>
                      <a:endParaRPr lang="he-IL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0" dirty="0" smtClean="0"/>
                        <a:t>0.</a:t>
                      </a:r>
                      <a:endParaRPr lang="he-IL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b="0" dirty="0" smtClean="0"/>
                        <a:t>חדר 1</a:t>
                      </a:r>
                      <a:endParaRPr lang="he-IL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…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7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9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5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2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6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0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9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4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0.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 smtClean="0"/>
                        <a:t>חדר</a:t>
                      </a:r>
                      <a:r>
                        <a:rPr lang="he-IL" baseline="0" dirty="0" smtClean="0"/>
                        <a:t> 2</a:t>
                      </a:r>
                      <a:endParaRPr lang="he-I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…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0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2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4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5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6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7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8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9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0.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 smtClean="0"/>
                        <a:t>חדר</a:t>
                      </a:r>
                      <a:r>
                        <a:rPr lang="he-IL" baseline="0" dirty="0" smtClean="0"/>
                        <a:t> 3</a:t>
                      </a:r>
                      <a:endParaRPr lang="he-I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…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0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0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0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0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0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0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0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0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0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5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0.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 smtClean="0"/>
                        <a:t>חדר</a:t>
                      </a:r>
                      <a:r>
                        <a:rPr lang="he-IL" baseline="0" dirty="0" smtClean="0"/>
                        <a:t> 4</a:t>
                      </a:r>
                      <a:endParaRPr lang="he-I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…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0.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 smtClean="0"/>
                        <a:t>חדר</a:t>
                      </a:r>
                      <a:r>
                        <a:rPr lang="he-IL" baseline="0" dirty="0" smtClean="0"/>
                        <a:t> 5</a:t>
                      </a:r>
                      <a:endParaRPr lang="he-I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…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2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8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7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5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6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2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7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6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0.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 smtClean="0"/>
                        <a:t>חדר</a:t>
                      </a:r>
                      <a:r>
                        <a:rPr lang="he-IL" baseline="0" dirty="0" smtClean="0"/>
                        <a:t> 6</a:t>
                      </a:r>
                      <a:endParaRPr lang="he-I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0"/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: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: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: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: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: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: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: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: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: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: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: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:</a:t>
                      </a:r>
                      <a:endParaRPr lang="he-IL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 rot="2070728">
            <a:off x="1993198" y="3041143"/>
            <a:ext cx="5097332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7" name="Rounded Rectangle 6"/>
          <p:cNvSpPr/>
          <p:nvPr/>
        </p:nvSpPr>
        <p:spPr>
          <a:xfrm rot="2070728">
            <a:off x="6560221" y="4441871"/>
            <a:ext cx="500666" cy="55609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…</a:t>
            </a:r>
            <a:endParaRPr lang="he-IL" sz="2400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474940" y="3710534"/>
            <a:ext cx="0" cy="113357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1922940" y="5013176"/>
            <a:ext cx="5097332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r>
              <a:rPr lang="en-US" dirty="0" smtClean="0">
                <a:solidFill>
                  <a:srgbClr val="FF0000"/>
                </a:solidFill>
              </a:rPr>
              <a:t>0 . 4 4 7 0 3 5 …</a:t>
            </a:r>
            <a:endParaRPr lang="he-IL" dirty="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465562" y="5492180"/>
            <a:ext cx="9378" cy="630608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1920230" y="6237312"/>
            <a:ext cx="5097332" cy="36004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r>
              <a:rPr lang="en-US" dirty="0" smtClean="0">
                <a:solidFill>
                  <a:srgbClr val="00B050"/>
                </a:solidFill>
              </a:rPr>
              <a:t>0 . 5 5 </a:t>
            </a:r>
            <a:r>
              <a:rPr lang="en-US" dirty="0">
                <a:solidFill>
                  <a:srgbClr val="00B050"/>
                </a:solidFill>
              </a:rPr>
              <a:t>2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9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7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4</a:t>
            </a:r>
            <a:r>
              <a:rPr lang="en-US" dirty="0" smtClean="0">
                <a:solidFill>
                  <a:srgbClr val="00B050"/>
                </a:solidFill>
              </a:rPr>
              <a:t> …</a:t>
            </a:r>
            <a:endParaRPr lang="he-IL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43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postfiles9.naver.net/20110928_136/wsikor_1317189409574kC3cC_JPEG/pigs_fly.jpg?type=w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856" y="111934"/>
            <a:ext cx="7164288" cy="663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62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עוצמות</a:t>
            </a:r>
            <a:endParaRPr lang="he-I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231904" y="2347133"/>
                <a:ext cx="2592288" cy="317009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e-IL" sz="20000" i="1" smtClean="0">
                          <a:latin typeface="Cambria Math"/>
                          <a:ea typeface="Cambria Math"/>
                        </a:rPr>
                        <m:t>ℵ</m:t>
                      </m:r>
                    </m:oMath>
                  </m:oMathPara>
                </a14:m>
                <a:endParaRPr lang="he-IL" sz="200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1904" y="2347133"/>
                <a:ext cx="2592288" cy="317009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319808" y="2347133"/>
                <a:ext cx="2592288" cy="317009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e-IL" sz="200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he-IL" sz="20000" i="1">
                              <a:latin typeface="Cambria Math"/>
                              <a:ea typeface="Cambria Math"/>
                            </a:rPr>
                            <m:t>ℵ</m:t>
                          </m:r>
                        </m:e>
                        <m:sub>
                          <m:r>
                            <a:rPr lang="he-IL" sz="20000" b="0" i="1" smtClean="0">
                              <a:latin typeface="Cambria Math"/>
                              <a:ea typeface="Cambria Math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he-IL" sz="20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9808" y="2347133"/>
                <a:ext cx="2592288" cy="317009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328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ile:Georg Cantor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749" y="455953"/>
            <a:ext cx="4536503" cy="593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57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03749" y="448391"/>
            <a:ext cx="4536503" cy="5936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037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58848"/>
            <a:ext cx="4320480" cy="634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06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ath.lsa.umich.edu/mmss/coursesONLINE/chaos/chaos7/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7574"/>
            <a:ext cx="5040560" cy="684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15583"/>
            <a:ext cx="36099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dirty="0" smtClean="0"/>
              <a:t>0</a:t>
            </a:r>
            <a:endParaRPr lang="he-IL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091324" y="15583"/>
            <a:ext cx="36099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dirty="0" smtClean="0"/>
              <a:t>1</a:t>
            </a:r>
            <a:endParaRPr lang="he-IL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1205473"/>
            <a:ext cx="36099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dirty="0" smtClean="0"/>
              <a:t>0</a:t>
            </a:r>
            <a:endParaRPr lang="he-IL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091324" y="1205473"/>
            <a:ext cx="36099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dirty="0" smtClean="0"/>
              <a:t>1</a:t>
            </a:r>
            <a:endParaRPr lang="he-IL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712724" y="1173829"/>
                <a:ext cx="417101" cy="524952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he-IL" sz="2400" b="0" i="1" dirty="0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he-IL" sz="24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he-IL" sz="24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2724" y="1173829"/>
                <a:ext cx="417101" cy="52495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74979" y="1173445"/>
                <a:ext cx="417101" cy="525721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he-IL" sz="2400" b="0" i="1" dirty="0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he-IL" sz="24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he-IL" sz="24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4979" y="1173445"/>
                <a:ext cx="417101" cy="52572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1691680" y="2423920"/>
            <a:ext cx="36099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dirty="0" smtClean="0"/>
              <a:t>0</a:t>
            </a:r>
            <a:endParaRPr lang="he-IL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7091324" y="2423920"/>
            <a:ext cx="36099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dirty="0" smtClean="0"/>
              <a:t>1</a:t>
            </a:r>
            <a:endParaRPr lang="he-IL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712724" y="2392276"/>
                <a:ext cx="417101" cy="524952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he-IL" sz="2400" b="0" i="1" dirty="0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he-IL" sz="24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he-IL" sz="24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2724" y="2392276"/>
                <a:ext cx="417101" cy="52495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874979" y="2391892"/>
                <a:ext cx="417101" cy="525721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he-IL" sz="2400" b="0" i="1" dirty="0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he-IL" sz="24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he-IL" sz="24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4979" y="2391892"/>
                <a:ext cx="417101" cy="52572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628217" y="2392244"/>
                <a:ext cx="417101" cy="525016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he-IL" sz="2400" b="0" i="1" dirty="0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he-IL" sz="24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he-IL" sz="24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8217" y="2392244"/>
                <a:ext cx="417101" cy="52501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901302" y="2391860"/>
                <a:ext cx="417101" cy="525785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he-IL" sz="2400" b="0" i="1" dirty="0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he-IL" sz="24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he-IL" sz="24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1302" y="2391860"/>
                <a:ext cx="417101" cy="52578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797002" y="2392917"/>
                <a:ext cx="417101" cy="523670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he-IL" sz="2400" b="0" i="1" dirty="0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he-IL" sz="24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7</m:t>
                              </m:r>
                            </m:num>
                            <m:den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he-IL" sz="24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7002" y="2392917"/>
                <a:ext cx="417101" cy="52367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6070087" y="2391860"/>
                <a:ext cx="417101" cy="525785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he-IL" sz="2400" b="0" i="1" dirty="0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he-IL" sz="24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8</m:t>
                              </m:r>
                            </m:num>
                            <m:den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he-IL" sz="24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0087" y="2391860"/>
                <a:ext cx="417101" cy="52578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1187624" y="406400"/>
            <a:ext cx="6768752" cy="1275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3" name="Rectangle 22"/>
          <p:cNvSpPr/>
          <p:nvPr/>
        </p:nvSpPr>
        <p:spPr>
          <a:xfrm>
            <a:off x="1259632" y="1669143"/>
            <a:ext cx="6768752" cy="14935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4" name="Rectangle 23"/>
          <p:cNvSpPr/>
          <p:nvPr/>
        </p:nvSpPr>
        <p:spPr>
          <a:xfrm>
            <a:off x="1187624" y="2888342"/>
            <a:ext cx="6768752" cy="1188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5" name="Rectangle 24"/>
          <p:cNvSpPr/>
          <p:nvPr/>
        </p:nvSpPr>
        <p:spPr>
          <a:xfrm>
            <a:off x="1490603" y="4077072"/>
            <a:ext cx="6768752" cy="1275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6" name="Rectangle 25"/>
          <p:cNvSpPr/>
          <p:nvPr/>
        </p:nvSpPr>
        <p:spPr>
          <a:xfrm>
            <a:off x="1683229" y="5352324"/>
            <a:ext cx="6768752" cy="1275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8619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עם כמה נשארנו?</a:t>
            </a:r>
            <a:endParaRPr lang="he-IL" dirty="0"/>
          </a:p>
        </p:txBody>
      </p:sp>
      <p:pic>
        <p:nvPicPr>
          <p:cNvPr id="3074" name="Picture 2" descr="http://rlv.zcache.com/funny_cartoon_male_broke_jobless_no_money_mousepad-p144804471749853305envq7_4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7" t="4762" r="21816" b="4190"/>
          <a:stretch/>
        </p:blipFill>
        <p:spPr bwMode="auto">
          <a:xfrm>
            <a:off x="5625639" y="1968250"/>
            <a:ext cx="2978809" cy="434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nrg.co.il/images/archive/300x225/908/8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97" y="2420888"/>
            <a:ext cx="4450743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93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dirty="0" smtClean="0"/>
              <a:t>השוואת כמויות בין קבוצת קנטור לבין קטע היחידה</a:t>
            </a:r>
            <a:endParaRPr lang="he-IL" dirty="0"/>
          </a:p>
        </p:txBody>
      </p:sp>
      <p:pic>
        <p:nvPicPr>
          <p:cNvPr id="2052" name="Picture 4" descr="http://1.bp.blogspot.com/-3K2Upk2I2og/UEI_Sg8qIxI/AAAAAAAAA4U/Q0TWAAVxzJU/s1600/cut%2Bout%2Bs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971" y="1736812"/>
            <a:ext cx="2286397" cy="304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1.bp.blogspot.com/-3K2Upk2I2og/UEI_Sg8qIxI/AAAAAAAAA4U/Q0TWAAVxzJU/s1600/cut%2Bout%2Bs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36812"/>
            <a:ext cx="2286397" cy="304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5710548" y="5676740"/>
            <a:ext cx="2177354" cy="0"/>
          </a:xfrm>
          <a:prstGeom prst="line">
            <a:avLst/>
          </a:prstGeom>
          <a:ln>
            <a:headEnd type="oval" w="lg" len="lg"/>
            <a:tailEnd type="oval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248144" y="5487615"/>
            <a:ext cx="36099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dirty="0" smtClean="0"/>
              <a:t>0</a:t>
            </a:r>
            <a:endParaRPr lang="he-IL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8027428" y="5484200"/>
            <a:ext cx="36099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dirty="0"/>
              <a:t>1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6741169" y="4941168"/>
            <a:ext cx="0" cy="543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054" name="Picture 6" descr="http://upload.wikimedia.org/wikipedia/commons/thumb/5/56/Cantor_set_in_seven_iterations.svg/729px-Cantor_set_in_seven_iterations.svg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89"/>
          <a:stretch/>
        </p:blipFill>
        <p:spPr bwMode="auto">
          <a:xfrm>
            <a:off x="611560" y="5663975"/>
            <a:ext cx="3471863" cy="83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Arrow Connector 13"/>
          <p:cNvCxnSpPr/>
          <p:nvPr/>
        </p:nvCxnSpPr>
        <p:spPr>
          <a:xfrm flipV="1">
            <a:off x="2339752" y="4941168"/>
            <a:ext cx="0" cy="543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3906301" y="1931346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8" name="Oval 17"/>
          <p:cNvSpPr/>
          <p:nvPr/>
        </p:nvSpPr>
        <p:spPr>
          <a:xfrm>
            <a:off x="5139217" y="1931346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9" name="Oval 18"/>
          <p:cNvSpPr/>
          <p:nvPr/>
        </p:nvSpPr>
        <p:spPr>
          <a:xfrm>
            <a:off x="3906301" y="2399410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0" name="Oval 19"/>
          <p:cNvSpPr/>
          <p:nvPr/>
        </p:nvSpPr>
        <p:spPr>
          <a:xfrm>
            <a:off x="5139217" y="2399410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1" name="Oval 20"/>
          <p:cNvSpPr/>
          <p:nvPr/>
        </p:nvSpPr>
        <p:spPr>
          <a:xfrm>
            <a:off x="3906301" y="2888952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2" name="Oval 21"/>
          <p:cNvSpPr/>
          <p:nvPr/>
        </p:nvSpPr>
        <p:spPr>
          <a:xfrm>
            <a:off x="5139217" y="2888952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3" name="Oval 22"/>
          <p:cNvSpPr/>
          <p:nvPr/>
        </p:nvSpPr>
        <p:spPr>
          <a:xfrm>
            <a:off x="3906301" y="3393008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4" name="Oval 23"/>
          <p:cNvSpPr/>
          <p:nvPr/>
        </p:nvSpPr>
        <p:spPr>
          <a:xfrm>
            <a:off x="5139217" y="3393008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5" name="Oval 24"/>
          <p:cNvSpPr/>
          <p:nvPr/>
        </p:nvSpPr>
        <p:spPr>
          <a:xfrm>
            <a:off x="3906301" y="3839570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6" name="Oval 25"/>
          <p:cNvSpPr/>
          <p:nvPr/>
        </p:nvSpPr>
        <p:spPr>
          <a:xfrm>
            <a:off x="5139217" y="4329112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7" name="Oval 26"/>
          <p:cNvSpPr/>
          <p:nvPr/>
        </p:nvSpPr>
        <p:spPr>
          <a:xfrm>
            <a:off x="3906301" y="4329112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8" name="Oval 27"/>
          <p:cNvSpPr/>
          <p:nvPr/>
        </p:nvSpPr>
        <p:spPr>
          <a:xfrm>
            <a:off x="5139217" y="3839570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229539" y="1970832"/>
            <a:ext cx="72008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4229539" y="2435402"/>
            <a:ext cx="72008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4229539" y="2935785"/>
            <a:ext cx="72008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4229539" y="4376801"/>
            <a:ext cx="72008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4229539" y="3447008"/>
            <a:ext cx="72008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4229539" y="3893570"/>
            <a:ext cx="72008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4553579" y="4708384"/>
            <a:ext cx="72000" cy="7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39" name="Oval 38"/>
          <p:cNvSpPr/>
          <p:nvPr/>
        </p:nvSpPr>
        <p:spPr>
          <a:xfrm>
            <a:off x="4553579" y="4875298"/>
            <a:ext cx="72000" cy="7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40" name="Oval 39"/>
          <p:cNvSpPr/>
          <p:nvPr/>
        </p:nvSpPr>
        <p:spPr>
          <a:xfrm>
            <a:off x="4553579" y="5042212"/>
            <a:ext cx="72000" cy="7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11839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3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8" grpId="0" animBg="1"/>
      <p:bldP spid="39" grpId="0" animBg="1"/>
      <p:bldP spid="40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ath.lsa.umich.edu/mmss/coursesONLINE/chaos/chaos7/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7574"/>
            <a:ext cx="5040560" cy="684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15583"/>
            <a:ext cx="36099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dirty="0" smtClean="0"/>
              <a:t>0</a:t>
            </a:r>
            <a:endParaRPr lang="he-IL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091324" y="15583"/>
            <a:ext cx="36099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dirty="0" smtClean="0"/>
              <a:t>1</a:t>
            </a:r>
            <a:endParaRPr lang="he-IL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1243294"/>
            <a:ext cx="36099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dirty="0" smtClean="0"/>
              <a:t>0</a:t>
            </a:r>
            <a:endParaRPr lang="he-IL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091324" y="1243294"/>
            <a:ext cx="36099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dirty="0" smtClean="0"/>
              <a:t>1</a:t>
            </a:r>
            <a:endParaRPr lang="he-IL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712724" y="1168670"/>
                <a:ext cx="417101" cy="524952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he-IL" sz="2400" b="0" i="1" dirty="0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he-IL" sz="24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he-IL" sz="24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2724" y="1168670"/>
                <a:ext cx="417101" cy="52495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74979" y="1168286"/>
                <a:ext cx="417101" cy="525721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he-IL" sz="2400" b="0" i="1" dirty="0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he-IL" sz="24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he-IL" sz="24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4979" y="1168286"/>
                <a:ext cx="417101" cy="52572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1691680" y="2423920"/>
            <a:ext cx="36099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dirty="0" smtClean="0"/>
              <a:t>0</a:t>
            </a:r>
            <a:endParaRPr lang="he-IL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7091324" y="2423920"/>
            <a:ext cx="36099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dirty="0" smtClean="0"/>
              <a:t>1</a:t>
            </a:r>
            <a:endParaRPr lang="he-IL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712724" y="2392276"/>
                <a:ext cx="417101" cy="524952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he-IL" sz="2400" b="0" i="1" dirty="0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he-IL" sz="24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he-IL" sz="24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2724" y="2392276"/>
                <a:ext cx="417101" cy="52495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874979" y="2391892"/>
                <a:ext cx="417101" cy="525721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he-IL" sz="2400" b="0" i="1" dirty="0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he-IL" sz="24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he-IL" sz="24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4979" y="2391892"/>
                <a:ext cx="417101" cy="52572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628217" y="2392244"/>
                <a:ext cx="417101" cy="525016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he-IL" sz="2400" b="0" i="1" dirty="0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he-IL" sz="24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he-IL" sz="24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8217" y="2392244"/>
                <a:ext cx="417101" cy="52501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901302" y="2391860"/>
                <a:ext cx="417101" cy="525785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he-IL" sz="2400" b="0" i="1" dirty="0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he-IL" sz="24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he-IL" sz="24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1302" y="2391860"/>
                <a:ext cx="417101" cy="52578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797002" y="2392917"/>
                <a:ext cx="417101" cy="523670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he-IL" sz="2400" b="0" i="1" dirty="0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he-IL" sz="24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7</m:t>
                              </m:r>
                            </m:num>
                            <m:den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he-IL" sz="24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7002" y="2392917"/>
                <a:ext cx="417101" cy="52367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6070087" y="2391860"/>
                <a:ext cx="417101" cy="525785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he-IL" sz="2400" b="0" i="1" dirty="0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he-IL" sz="24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8</m:t>
                              </m:r>
                            </m:num>
                            <m:den>
                              <m:r>
                                <a:rPr lang="he-IL" sz="2400" b="0" i="1" dirty="0" smtClean="0">
                                  <a:latin typeface="Cambria Math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he-IL" sz="24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0087" y="2391860"/>
                <a:ext cx="417101" cy="52578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503748" y="46360"/>
            <a:ext cx="1164101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000" dirty="0" smtClean="0"/>
              <a:t>אורך = 1</a:t>
            </a:r>
            <a:endParaRPr lang="he-IL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559853" y="1245043"/>
                <a:ext cx="1107996" cy="431593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he-IL" sz="2000" dirty="0" smtClean="0"/>
                  <a:t>אורך 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2000" i="1" smtClean="0">
                            <a:latin typeface="Cambria Math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20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he-IL" sz="2000" b="0" i="1" smtClean="0">
                                <a:latin typeface="Cambria Math"/>
                              </a:rPr>
                              <m:t>2</m:t>
                            </m:r>
                          </m:num>
                          <m:den>
                            <m:r>
                              <a:rPr lang="he-IL" sz="2000" b="0" i="1" smtClean="0">
                                <a:latin typeface="Cambria Math"/>
                              </a:rPr>
                              <m:t>3</m:t>
                            </m:r>
                          </m:den>
                        </m:f>
                      </m:e>
                    </m:box>
                  </m:oMath>
                </a14:m>
                <a:endParaRPr lang="he-IL" sz="20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853" y="1245043"/>
                <a:ext cx="1107996" cy="431593"/>
              </a:xfrm>
              <a:prstGeom prst="rect">
                <a:avLst/>
              </a:prstGeom>
              <a:blipFill rotWithShape="1">
                <a:blip r:embed="rId11"/>
                <a:stretch>
                  <a:fillRect t="-1408" r="-5495" b="-22535"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559853" y="2493458"/>
                <a:ext cx="1107996" cy="431849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he-IL" sz="2000" dirty="0" smtClean="0"/>
                  <a:t>אורך 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2000" i="1" smtClean="0">
                            <a:latin typeface="Cambria Math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20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he-IL" sz="2000" b="0" i="1" smtClean="0">
                                <a:latin typeface="Cambria Math"/>
                              </a:rPr>
                              <m:t>4</m:t>
                            </m:r>
                          </m:num>
                          <m:den>
                            <m:r>
                              <a:rPr lang="he-IL" sz="2000" b="0" i="1" smtClean="0">
                                <a:latin typeface="Cambria Math"/>
                              </a:rPr>
                              <m:t>9</m:t>
                            </m:r>
                          </m:den>
                        </m:f>
                      </m:e>
                    </m:box>
                  </m:oMath>
                </a14:m>
                <a:endParaRPr lang="he-IL" sz="20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853" y="2493458"/>
                <a:ext cx="1107996" cy="431849"/>
              </a:xfrm>
              <a:prstGeom prst="rect">
                <a:avLst/>
              </a:prstGeom>
              <a:blipFill rotWithShape="1">
                <a:blip r:embed="rId12"/>
                <a:stretch>
                  <a:fillRect t="-1408" r="-5495" b="-22535"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68481" y="3717032"/>
                <a:ext cx="1199367" cy="430631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he-IL" sz="2000" dirty="0" smtClean="0"/>
                  <a:t>אורך 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2000" i="1" smtClean="0">
                            <a:latin typeface="Cambria Math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20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he-IL" sz="2000" b="0" i="1" smtClean="0">
                                <a:latin typeface="Cambria Math"/>
                              </a:rPr>
                              <m:t>8</m:t>
                            </m:r>
                          </m:num>
                          <m:den>
                            <m:r>
                              <a:rPr lang="he-IL" sz="2000" b="0" i="1" smtClean="0">
                                <a:latin typeface="Cambria Math"/>
                              </a:rPr>
                              <m:t>27</m:t>
                            </m:r>
                          </m:den>
                        </m:f>
                      </m:e>
                    </m:box>
                  </m:oMath>
                </a14:m>
                <a:endParaRPr lang="he-IL" sz="20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481" y="3717032"/>
                <a:ext cx="1199367" cy="430631"/>
              </a:xfrm>
              <a:prstGeom prst="rect">
                <a:avLst/>
              </a:prstGeom>
              <a:blipFill rotWithShape="1">
                <a:blip r:embed="rId13"/>
                <a:stretch>
                  <a:fillRect t="-1429" r="-5076" b="-24286"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468482" y="4941168"/>
                <a:ext cx="1199367" cy="432170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he-IL" sz="2000" dirty="0" smtClean="0"/>
                  <a:t>אורך 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2000" i="1" smtClean="0">
                            <a:latin typeface="Cambria Math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20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he-IL" sz="2000" b="0" i="1" smtClean="0">
                                <a:latin typeface="Cambria Math"/>
                              </a:rPr>
                              <m:t>16</m:t>
                            </m:r>
                          </m:num>
                          <m:den>
                            <m:r>
                              <a:rPr lang="he-IL" sz="2000" b="0" i="1" smtClean="0">
                                <a:latin typeface="Cambria Math"/>
                              </a:rPr>
                              <m:t>81</m:t>
                            </m:r>
                          </m:den>
                        </m:f>
                      </m:e>
                    </m:box>
                  </m:oMath>
                </a14:m>
                <a:endParaRPr lang="he-IL" sz="2000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482" y="4941168"/>
                <a:ext cx="1199367" cy="432170"/>
              </a:xfrm>
              <a:prstGeom prst="rect">
                <a:avLst/>
              </a:prstGeom>
              <a:blipFill rotWithShape="1">
                <a:blip r:embed="rId14"/>
                <a:stretch>
                  <a:fillRect t="-1429" r="-5076" b="-24286"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ectangle 32"/>
          <p:cNvSpPr/>
          <p:nvPr/>
        </p:nvSpPr>
        <p:spPr>
          <a:xfrm>
            <a:off x="503748" y="406400"/>
            <a:ext cx="7452628" cy="1275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34" name="Rectangle 33"/>
          <p:cNvSpPr/>
          <p:nvPr/>
        </p:nvSpPr>
        <p:spPr>
          <a:xfrm>
            <a:off x="559853" y="1669143"/>
            <a:ext cx="7468531" cy="14935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35" name="Rectangle 34"/>
          <p:cNvSpPr/>
          <p:nvPr/>
        </p:nvSpPr>
        <p:spPr>
          <a:xfrm>
            <a:off x="503748" y="2888342"/>
            <a:ext cx="7452628" cy="1259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36" name="Rectangle 35"/>
          <p:cNvSpPr/>
          <p:nvPr/>
        </p:nvSpPr>
        <p:spPr>
          <a:xfrm>
            <a:off x="468482" y="4122056"/>
            <a:ext cx="7790873" cy="12302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37" name="Rectangle 36"/>
          <p:cNvSpPr/>
          <p:nvPr/>
        </p:nvSpPr>
        <p:spPr>
          <a:xfrm>
            <a:off x="1683229" y="5352324"/>
            <a:ext cx="6768752" cy="1275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54979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מימד</a:t>
            </a:r>
            <a:endParaRPr lang="he-IL" dirty="0"/>
          </a:p>
        </p:txBody>
      </p:sp>
      <p:sp>
        <p:nvSpPr>
          <p:cNvPr id="3" name="Oval 2"/>
          <p:cNvSpPr/>
          <p:nvPr/>
        </p:nvSpPr>
        <p:spPr>
          <a:xfrm>
            <a:off x="1722973" y="2182222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4" name="TextBox 3"/>
          <p:cNvSpPr txBox="1"/>
          <p:nvPr/>
        </p:nvSpPr>
        <p:spPr>
          <a:xfrm>
            <a:off x="2566626" y="2051556"/>
            <a:ext cx="92525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dirty="0" smtClean="0"/>
              <a:t>dim = 0</a:t>
            </a:r>
            <a:endParaRPr lang="he-IL" dirty="0"/>
          </a:p>
        </p:txBody>
      </p:sp>
      <p:pic>
        <p:nvPicPr>
          <p:cNvPr id="4098" name="Picture 2" descr="http://cdn.dickblick.com/items/102/40/10240-1009-1-3ww-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122712"/>
            <a:ext cx="2026492" cy="21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35899" y="4931876"/>
            <a:ext cx="92525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dirty="0" smtClean="0"/>
              <a:t>dim = 2</a:t>
            </a:r>
            <a:endParaRPr lang="he-IL" dirty="0"/>
          </a:p>
        </p:txBody>
      </p:sp>
      <p:pic>
        <p:nvPicPr>
          <p:cNvPr id="4100" name="Picture 4" descr="http://images1.wikia.nocookie.net/__cb20110425170725/easycrafts/images/6/6f/Thread_spo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476" y="2060848"/>
            <a:ext cx="1910916" cy="214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452320" y="3131096"/>
            <a:ext cx="92525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dirty="0" smtClean="0"/>
              <a:t>dim = 1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86117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  <p:bldP spid="8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המימד של קבוצת קנטור</a:t>
            </a:r>
            <a:endParaRPr lang="he-IL" dirty="0"/>
          </a:p>
        </p:txBody>
      </p:sp>
      <p:pic>
        <p:nvPicPr>
          <p:cNvPr id="3" name="Picture 6" descr="http://upload.wikimedia.org/wikipedia/commons/thumb/5/56/Cantor_set_in_seven_iterations.svg/729px-Cantor_set_in_seven_iterations.svg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89"/>
          <a:stretch/>
        </p:blipFill>
        <p:spPr bwMode="auto">
          <a:xfrm>
            <a:off x="612000" y="2348880"/>
            <a:ext cx="7920000" cy="19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12734" y="3001262"/>
                <a:ext cx="7518533" cy="931794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200" b="0" i="0" smtClean="0">
                          <a:latin typeface="Cambria Math"/>
                        </a:rPr>
                        <m:t>dim</m:t>
                      </m:r>
                      <m:r>
                        <a:rPr lang="en-US" sz="3200" b="0" i="0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3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3200" b="0" i="0" smtClean="0"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32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2</m:t>
                          </m:r>
                        </m:e>
                      </m:func>
                      <m:r>
                        <a:rPr lang="en-US" sz="3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type m:val="skw"/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32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32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US" sz="32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32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32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US" sz="32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func>
                        </m:den>
                      </m:f>
                      <m:r>
                        <a:rPr lang="en-US" sz="3200" i="1">
                          <a:latin typeface="Cambria Math"/>
                        </a:rPr>
                        <m:t>=</m:t>
                      </m:r>
                      <m:r>
                        <a:rPr lang="en-US" sz="3200" i="1">
                          <a:latin typeface="Cambria Math"/>
                        </a:rPr>
                        <m:t>0</m:t>
                      </m:r>
                      <m:r>
                        <a:rPr lang="en-US" sz="3200" i="1">
                          <a:latin typeface="Cambria Math"/>
                        </a:rPr>
                        <m:t>.</m:t>
                      </m:r>
                      <m:r>
                        <a:rPr lang="en-US" sz="3200" i="1">
                          <a:latin typeface="Cambria Math"/>
                        </a:rPr>
                        <m:t>630929</m:t>
                      </m:r>
                      <m:r>
                        <a:rPr lang="en-US" sz="3200" b="0" i="1" smtClean="0">
                          <a:latin typeface="Cambria Math"/>
                        </a:rPr>
                        <m:t>…</m:t>
                      </m:r>
                    </m:oMath>
                  </m:oMathPara>
                </a14:m>
                <a:endParaRPr lang="he-IL" sz="32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734" y="3001262"/>
                <a:ext cx="7518533" cy="93179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064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פרדוקס ראסל</a:t>
            </a:r>
            <a:endParaRPr lang="he-I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097541" y="2413337"/>
                <a:ext cx="4948919" cy="1015663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000" b="0" i="1" smtClean="0">
                          <a:latin typeface="Cambria Math"/>
                        </a:rPr>
                        <m:t>𝐴</m:t>
                      </m:r>
                      <m:r>
                        <a:rPr lang="en-US" sz="6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6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6000" b="0" i="1" smtClean="0">
                              <a:latin typeface="Cambria Math"/>
                            </a:rPr>
                            <m:t>𝑥</m:t>
                          </m:r>
                        </m:e>
                        <m:e>
                          <m:r>
                            <a:rPr lang="en-US" sz="6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6000" b="0" i="1" smtClean="0">
                              <a:latin typeface="Cambria Math"/>
                            </a:rPr>
                            <m:t>∉</m:t>
                          </m:r>
                          <m:r>
                            <a:rPr lang="en-US" sz="60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sz="6000" dirty="0" smtClean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7541" y="2413337"/>
                <a:ext cx="4948919" cy="101566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9046" y="4149080"/>
                <a:ext cx="5425908" cy="1015663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000" b="0" i="1" smtClean="0">
                          <a:latin typeface="Cambria Math"/>
                        </a:rPr>
                        <m:t>𝐴</m:t>
                      </m:r>
                      <m:r>
                        <a:rPr lang="en-US" sz="6000" b="0" i="1" smtClean="0">
                          <a:latin typeface="Cambria Math"/>
                        </a:rPr>
                        <m:t>∈</m:t>
                      </m:r>
                      <m:r>
                        <a:rPr lang="en-US" sz="6000" b="0" i="1" smtClean="0">
                          <a:latin typeface="Cambria Math"/>
                        </a:rPr>
                        <m:t>𝐴</m:t>
                      </m:r>
                      <m:r>
                        <a:rPr lang="en-US" sz="6000" b="0" i="1" smtClean="0">
                          <a:latin typeface="Cambria Math"/>
                        </a:rPr>
                        <m:t>⇔</m:t>
                      </m:r>
                      <m:r>
                        <a:rPr lang="en-US" sz="6000" b="0" i="1" smtClean="0">
                          <a:latin typeface="Cambria Math"/>
                        </a:rPr>
                        <m:t>𝐴</m:t>
                      </m:r>
                      <m:r>
                        <a:rPr lang="en-US" sz="6000" b="0" i="1" smtClean="0">
                          <a:latin typeface="Cambria Math"/>
                        </a:rPr>
                        <m:t>∉</m:t>
                      </m:r>
                      <m:r>
                        <a:rPr lang="en-US" sz="6000" b="0" i="1" smtClean="0">
                          <a:latin typeface="Cambria Math"/>
                        </a:rPr>
                        <m:t>𝐴</m:t>
                      </m:r>
                    </m:oMath>
                  </m:oMathPara>
                </a14:m>
                <a:endParaRPr lang="en-US" sz="6000" dirty="0" smtClean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9046" y="4149080"/>
                <a:ext cx="5425908" cy="101566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789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פרקטלים – משולש שרפינסקי</a:t>
            </a:r>
            <a:endParaRPr lang="he-IL" dirty="0"/>
          </a:p>
        </p:txBody>
      </p:sp>
      <p:pic>
        <p:nvPicPr>
          <p:cNvPr id="6146" name="Picture 2" descr="http://www.zeuscat.com/andrew/chaos/sierpinski.clear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449" y="1772816"/>
            <a:ext cx="5489103" cy="4751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30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פרקטלים – פתית השלך של קוך</a:t>
            </a:r>
            <a:endParaRPr lang="he-IL" dirty="0"/>
          </a:p>
        </p:txBody>
      </p:sp>
      <p:pic>
        <p:nvPicPr>
          <p:cNvPr id="8194" name="Picture 2" descr="http://upload.wikimedia.org/wikipedia/commons/f/fd/Von_Koch_curv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00808"/>
            <a:ext cx="4752528" cy="4942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upload.wikimedia.org/wikipedia/commons/6/65/Kochsim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24944"/>
            <a:ext cx="633670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54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dirty="0" smtClean="0"/>
              <a:t>החיפושית של מנדלברוט</a:t>
            </a:r>
            <a:endParaRPr lang="he-IL" dirty="0"/>
          </a:p>
        </p:txBody>
      </p:sp>
      <p:pic>
        <p:nvPicPr>
          <p:cNvPr id="9218" name="Picture 2" descr="http://upload.wikimedia.org/wikipedia/commons/1/14/Boundary_mandelbrot_se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10443"/>
            <a:ext cx="5362575" cy="491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39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3750</TotalTime>
  <Words>874</Words>
  <Application>Microsoft Office PowerPoint</Application>
  <PresentationFormat>On-screen Show (4:3)</PresentationFormat>
  <Paragraphs>343</Paragraphs>
  <Slides>92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93" baseType="lpstr">
      <vt:lpstr>Median</vt:lpstr>
      <vt:lpstr>PowerPoint Presentation</vt:lpstr>
      <vt:lpstr>Gottlob Frege</vt:lpstr>
      <vt:lpstr>Bertrand Russell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פרדוקס ראסל</vt:lpstr>
      <vt:lpstr>Ernst zermelo</vt:lpstr>
      <vt:lpstr>Abraham Fraenkel</vt:lpstr>
      <vt:lpstr>PowerPoint Presentation</vt:lpstr>
      <vt:lpstr>PowerPoint Presentation</vt:lpstr>
      <vt:lpstr>דיסקליימרים</vt:lpstr>
      <vt:lpstr>Carl Friedrich Gauss</vt:lpstr>
      <vt:lpstr>János Bolyai</vt:lpstr>
      <vt:lpstr>PowerPoint Presentation</vt:lpstr>
      <vt:lpstr>János Bolyai</vt:lpstr>
      <vt:lpstr>Carl Friedrich Gauss</vt:lpstr>
      <vt:lpstr>Carl Friedrich Gauss</vt:lpstr>
      <vt:lpstr>PowerPoint Presentation</vt:lpstr>
      <vt:lpstr>Nikolai Lobachevsky</vt:lpstr>
      <vt:lpstr>Nikolai Lobachevsky</vt:lpstr>
      <vt:lpstr>euclid</vt:lpstr>
      <vt:lpstr>PowerPoint Presentation</vt:lpstr>
      <vt:lpstr>חמשת הפוסטולטים של אוקלידס</vt:lpstr>
      <vt:lpstr>סכום הזוויות במשולש</vt:lpstr>
      <vt:lpstr>משולשים ספריים</vt:lpstr>
      <vt:lpstr>מעגלים גדולים</vt:lpstr>
      <vt:lpstr>M. C. Escher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טבעת מוביוס</vt:lpstr>
      <vt:lpstr>August Ferdinand Möbius</vt:lpstr>
      <vt:lpstr>Trefoil Knot</vt:lpstr>
      <vt:lpstr>תורת הקשרים</vt:lpstr>
      <vt:lpstr> US Patent #3991631</vt:lpstr>
      <vt:lpstr>US Patent #3267406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טורוס</vt:lpstr>
      <vt:lpstr>PowerPoint Presentation</vt:lpstr>
      <vt:lpstr>PowerPoint Presentation</vt:lpstr>
      <vt:lpstr>בקבוק קליין</vt:lpstr>
      <vt:lpstr>Felix klein</vt:lpstr>
      <vt:lpstr>www.kleinbottle.com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David hilbert</vt:lpstr>
      <vt:lpstr>PowerPoint Presentation</vt:lpstr>
      <vt:lpstr>המלון של הילברט</vt:lpstr>
      <vt:lpstr>המלון של הילברט</vt:lpstr>
      <vt:lpstr>Georg Cantor</vt:lpstr>
      <vt:lpstr>PowerPoint Presentation</vt:lpstr>
      <vt:lpstr>המלון של הילברט</vt:lpstr>
      <vt:lpstr>המלון של הילברט</vt:lpstr>
      <vt:lpstr>המלון של הילברט... וקנטור!</vt:lpstr>
      <vt:lpstr>PowerPoint Presentation</vt:lpstr>
      <vt:lpstr>המלון של הילברט... וקנטור!</vt:lpstr>
      <vt:lpstr>מסקנות "אריתמטיות"</vt:lpstr>
      <vt:lpstr>Georg Cantor</vt:lpstr>
      <vt:lpstr>שיטת הלכסון של קנטור</vt:lpstr>
      <vt:lpstr>שיבוץ המספרים מהקטע בתוך המלון של הילברט</vt:lpstr>
      <vt:lpstr>פיתוחים עשרוניים</vt:lpstr>
      <vt:lpstr>רשימה אינסופית</vt:lpstr>
      <vt:lpstr>עוצמות</vt:lpstr>
      <vt:lpstr>PowerPoint Presentation</vt:lpstr>
      <vt:lpstr>PowerPoint Presentation</vt:lpstr>
      <vt:lpstr>PowerPoint Presentation</vt:lpstr>
      <vt:lpstr>PowerPoint Presentation</vt:lpstr>
      <vt:lpstr>עם כמה נשארנו?</vt:lpstr>
      <vt:lpstr>השוואת כמויות בין קבוצת קנטור לבין קטע היחידה</vt:lpstr>
      <vt:lpstr>PowerPoint Presentation</vt:lpstr>
      <vt:lpstr>מימד</vt:lpstr>
      <vt:lpstr>המימד של קבוצת קנטור</vt:lpstr>
      <vt:lpstr>פרקטלים – משולש שרפינסקי</vt:lpstr>
      <vt:lpstr>פרקטלים – פתית השלך של קוך</vt:lpstr>
      <vt:lpstr>החיפושית של מנדלברוט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André Bloch</dc:title>
  <dc:creator>shaked</dc:creator>
  <cp:lastModifiedBy>Alon</cp:lastModifiedBy>
  <cp:revision>137</cp:revision>
  <dcterms:created xsi:type="dcterms:W3CDTF">2012-04-07T18:32:47Z</dcterms:created>
  <dcterms:modified xsi:type="dcterms:W3CDTF">2012-10-30T18:12:43Z</dcterms:modified>
</cp:coreProperties>
</file>