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2"/>
  </p:notesMasterIdLst>
  <p:sldIdLst>
    <p:sldId id="256" r:id="rId2"/>
    <p:sldId id="335" r:id="rId3"/>
    <p:sldId id="336" r:id="rId4"/>
    <p:sldId id="337" r:id="rId5"/>
    <p:sldId id="280" r:id="rId6"/>
    <p:sldId id="338" r:id="rId7"/>
    <p:sldId id="339" r:id="rId8"/>
    <p:sldId id="340" r:id="rId9"/>
    <p:sldId id="345" r:id="rId10"/>
    <p:sldId id="358" r:id="rId11"/>
    <p:sldId id="330" r:id="rId12"/>
    <p:sldId id="331" r:id="rId13"/>
    <p:sldId id="342" r:id="rId14"/>
    <p:sldId id="282" r:id="rId15"/>
    <p:sldId id="283" r:id="rId16"/>
    <p:sldId id="347" r:id="rId17"/>
    <p:sldId id="348" r:id="rId18"/>
    <p:sldId id="349" r:id="rId19"/>
    <p:sldId id="359" r:id="rId20"/>
    <p:sldId id="360" r:id="rId21"/>
    <p:sldId id="361" r:id="rId22"/>
    <p:sldId id="362" r:id="rId23"/>
    <p:sldId id="363" r:id="rId24"/>
    <p:sldId id="365" r:id="rId25"/>
    <p:sldId id="364" r:id="rId26"/>
    <p:sldId id="366" r:id="rId27"/>
    <p:sldId id="367" r:id="rId28"/>
    <p:sldId id="284" r:id="rId29"/>
    <p:sldId id="257" r:id="rId30"/>
    <p:sldId id="266" r:id="rId31"/>
    <p:sldId id="259" r:id="rId32"/>
    <p:sldId id="332" r:id="rId33"/>
    <p:sldId id="343" r:id="rId34"/>
    <p:sldId id="258" r:id="rId35"/>
    <p:sldId id="267" r:id="rId36"/>
    <p:sldId id="296" r:id="rId37"/>
    <p:sldId id="268" r:id="rId38"/>
    <p:sldId id="350" r:id="rId39"/>
    <p:sldId id="351" r:id="rId40"/>
    <p:sldId id="352" r:id="rId41"/>
    <p:sldId id="353" r:id="rId42"/>
    <p:sldId id="273" r:id="rId43"/>
    <p:sldId id="368" r:id="rId44"/>
    <p:sldId id="369" r:id="rId45"/>
    <p:sldId id="370" r:id="rId46"/>
    <p:sldId id="371" r:id="rId47"/>
    <p:sldId id="274" r:id="rId48"/>
    <p:sldId id="354" r:id="rId49"/>
    <p:sldId id="355" r:id="rId50"/>
    <p:sldId id="341" r:id="rId51"/>
    <p:sldId id="356" r:id="rId52"/>
    <p:sldId id="333" r:id="rId53"/>
    <p:sldId id="346" r:id="rId54"/>
    <p:sldId id="263" r:id="rId55"/>
    <p:sldId id="300" r:id="rId56"/>
    <p:sldId id="301" r:id="rId57"/>
    <p:sldId id="344" r:id="rId58"/>
    <p:sldId id="334" r:id="rId59"/>
    <p:sldId id="311" r:id="rId60"/>
    <p:sldId id="357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00FF00"/>
    <a:srgbClr val="FF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6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06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E102D1-A622-407E-91E3-4CA8C104A291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CDB34D7-15E4-428D-90A4-DC8C8CD94D75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3700" dirty="0" err="1" smtClean="0"/>
            <a:t>Menerapkan</a:t>
          </a:r>
          <a:r>
            <a:rPr lang="en-US" sz="3700" dirty="0" smtClean="0"/>
            <a:t> </a:t>
          </a:r>
          <a:r>
            <a:rPr lang="en-US" sz="4000" b="1" dirty="0" smtClean="0"/>
            <a:t>“2 R”</a:t>
          </a:r>
          <a:endParaRPr lang="en-US" sz="4000" b="1" dirty="0"/>
        </a:p>
      </dgm:t>
    </dgm:pt>
    <dgm:pt modelId="{4B08F025-BD7A-44E4-9A10-35DA0E283255}" type="parTrans" cxnId="{B25AC11B-EDB7-4E62-A1A0-33F85A418D6C}">
      <dgm:prSet/>
      <dgm:spPr/>
      <dgm:t>
        <a:bodyPr/>
        <a:lstStyle/>
        <a:p>
          <a:endParaRPr lang="en-US"/>
        </a:p>
      </dgm:t>
    </dgm:pt>
    <dgm:pt modelId="{CB0BA9AE-66DC-4771-BA1B-A253738B680C}" type="sibTrans" cxnId="{B25AC11B-EDB7-4E62-A1A0-33F85A418D6C}">
      <dgm:prSet/>
      <dgm:spPr/>
      <dgm:t>
        <a:bodyPr/>
        <a:lstStyle/>
        <a:p>
          <a:endParaRPr lang="en-US"/>
        </a:p>
      </dgm:t>
    </dgm:pt>
    <dgm:pt modelId="{6B611A90-1A95-47ED-BE67-2E784B62711D}">
      <dgm:prSet phldrT="[Text]" custT="1"/>
      <dgm:spPr/>
      <dgm:t>
        <a:bodyPr/>
        <a:lstStyle/>
        <a:p>
          <a:r>
            <a:rPr lang="en-US" sz="3200" b="1" dirty="0" smtClean="0">
              <a:solidFill>
                <a:schemeClr val="accent6">
                  <a:lumMod val="50000"/>
                </a:schemeClr>
              </a:solidFill>
            </a:rPr>
            <a:t>referral </a:t>
          </a:r>
          <a:endParaRPr lang="en-US" sz="2400" b="1" dirty="0" smtClean="0">
            <a:solidFill>
              <a:schemeClr val="accent6">
                <a:lumMod val="50000"/>
              </a:schemeClr>
            </a:solidFill>
          </a:endParaRPr>
        </a:p>
        <a:p>
          <a:pPr rtl="0"/>
          <a:r>
            <a:rPr lang="en-US" sz="2400" b="1" dirty="0" err="1" smtClean="0"/>
            <a:t>Terhubung</a:t>
          </a:r>
          <a:r>
            <a:rPr lang="en-US" sz="2400" b="1" dirty="0" smtClean="0"/>
            <a:t> </a:t>
          </a:r>
          <a:r>
            <a:rPr lang="en-US" sz="2400" b="1" dirty="0" err="1" smtClean="0"/>
            <a:t>dengan</a:t>
          </a:r>
          <a:r>
            <a:rPr lang="en-US" sz="2400" b="1" dirty="0" smtClean="0"/>
            <a:t> </a:t>
          </a:r>
          <a:r>
            <a:rPr lang="en-US" sz="2400" b="1" dirty="0" err="1" smtClean="0"/>
            <a:t>layanan</a:t>
          </a:r>
          <a:r>
            <a:rPr lang="en-US" sz="2400" b="1" dirty="0" smtClean="0"/>
            <a:t> </a:t>
          </a:r>
          <a:r>
            <a:rPr lang="en-US" sz="2400" b="1" dirty="0" err="1" smtClean="0"/>
            <a:t>perawatan</a:t>
          </a:r>
          <a:r>
            <a:rPr lang="en-US" sz="2400" b="1" dirty="0" smtClean="0"/>
            <a:t>, </a:t>
          </a:r>
          <a:r>
            <a:rPr lang="en-US" sz="2400" b="1" dirty="0" err="1" smtClean="0"/>
            <a:t>dukungan</a:t>
          </a:r>
          <a:r>
            <a:rPr lang="en-US" sz="2400" b="1" dirty="0" smtClean="0"/>
            <a:t>  </a:t>
          </a:r>
          <a:r>
            <a:rPr lang="en-US" sz="2400" b="1" dirty="0" err="1" smtClean="0"/>
            <a:t>dan</a:t>
          </a:r>
          <a:r>
            <a:rPr lang="en-US" sz="2400" b="1" dirty="0" smtClean="0"/>
            <a:t> </a:t>
          </a:r>
          <a:r>
            <a:rPr lang="en-US" sz="2400" b="1" dirty="0" err="1" smtClean="0"/>
            <a:t>pengobatan</a:t>
          </a:r>
          <a:r>
            <a:rPr lang="en-US" sz="2400" b="1" dirty="0" smtClean="0"/>
            <a:t> (PDP)</a:t>
          </a:r>
          <a:endParaRPr lang="en-US" sz="2400" dirty="0"/>
        </a:p>
      </dgm:t>
    </dgm:pt>
    <dgm:pt modelId="{98D19265-92B8-4BA4-AD37-5EB7530CEE34}" type="parTrans" cxnId="{ED0F036B-505B-4D05-BEAE-77E770D578E0}">
      <dgm:prSet/>
      <dgm:spPr/>
      <dgm:t>
        <a:bodyPr/>
        <a:lstStyle/>
        <a:p>
          <a:endParaRPr lang="en-US"/>
        </a:p>
      </dgm:t>
    </dgm:pt>
    <dgm:pt modelId="{0371438B-117A-4825-AA43-4624FA6A9550}" type="sibTrans" cxnId="{ED0F036B-505B-4D05-BEAE-77E770D578E0}">
      <dgm:prSet/>
      <dgm:spPr/>
      <dgm:t>
        <a:bodyPr/>
        <a:lstStyle/>
        <a:p>
          <a:endParaRPr lang="en-US"/>
        </a:p>
      </dgm:t>
    </dgm:pt>
    <dgm:pt modelId="{F42B0323-7E64-488E-BD23-38B618A4F767}">
      <dgm:prSet phldrT="[Text]" custT="1"/>
      <dgm:spPr/>
      <dgm:t>
        <a:bodyPr/>
        <a:lstStyle/>
        <a:p>
          <a:r>
            <a:rPr lang="en-US" sz="3200" b="1" dirty="0" smtClean="0">
              <a:solidFill>
                <a:schemeClr val="accent6">
                  <a:lumMod val="50000"/>
                </a:schemeClr>
              </a:solidFill>
            </a:rPr>
            <a:t>recording reporting</a:t>
          </a:r>
          <a:endParaRPr lang="en-US" sz="3200" dirty="0" smtClean="0">
            <a:solidFill>
              <a:schemeClr val="accent6">
                <a:lumMod val="50000"/>
              </a:schemeClr>
            </a:solidFill>
          </a:endParaRPr>
        </a:p>
        <a:p>
          <a:pPr rtl="0"/>
          <a:r>
            <a:rPr lang="en-US" sz="2400" b="1" dirty="0" err="1" smtClean="0"/>
            <a:t>Dicatat</a:t>
          </a:r>
          <a:r>
            <a:rPr lang="en-US" sz="2400" b="1" dirty="0" smtClean="0"/>
            <a:t> </a:t>
          </a:r>
          <a:r>
            <a:rPr lang="en-US" sz="2400" b="1" dirty="0" err="1" smtClean="0"/>
            <a:t>dan</a:t>
          </a:r>
          <a:r>
            <a:rPr lang="en-US" sz="2400" b="1" dirty="0" smtClean="0"/>
            <a:t> </a:t>
          </a:r>
          <a:r>
            <a:rPr lang="en-US" sz="2400" b="1" dirty="0" err="1" smtClean="0"/>
            <a:t>dilaporkan</a:t>
          </a:r>
          <a:r>
            <a:rPr lang="en-US" sz="2400" b="1" dirty="0" smtClean="0"/>
            <a:t> </a:t>
          </a:r>
          <a:r>
            <a:rPr lang="en-US" sz="2400" b="1" dirty="0" err="1" smtClean="0"/>
            <a:t>dengan</a:t>
          </a:r>
          <a:r>
            <a:rPr lang="en-US" sz="2400" b="1" dirty="0" smtClean="0"/>
            <a:t> </a:t>
          </a:r>
          <a:r>
            <a:rPr lang="en-US" sz="2400" b="1" dirty="0" err="1" smtClean="0"/>
            <a:t>menjamin</a:t>
          </a:r>
          <a:r>
            <a:rPr lang="en-US" sz="2400" b="1" dirty="0" smtClean="0"/>
            <a:t> </a:t>
          </a:r>
          <a:r>
            <a:rPr lang="en-US" sz="2400" b="1" dirty="0" err="1" smtClean="0"/>
            <a:t>kerahasiaan</a:t>
          </a:r>
          <a:endParaRPr lang="en-US" sz="2400" dirty="0"/>
        </a:p>
      </dgm:t>
    </dgm:pt>
    <dgm:pt modelId="{3C0F94A8-F183-48B4-AD2F-B828141B075D}" type="parTrans" cxnId="{C6DC7AC3-3FB7-4413-8A49-C9395EFF84AE}">
      <dgm:prSet/>
      <dgm:spPr/>
      <dgm:t>
        <a:bodyPr/>
        <a:lstStyle/>
        <a:p>
          <a:endParaRPr lang="en-US"/>
        </a:p>
      </dgm:t>
    </dgm:pt>
    <dgm:pt modelId="{210B27D4-68E7-426F-9288-1FE8B22F1A45}" type="sibTrans" cxnId="{C6DC7AC3-3FB7-4413-8A49-C9395EFF84AE}">
      <dgm:prSet/>
      <dgm:spPr/>
      <dgm:t>
        <a:bodyPr/>
        <a:lstStyle/>
        <a:p>
          <a:endParaRPr lang="en-US"/>
        </a:p>
      </dgm:t>
    </dgm:pt>
    <dgm:pt modelId="{08ADA336-25AA-422D-A4E0-F5C9EB8604D0}">
      <dgm:prSet phldrT="[Text]"/>
      <dgm:spPr/>
      <dgm:t>
        <a:bodyPr/>
        <a:lstStyle/>
        <a:p>
          <a:endParaRPr lang="en-US" dirty="0"/>
        </a:p>
      </dgm:t>
    </dgm:pt>
    <dgm:pt modelId="{11DCEA25-8D5A-4FD0-8560-850A3B515A78}" type="sibTrans" cxnId="{20A931A9-5B3F-4648-AFD6-F59D89618290}">
      <dgm:prSet/>
      <dgm:spPr/>
      <dgm:t>
        <a:bodyPr/>
        <a:lstStyle/>
        <a:p>
          <a:endParaRPr lang="en-US"/>
        </a:p>
      </dgm:t>
    </dgm:pt>
    <dgm:pt modelId="{02EE1CD0-12D8-4E25-BB8B-D3D61AE2D6EA}" type="parTrans" cxnId="{20A931A9-5B3F-4648-AFD6-F59D89618290}">
      <dgm:prSet/>
      <dgm:spPr/>
      <dgm:t>
        <a:bodyPr/>
        <a:lstStyle/>
        <a:p>
          <a:endParaRPr lang="en-US"/>
        </a:p>
      </dgm:t>
    </dgm:pt>
    <dgm:pt modelId="{3AA60AF4-F848-41BD-B96E-F3A3727FC9E8}" type="pres">
      <dgm:prSet presAssocID="{BAE102D1-A622-407E-91E3-4CA8C104A29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A6AEFA-BAA5-4298-8269-74B3C067D232}" type="pres">
      <dgm:prSet presAssocID="{9CDB34D7-15E4-428D-90A4-DC8C8CD94D75}" presName="roof" presStyleLbl="dkBgShp" presStyleIdx="0" presStyleCnt="2"/>
      <dgm:spPr/>
      <dgm:t>
        <a:bodyPr/>
        <a:lstStyle/>
        <a:p>
          <a:endParaRPr lang="en-US"/>
        </a:p>
      </dgm:t>
    </dgm:pt>
    <dgm:pt modelId="{762EEE2D-7617-4343-84AE-8A90AA8AA9E2}" type="pres">
      <dgm:prSet presAssocID="{9CDB34D7-15E4-428D-90A4-DC8C8CD94D75}" presName="pillars" presStyleCnt="0"/>
      <dgm:spPr/>
    </dgm:pt>
    <dgm:pt modelId="{0AB21D51-3F69-49B4-979C-85FFC1A0256B}" type="pres">
      <dgm:prSet presAssocID="{9CDB34D7-15E4-428D-90A4-DC8C8CD94D75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B4601A-1A8B-42E1-9A14-0C06DBB7BF22}" type="pres">
      <dgm:prSet presAssocID="{F42B0323-7E64-488E-BD23-38B618A4F767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E0A028-5304-4201-A3D9-A3266CFB71C3}" type="pres">
      <dgm:prSet presAssocID="{9CDB34D7-15E4-428D-90A4-DC8C8CD94D75}" presName="base" presStyleLbl="dkBgShp" presStyleIdx="1" presStyleCnt="2"/>
      <dgm:spPr/>
    </dgm:pt>
  </dgm:ptLst>
  <dgm:cxnLst>
    <dgm:cxn modelId="{ED0F036B-505B-4D05-BEAE-77E770D578E0}" srcId="{9CDB34D7-15E4-428D-90A4-DC8C8CD94D75}" destId="{6B611A90-1A95-47ED-BE67-2E784B62711D}" srcOrd="0" destOrd="0" parTransId="{98D19265-92B8-4BA4-AD37-5EB7530CEE34}" sibTransId="{0371438B-117A-4825-AA43-4624FA6A9550}"/>
    <dgm:cxn modelId="{F6CCB363-A7FF-40F4-B6FA-22172BE47501}" type="presOf" srcId="{6B611A90-1A95-47ED-BE67-2E784B62711D}" destId="{0AB21D51-3F69-49B4-979C-85FFC1A0256B}" srcOrd="0" destOrd="0" presId="urn:microsoft.com/office/officeart/2005/8/layout/hList3"/>
    <dgm:cxn modelId="{0893BD3F-3B17-4690-B7D9-2BB4FEAB9BC6}" type="presOf" srcId="{9CDB34D7-15E4-428D-90A4-DC8C8CD94D75}" destId="{4AA6AEFA-BAA5-4298-8269-74B3C067D232}" srcOrd="0" destOrd="0" presId="urn:microsoft.com/office/officeart/2005/8/layout/hList3"/>
    <dgm:cxn modelId="{D68BCBED-6964-4B57-88A0-E3D9C42C4F12}" type="presOf" srcId="{BAE102D1-A622-407E-91E3-4CA8C104A291}" destId="{3AA60AF4-F848-41BD-B96E-F3A3727FC9E8}" srcOrd="0" destOrd="0" presId="urn:microsoft.com/office/officeart/2005/8/layout/hList3"/>
    <dgm:cxn modelId="{20A931A9-5B3F-4648-AFD6-F59D89618290}" srcId="{BAE102D1-A622-407E-91E3-4CA8C104A291}" destId="{08ADA336-25AA-422D-A4E0-F5C9EB8604D0}" srcOrd="1" destOrd="0" parTransId="{02EE1CD0-12D8-4E25-BB8B-D3D61AE2D6EA}" sibTransId="{11DCEA25-8D5A-4FD0-8560-850A3B515A78}"/>
    <dgm:cxn modelId="{C578DF8D-5A5C-4E8B-BA9D-48B1436A2EB8}" type="presOf" srcId="{F42B0323-7E64-488E-BD23-38B618A4F767}" destId="{59B4601A-1A8B-42E1-9A14-0C06DBB7BF22}" srcOrd="0" destOrd="0" presId="urn:microsoft.com/office/officeart/2005/8/layout/hList3"/>
    <dgm:cxn modelId="{B25AC11B-EDB7-4E62-A1A0-33F85A418D6C}" srcId="{BAE102D1-A622-407E-91E3-4CA8C104A291}" destId="{9CDB34D7-15E4-428D-90A4-DC8C8CD94D75}" srcOrd="0" destOrd="0" parTransId="{4B08F025-BD7A-44E4-9A10-35DA0E283255}" sibTransId="{CB0BA9AE-66DC-4771-BA1B-A253738B680C}"/>
    <dgm:cxn modelId="{C6DC7AC3-3FB7-4413-8A49-C9395EFF84AE}" srcId="{9CDB34D7-15E4-428D-90A4-DC8C8CD94D75}" destId="{F42B0323-7E64-488E-BD23-38B618A4F767}" srcOrd="1" destOrd="0" parTransId="{3C0F94A8-F183-48B4-AD2F-B828141B075D}" sibTransId="{210B27D4-68E7-426F-9288-1FE8B22F1A45}"/>
    <dgm:cxn modelId="{FBBEE6F5-9D88-4F98-AA1A-C82C69927A2C}" type="presParOf" srcId="{3AA60AF4-F848-41BD-B96E-F3A3727FC9E8}" destId="{4AA6AEFA-BAA5-4298-8269-74B3C067D232}" srcOrd="0" destOrd="0" presId="urn:microsoft.com/office/officeart/2005/8/layout/hList3"/>
    <dgm:cxn modelId="{5242A6A4-98E3-488A-87B5-1ADD5D4DAFAC}" type="presParOf" srcId="{3AA60AF4-F848-41BD-B96E-F3A3727FC9E8}" destId="{762EEE2D-7617-4343-84AE-8A90AA8AA9E2}" srcOrd="1" destOrd="0" presId="urn:microsoft.com/office/officeart/2005/8/layout/hList3"/>
    <dgm:cxn modelId="{F8320236-BC00-4B82-B31F-839A434A774E}" type="presParOf" srcId="{762EEE2D-7617-4343-84AE-8A90AA8AA9E2}" destId="{0AB21D51-3F69-49B4-979C-85FFC1A0256B}" srcOrd="0" destOrd="0" presId="urn:microsoft.com/office/officeart/2005/8/layout/hList3"/>
    <dgm:cxn modelId="{3CCCE83A-6135-4032-A978-65F0935F44F4}" type="presParOf" srcId="{762EEE2D-7617-4343-84AE-8A90AA8AA9E2}" destId="{59B4601A-1A8B-42E1-9A14-0C06DBB7BF22}" srcOrd="1" destOrd="0" presId="urn:microsoft.com/office/officeart/2005/8/layout/hList3"/>
    <dgm:cxn modelId="{34393BA9-44C0-4CA5-BD7F-00AB284CBAD0}" type="presParOf" srcId="{3AA60AF4-F848-41BD-B96E-F3A3727FC9E8}" destId="{60E0A028-5304-4201-A3D9-A3266CFB71C3}" srcOrd="2" destOrd="0" presId="urn:microsoft.com/office/officeart/2005/8/layout/h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EE8864-6C57-4927-905C-1AC494032D2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8B8581-DCFE-4D03-A9C4-69CF7F062143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en-US" sz="3200" dirty="0" err="1" smtClean="0"/>
            <a:t>Mengedepankan</a:t>
          </a:r>
          <a:r>
            <a:rPr lang="en-US" sz="3200" dirty="0" smtClean="0"/>
            <a:t> </a:t>
          </a:r>
          <a:r>
            <a:rPr lang="en-US" sz="3600" b="1" dirty="0" smtClean="0"/>
            <a:t>“3C” </a:t>
          </a:r>
          <a:endParaRPr lang="en-US" sz="3600" b="1" dirty="0"/>
        </a:p>
      </dgm:t>
    </dgm:pt>
    <dgm:pt modelId="{66EDC124-E722-4A87-9D40-D64CB719D848}" type="parTrans" cxnId="{D01D3569-246F-48D5-9508-74721903C98B}">
      <dgm:prSet/>
      <dgm:spPr/>
      <dgm:t>
        <a:bodyPr/>
        <a:lstStyle/>
        <a:p>
          <a:endParaRPr lang="en-US"/>
        </a:p>
      </dgm:t>
    </dgm:pt>
    <dgm:pt modelId="{176EF399-7971-42ED-AEDC-A1A7C3D57832}" type="sibTrans" cxnId="{D01D3569-246F-48D5-9508-74721903C98B}">
      <dgm:prSet/>
      <dgm:spPr/>
      <dgm:t>
        <a:bodyPr/>
        <a:lstStyle/>
        <a:p>
          <a:endParaRPr lang="en-US"/>
        </a:p>
      </dgm:t>
    </dgm:pt>
    <dgm:pt modelId="{27EC0302-4BE8-4BEA-A0A5-91785D0CB939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accent6">
                  <a:lumMod val="50000"/>
                </a:schemeClr>
              </a:solidFill>
            </a:rPr>
            <a:t>informed </a:t>
          </a:r>
          <a:r>
            <a:rPr lang="en-US" sz="2800" b="1" dirty="0" smtClean="0">
              <a:solidFill>
                <a:schemeClr val="accent6">
                  <a:lumMod val="50000"/>
                </a:schemeClr>
              </a:solidFill>
            </a:rPr>
            <a:t>consent</a:t>
          </a:r>
          <a:endParaRPr lang="en-US" sz="2400" b="1" dirty="0" smtClean="0"/>
        </a:p>
        <a:p>
          <a:pPr rtl="0"/>
          <a:r>
            <a:rPr lang="en-US" sz="2100" b="1" dirty="0" err="1" smtClean="0"/>
            <a:t>Mendapat</a:t>
          </a:r>
          <a:r>
            <a:rPr lang="en-US" sz="2100" b="1" dirty="0" smtClean="0"/>
            <a:t> </a:t>
          </a:r>
          <a:r>
            <a:rPr lang="en-US" sz="2100" b="1" dirty="0" err="1" smtClean="0"/>
            <a:t>persetujuan</a:t>
          </a:r>
          <a:r>
            <a:rPr lang="en-US" sz="2100" b="1" dirty="0" smtClean="0"/>
            <a:t> </a:t>
          </a:r>
          <a:r>
            <a:rPr lang="en-US" sz="2100" b="1" dirty="0" err="1" smtClean="0"/>
            <a:t>dari</a:t>
          </a:r>
          <a:r>
            <a:rPr lang="en-US" sz="2100" b="1" dirty="0" smtClean="0"/>
            <a:t> </a:t>
          </a:r>
          <a:r>
            <a:rPr lang="en-US" sz="2100" b="1" dirty="0" err="1" smtClean="0"/>
            <a:t>klien</a:t>
          </a:r>
          <a:endParaRPr lang="en-US" sz="2100" dirty="0"/>
        </a:p>
      </dgm:t>
    </dgm:pt>
    <dgm:pt modelId="{F219B560-B7C7-4816-BA02-24F8493CE289}" type="parTrans" cxnId="{6576D9FD-D0A1-43CA-904A-74A9C394D60F}">
      <dgm:prSet/>
      <dgm:spPr/>
      <dgm:t>
        <a:bodyPr/>
        <a:lstStyle/>
        <a:p>
          <a:endParaRPr lang="en-US"/>
        </a:p>
      </dgm:t>
    </dgm:pt>
    <dgm:pt modelId="{FD2276B2-D38E-448E-999B-4F594CDC16F7}" type="sibTrans" cxnId="{6576D9FD-D0A1-43CA-904A-74A9C394D60F}">
      <dgm:prSet/>
      <dgm:spPr/>
      <dgm:t>
        <a:bodyPr/>
        <a:lstStyle/>
        <a:p>
          <a:endParaRPr lang="en-US"/>
        </a:p>
      </dgm:t>
    </dgm:pt>
    <dgm:pt modelId="{2BF9470F-0C87-4B42-A4BE-3E1050B9E462}">
      <dgm:prSet phldrT="[Text]" custT="1"/>
      <dgm:spPr/>
      <dgm:t>
        <a:bodyPr/>
        <a:lstStyle/>
        <a:p>
          <a:r>
            <a:rPr lang="en-US" sz="2800" b="1" dirty="0" smtClean="0">
              <a:solidFill>
                <a:schemeClr val="accent6">
                  <a:lumMod val="50000"/>
                </a:schemeClr>
              </a:solidFill>
            </a:rPr>
            <a:t>counseling</a:t>
          </a:r>
          <a:r>
            <a:rPr lang="en-US" sz="2800" b="1" dirty="0" smtClean="0"/>
            <a:t> </a:t>
          </a:r>
        </a:p>
        <a:p>
          <a:pPr rtl="0"/>
          <a:r>
            <a:rPr lang="en-US" sz="2200" b="1" dirty="0" err="1" smtClean="0"/>
            <a:t>Penyampaian</a:t>
          </a:r>
          <a:r>
            <a:rPr lang="en-US" sz="2200" b="1" dirty="0" smtClean="0"/>
            <a:t> </a:t>
          </a:r>
          <a:r>
            <a:rPr lang="en-US" sz="2200" b="1" dirty="0" err="1" smtClean="0"/>
            <a:t>dengan</a:t>
          </a:r>
          <a:r>
            <a:rPr lang="en-US" sz="2200" b="1" dirty="0" smtClean="0"/>
            <a:t> </a:t>
          </a:r>
          <a:r>
            <a:rPr lang="en-US" sz="2200" b="1" dirty="0" err="1" smtClean="0"/>
            <a:t>konseling</a:t>
          </a:r>
          <a:endParaRPr lang="en-US" sz="2200" dirty="0"/>
        </a:p>
      </dgm:t>
    </dgm:pt>
    <dgm:pt modelId="{5E516B38-92D9-4F31-AD66-A53044CD56EC}" type="parTrans" cxnId="{82BCE175-41A6-4364-B82A-4F1E8019A08B}">
      <dgm:prSet/>
      <dgm:spPr/>
      <dgm:t>
        <a:bodyPr/>
        <a:lstStyle/>
        <a:p>
          <a:endParaRPr lang="en-US"/>
        </a:p>
      </dgm:t>
    </dgm:pt>
    <dgm:pt modelId="{85000382-75DD-4CCB-A89D-5E9976C62F67}" type="sibTrans" cxnId="{82BCE175-41A6-4364-B82A-4F1E8019A08B}">
      <dgm:prSet/>
      <dgm:spPr/>
      <dgm:t>
        <a:bodyPr/>
        <a:lstStyle/>
        <a:p>
          <a:endParaRPr lang="en-US"/>
        </a:p>
      </dgm:t>
    </dgm:pt>
    <dgm:pt modelId="{F2CB81B7-C1C0-4074-873A-7FF72F724FBE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accent6">
                  <a:lumMod val="50000"/>
                </a:schemeClr>
              </a:solidFill>
            </a:rPr>
            <a:t>Confidentiality</a:t>
          </a:r>
          <a:endParaRPr lang="en-US" sz="2400" dirty="0" smtClean="0">
            <a:solidFill>
              <a:schemeClr val="accent6">
                <a:lumMod val="50000"/>
              </a:schemeClr>
            </a:solidFill>
          </a:endParaRPr>
        </a:p>
        <a:p>
          <a:pPr rtl="0"/>
          <a:r>
            <a:rPr lang="en-US" sz="2200" b="1" dirty="0" err="1" smtClean="0"/>
            <a:t>Menjaga</a:t>
          </a:r>
          <a:r>
            <a:rPr lang="en-US" sz="2200" b="1" dirty="0" smtClean="0"/>
            <a:t> </a:t>
          </a:r>
          <a:r>
            <a:rPr lang="en-US" sz="2200" b="1" dirty="0" err="1" smtClean="0"/>
            <a:t>kerahasiaan</a:t>
          </a:r>
          <a:r>
            <a:rPr lang="en-US" sz="2200" b="1" dirty="0" smtClean="0"/>
            <a:t> </a:t>
          </a:r>
          <a:r>
            <a:rPr lang="en-US" sz="2200" b="1" dirty="0" err="1" smtClean="0"/>
            <a:t>hasilnya</a:t>
          </a:r>
          <a:r>
            <a:rPr lang="en-US" sz="2200" b="1" dirty="0" smtClean="0"/>
            <a:t> </a:t>
          </a:r>
          <a:endParaRPr lang="en-US" sz="2200" dirty="0"/>
        </a:p>
      </dgm:t>
    </dgm:pt>
    <dgm:pt modelId="{12ACB1F3-3ACA-47A5-A64A-8BE34DAEA0D7}" type="parTrans" cxnId="{75902415-287C-4513-AD53-442BED7907B4}">
      <dgm:prSet/>
      <dgm:spPr/>
      <dgm:t>
        <a:bodyPr/>
        <a:lstStyle/>
        <a:p>
          <a:endParaRPr lang="en-US"/>
        </a:p>
      </dgm:t>
    </dgm:pt>
    <dgm:pt modelId="{43931B74-FC65-4A1A-865C-3795A2A0DD52}" type="sibTrans" cxnId="{75902415-287C-4513-AD53-442BED7907B4}">
      <dgm:prSet/>
      <dgm:spPr/>
      <dgm:t>
        <a:bodyPr/>
        <a:lstStyle/>
        <a:p>
          <a:endParaRPr lang="en-US"/>
        </a:p>
      </dgm:t>
    </dgm:pt>
    <dgm:pt modelId="{387236FB-635E-479F-B39B-219D01277536}" type="pres">
      <dgm:prSet presAssocID="{71EE8864-6C57-4927-905C-1AC494032D2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9843E5E-BE23-480E-878D-CD3166A28DB7}" type="pres">
      <dgm:prSet presAssocID="{1F8B8581-DCFE-4D03-A9C4-69CF7F062143}" presName="roof" presStyleLbl="dkBgShp" presStyleIdx="0" presStyleCnt="2"/>
      <dgm:spPr/>
      <dgm:t>
        <a:bodyPr/>
        <a:lstStyle/>
        <a:p>
          <a:endParaRPr lang="en-US"/>
        </a:p>
      </dgm:t>
    </dgm:pt>
    <dgm:pt modelId="{BACD45E4-95BD-4D05-851F-0295E02CE612}" type="pres">
      <dgm:prSet presAssocID="{1F8B8581-DCFE-4D03-A9C4-69CF7F062143}" presName="pillars" presStyleCnt="0"/>
      <dgm:spPr/>
    </dgm:pt>
    <dgm:pt modelId="{EFCA1333-1696-4E90-BC4A-E7C4095E3EA0}" type="pres">
      <dgm:prSet presAssocID="{1F8B8581-DCFE-4D03-A9C4-69CF7F062143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034C35-BDFC-4BDE-A9C4-06614CFD4252}" type="pres">
      <dgm:prSet presAssocID="{2BF9470F-0C87-4B42-A4BE-3E1050B9E46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7DD03C-736E-4C17-A88E-F16430DA17E6}" type="pres">
      <dgm:prSet presAssocID="{F2CB81B7-C1C0-4074-873A-7FF72F724FBE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F00164-DB20-4898-B37B-221BB3820BFE}" type="pres">
      <dgm:prSet presAssocID="{1F8B8581-DCFE-4D03-A9C4-69CF7F062143}" presName="base" presStyleLbl="dkBgShp" presStyleIdx="1" presStyleCnt="2"/>
      <dgm:spPr/>
    </dgm:pt>
  </dgm:ptLst>
  <dgm:cxnLst>
    <dgm:cxn modelId="{56B51C69-2104-41B4-82D6-E89706B6CCAB}" type="presOf" srcId="{2BF9470F-0C87-4B42-A4BE-3E1050B9E462}" destId="{51034C35-BDFC-4BDE-A9C4-06614CFD4252}" srcOrd="0" destOrd="0" presId="urn:microsoft.com/office/officeart/2005/8/layout/hList3"/>
    <dgm:cxn modelId="{D01D3569-246F-48D5-9508-74721903C98B}" srcId="{71EE8864-6C57-4927-905C-1AC494032D2E}" destId="{1F8B8581-DCFE-4D03-A9C4-69CF7F062143}" srcOrd="0" destOrd="0" parTransId="{66EDC124-E722-4A87-9D40-D64CB719D848}" sibTransId="{176EF399-7971-42ED-AEDC-A1A7C3D57832}"/>
    <dgm:cxn modelId="{6576D9FD-D0A1-43CA-904A-74A9C394D60F}" srcId="{1F8B8581-DCFE-4D03-A9C4-69CF7F062143}" destId="{27EC0302-4BE8-4BEA-A0A5-91785D0CB939}" srcOrd="0" destOrd="0" parTransId="{F219B560-B7C7-4816-BA02-24F8493CE289}" sibTransId="{FD2276B2-D38E-448E-999B-4F594CDC16F7}"/>
    <dgm:cxn modelId="{0CABC4F4-B545-4425-8836-1F69D92DC38D}" type="presOf" srcId="{27EC0302-4BE8-4BEA-A0A5-91785D0CB939}" destId="{EFCA1333-1696-4E90-BC4A-E7C4095E3EA0}" srcOrd="0" destOrd="0" presId="urn:microsoft.com/office/officeart/2005/8/layout/hList3"/>
    <dgm:cxn modelId="{4B76C5ED-C76E-4A2B-A7C0-2E6FB608A103}" type="presOf" srcId="{F2CB81B7-C1C0-4074-873A-7FF72F724FBE}" destId="{997DD03C-736E-4C17-A88E-F16430DA17E6}" srcOrd="0" destOrd="0" presId="urn:microsoft.com/office/officeart/2005/8/layout/hList3"/>
    <dgm:cxn modelId="{75902415-287C-4513-AD53-442BED7907B4}" srcId="{1F8B8581-DCFE-4D03-A9C4-69CF7F062143}" destId="{F2CB81B7-C1C0-4074-873A-7FF72F724FBE}" srcOrd="2" destOrd="0" parTransId="{12ACB1F3-3ACA-47A5-A64A-8BE34DAEA0D7}" sibTransId="{43931B74-FC65-4A1A-865C-3795A2A0DD52}"/>
    <dgm:cxn modelId="{8FBB6502-716D-4349-BA57-C021B2F884AC}" type="presOf" srcId="{1F8B8581-DCFE-4D03-A9C4-69CF7F062143}" destId="{49843E5E-BE23-480E-878D-CD3166A28DB7}" srcOrd="0" destOrd="0" presId="urn:microsoft.com/office/officeart/2005/8/layout/hList3"/>
    <dgm:cxn modelId="{745D12C7-1EFA-44CD-994F-85DF3EC8B52A}" type="presOf" srcId="{71EE8864-6C57-4927-905C-1AC494032D2E}" destId="{387236FB-635E-479F-B39B-219D01277536}" srcOrd="0" destOrd="0" presId="urn:microsoft.com/office/officeart/2005/8/layout/hList3"/>
    <dgm:cxn modelId="{82BCE175-41A6-4364-B82A-4F1E8019A08B}" srcId="{1F8B8581-DCFE-4D03-A9C4-69CF7F062143}" destId="{2BF9470F-0C87-4B42-A4BE-3E1050B9E462}" srcOrd="1" destOrd="0" parTransId="{5E516B38-92D9-4F31-AD66-A53044CD56EC}" sibTransId="{85000382-75DD-4CCB-A89D-5E9976C62F67}"/>
    <dgm:cxn modelId="{E4C3CD5E-C29B-459F-A5B0-E8FE40BE50F4}" type="presParOf" srcId="{387236FB-635E-479F-B39B-219D01277536}" destId="{49843E5E-BE23-480E-878D-CD3166A28DB7}" srcOrd="0" destOrd="0" presId="urn:microsoft.com/office/officeart/2005/8/layout/hList3"/>
    <dgm:cxn modelId="{C7F558EB-3193-4465-A459-28D1B72F8041}" type="presParOf" srcId="{387236FB-635E-479F-B39B-219D01277536}" destId="{BACD45E4-95BD-4D05-851F-0295E02CE612}" srcOrd="1" destOrd="0" presId="urn:microsoft.com/office/officeart/2005/8/layout/hList3"/>
    <dgm:cxn modelId="{032C5931-D8EF-4622-A507-7DE93621352A}" type="presParOf" srcId="{BACD45E4-95BD-4D05-851F-0295E02CE612}" destId="{EFCA1333-1696-4E90-BC4A-E7C4095E3EA0}" srcOrd="0" destOrd="0" presId="urn:microsoft.com/office/officeart/2005/8/layout/hList3"/>
    <dgm:cxn modelId="{0F19D450-2601-41A5-8FDF-F154216A5CC7}" type="presParOf" srcId="{BACD45E4-95BD-4D05-851F-0295E02CE612}" destId="{51034C35-BDFC-4BDE-A9C4-06614CFD4252}" srcOrd="1" destOrd="0" presId="urn:microsoft.com/office/officeart/2005/8/layout/hList3"/>
    <dgm:cxn modelId="{8D4CE5C4-4D5B-4682-BB1E-1B8B96D837AA}" type="presParOf" srcId="{BACD45E4-95BD-4D05-851F-0295E02CE612}" destId="{997DD03C-736E-4C17-A88E-F16430DA17E6}" srcOrd="2" destOrd="0" presId="urn:microsoft.com/office/officeart/2005/8/layout/hList3"/>
    <dgm:cxn modelId="{6C21839C-30FB-4A8F-AF12-94BE5267AF6C}" type="presParOf" srcId="{387236FB-635E-479F-B39B-219D01277536}" destId="{86F00164-DB20-4898-B37B-221BB3820BFE}" srcOrd="2" destOrd="0" presId="urn:microsoft.com/office/officeart/2005/8/layout/hList3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A6AEFA-BAA5-4298-8269-74B3C067D232}">
      <dsp:nvSpPr>
        <dsp:cNvPr id="0" name=""/>
        <dsp:cNvSpPr/>
      </dsp:nvSpPr>
      <dsp:spPr>
        <a:xfrm>
          <a:off x="0" y="0"/>
          <a:ext cx="9144000" cy="800100"/>
        </a:xfrm>
        <a:prstGeom prst="rect">
          <a:avLst/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Menerapkan</a:t>
          </a:r>
          <a:r>
            <a:rPr lang="en-US" sz="3700" kern="1200" dirty="0" smtClean="0"/>
            <a:t> </a:t>
          </a:r>
          <a:r>
            <a:rPr lang="en-US" sz="4000" b="1" kern="1200" dirty="0" smtClean="0"/>
            <a:t>“2 R”</a:t>
          </a:r>
          <a:endParaRPr lang="en-US" sz="4000" b="1" kern="1200" dirty="0"/>
        </a:p>
      </dsp:txBody>
      <dsp:txXfrm>
        <a:off x="0" y="0"/>
        <a:ext cx="9144000" cy="800100"/>
      </dsp:txXfrm>
    </dsp:sp>
    <dsp:sp modelId="{0AB21D51-3F69-49B4-979C-85FFC1A0256B}">
      <dsp:nvSpPr>
        <dsp:cNvPr id="0" name=""/>
        <dsp:cNvSpPr/>
      </dsp:nvSpPr>
      <dsp:spPr>
        <a:xfrm>
          <a:off x="0" y="800100"/>
          <a:ext cx="4572000" cy="16802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chemeClr val="accent6">
                  <a:lumMod val="50000"/>
                </a:schemeClr>
              </a:solidFill>
            </a:rPr>
            <a:t>referral </a:t>
          </a:r>
          <a:endParaRPr lang="en-US" sz="2400" b="1" kern="1200" dirty="0" smtClean="0">
            <a:solidFill>
              <a:schemeClr val="accent6">
                <a:lumMod val="50000"/>
              </a:schemeClr>
            </a:solidFill>
          </a:endParaRP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/>
            <a:t>Terhubung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dengan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layanan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perawatan</a:t>
          </a:r>
          <a:r>
            <a:rPr lang="en-US" sz="2400" b="1" kern="1200" dirty="0" smtClean="0"/>
            <a:t>, </a:t>
          </a:r>
          <a:r>
            <a:rPr lang="en-US" sz="2400" b="1" kern="1200" dirty="0" err="1" smtClean="0"/>
            <a:t>dukungan</a:t>
          </a:r>
          <a:r>
            <a:rPr lang="en-US" sz="2400" b="1" kern="1200" dirty="0" smtClean="0"/>
            <a:t>  </a:t>
          </a:r>
          <a:r>
            <a:rPr lang="en-US" sz="2400" b="1" kern="1200" dirty="0" err="1" smtClean="0"/>
            <a:t>dan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pengobatan</a:t>
          </a:r>
          <a:r>
            <a:rPr lang="en-US" sz="2400" b="1" kern="1200" dirty="0" smtClean="0"/>
            <a:t> (PDP)</a:t>
          </a:r>
          <a:endParaRPr lang="en-US" sz="2400" kern="1200" dirty="0"/>
        </a:p>
      </dsp:txBody>
      <dsp:txXfrm>
        <a:off x="0" y="800100"/>
        <a:ext cx="4572000" cy="1680210"/>
      </dsp:txXfrm>
    </dsp:sp>
    <dsp:sp modelId="{59B4601A-1A8B-42E1-9A14-0C06DBB7BF22}">
      <dsp:nvSpPr>
        <dsp:cNvPr id="0" name=""/>
        <dsp:cNvSpPr/>
      </dsp:nvSpPr>
      <dsp:spPr>
        <a:xfrm>
          <a:off x="4572000" y="800100"/>
          <a:ext cx="4572000" cy="16802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chemeClr val="accent6">
                  <a:lumMod val="50000"/>
                </a:schemeClr>
              </a:solidFill>
            </a:rPr>
            <a:t>recording reporting</a:t>
          </a:r>
          <a:endParaRPr lang="en-US" sz="3200" kern="1200" dirty="0" smtClean="0">
            <a:solidFill>
              <a:schemeClr val="accent6">
                <a:lumMod val="50000"/>
              </a:schemeClr>
            </a:solidFill>
          </a:endParaRPr>
        </a:p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/>
            <a:t>Dicatat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dan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dilaporkan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dengan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menjamin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kerahasiaan</a:t>
          </a:r>
          <a:endParaRPr lang="en-US" sz="2400" kern="1200" dirty="0"/>
        </a:p>
      </dsp:txBody>
      <dsp:txXfrm>
        <a:off x="4572000" y="800100"/>
        <a:ext cx="4572000" cy="1680210"/>
      </dsp:txXfrm>
    </dsp:sp>
    <dsp:sp modelId="{60E0A028-5304-4201-A3D9-A3266CFB71C3}">
      <dsp:nvSpPr>
        <dsp:cNvPr id="0" name=""/>
        <dsp:cNvSpPr/>
      </dsp:nvSpPr>
      <dsp:spPr>
        <a:xfrm>
          <a:off x="0" y="2480309"/>
          <a:ext cx="9144000" cy="18669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843E5E-BE23-480E-878D-CD3166A28DB7}">
      <dsp:nvSpPr>
        <dsp:cNvPr id="0" name=""/>
        <dsp:cNvSpPr/>
      </dsp:nvSpPr>
      <dsp:spPr>
        <a:xfrm>
          <a:off x="0" y="0"/>
          <a:ext cx="9143999" cy="754380"/>
        </a:xfrm>
        <a:prstGeom prst="rect">
          <a:avLst/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Mengedepankan</a:t>
          </a:r>
          <a:r>
            <a:rPr lang="en-US" sz="3200" kern="1200" dirty="0" smtClean="0"/>
            <a:t> </a:t>
          </a:r>
          <a:r>
            <a:rPr lang="en-US" sz="3600" b="1" kern="1200" dirty="0" smtClean="0"/>
            <a:t>“3C” </a:t>
          </a:r>
          <a:endParaRPr lang="en-US" sz="3600" b="1" kern="1200" dirty="0"/>
        </a:p>
      </dsp:txBody>
      <dsp:txXfrm>
        <a:off x="0" y="0"/>
        <a:ext cx="9143999" cy="754380"/>
      </dsp:txXfrm>
    </dsp:sp>
    <dsp:sp modelId="{EFCA1333-1696-4E90-BC4A-E7C4095E3EA0}">
      <dsp:nvSpPr>
        <dsp:cNvPr id="0" name=""/>
        <dsp:cNvSpPr/>
      </dsp:nvSpPr>
      <dsp:spPr>
        <a:xfrm>
          <a:off x="4464" y="754380"/>
          <a:ext cx="3045023" cy="15841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accent6">
                  <a:lumMod val="50000"/>
                </a:schemeClr>
              </a:solidFill>
            </a:rPr>
            <a:t>informed </a:t>
          </a:r>
          <a:r>
            <a:rPr lang="en-US" sz="2800" b="1" kern="1200" dirty="0" smtClean="0">
              <a:solidFill>
                <a:schemeClr val="accent6">
                  <a:lumMod val="50000"/>
                </a:schemeClr>
              </a:solidFill>
            </a:rPr>
            <a:t>consent</a:t>
          </a:r>
          <a:endParaRPr lang="en-US" sz="2400" b="1" kern="1200" dirty="0" smtClean="0"/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 smtClean="0"/>
            <a:t>Mendapat</a:t>
          </a:r>
          <a:r>
            <a:rPr lang="en-US" sz="2100" b="1" kern="1200" dirty="0" smtClean="0"/>
            <a:t> </a:t>
          </a:r>
          <a:r>
            <a:rPr lang="en-US" sz="2100" b="1" kern="1200" dirty="0" err="1" smtClean="0"/>
            <a:t>persetujuan</a:t>
          </a:r>
          <a:r>
            <a:rPr lang="en-US" sz="2100" b="1" kern="1200" dirty="0" smtClean="0"/>
            <a:t> </a:t>
          </a:r>
          <a:r>
            <a:rPr lang="en-US" sz="2100" b="1" kern="1200" dirty="0" err="1" smtClean="0"/>
            <a:t>dari</a:t>
          </a:r>
          <a:r>
            <a:rPr lang="en-US" sz="2100" b="1" kern="1200" dirty="0" smtClean="0"/>
            <a:t> </a:t>
          </a:r>
          <a:r>
            <a:rPr lang="en-US" sz="2100" b="1" kern="1200" dirty="0" err="1" smtClean="0"/>
            <a:t>klien</a:t>
          </a:r>
          <a:endParaRPr lang="en-US" sz="2100" kern="1200" dirty="0"/>
        </a:p>
      </dsp:txBody>
      <dsp:txXfrm>
        <a:off x="4464" y="754380"/>
        <a:ext cx="3045023" cy="1584198"/>
      </dsp:txXfrm>
    </dsp:sp>
    <dsp:sp modelId="{51034C35-BDFC-4BDE-A9C4-06614CFD4252}">
      <dsp:nvSpPr>
        <dsp:cNvPr id="0" name=""/>
        <dsp:cNvSpPr/>
      </dsp:nvSpPr>
      <dsp:spPr>
        <a:xfrm>
          <a:off x="3049487" y="754380"/>
          <a:ext cx="3045023" cy="15841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accent6">
                  <a:lumMod val="50000"/>
                </a:schemeClr>
              </a:solidFill>
            </a:rPr>
            <a:t>counseling</a:t>
          </a:r>
          <a:r>
            <a:rPr lang="en-US" sz="2800" b="1" kern="1200" dirty="0" smtClean="0"/>
            <a:t> 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err="1" smtClean="0"/>
            <a:t>Penyampaian</a:t>
          </a:r>
          <a:r>
            <a:rPr lang="en-US" sz="2200" b="1" kern="1200" dirty="0" smtClean="0"/>
            <a:t> </a:t>
          </a:r>
          <a:r>
            <a:rPr lang="en-US" sz="2200" b="1" kern="1200" dirty="0" err="1" smtClean="0"/>
            <a:t>dengan</a:t>
          </a:r>
          <a:r>
            <a:rPr lang="en-US" sz="2200" b="1" kern="1200" dirty="0" smtClean="0"/>
            <a:t> </a:t>
          </a:r>
          <a:r>
            <a:rPr lang="en-US" sz="2200" b="1" kern="1200" dirty="0" err="1" smtClean="0"/>
            <a:t>konseling</a:t>
          </a:r>
          <a:endParaRPr lang="en-US" sz="2200" kern="1200" dirty="0"/>
        </a:p>
      </dsp:txBody>
      <dsp:txXfrm>
        <a:off x="3049487" y="754380"/>
        <a:ext cx="3045023" cy="1584198"/>
      </dsp:txXfrm>
    </dsp:sp>
    <dsp:sp modelId="{997DD03C-736E-4C17-A88E-F16430DA17E6}">
      <dsp:nvSpPr>
        <dsp:cNvPr id="0" name=""/>
        <dsp:cNvSpPr/>
      </dsp:nvSpPr>
      <dsp:spPr>
        <a:xfrm>
          <a:off x="6094511" y="754380"/>
          <a:ext cx="3045023" cy="15841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accent6">
                  <a:lumMod val="50000"/>
                </a:schemeClr>
              </a:solidFill>
            </a:rPr>
            <a:t>Confidentiality</a:t>
          </a:r>
          <a:endParaRPr lang="en-US" sz="2400" kern="1200" dirty="0" smtClean="0">
            <a:solidFill>
              <a:schemeClr val="accent6">
                <a:lumMod val="50000"/>
              </a:schemeClr>
            </a:solidFill>
          </a:endParaRP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err="1" smtClean="0"/>
            <a:t>Menjaga</a:t>
          </a:r>
          <a:r>
            <a:rPr lang="en-US" sz="2200" b="1" kern="1200" dirty="0" smtClean="0"/>
            <a:t> </a:t>
          </a:r>
          <a:r>
            <a:rPr lang="en-US" sz="2200" b="1" kern="1200" dirty="0" err="1" smtClean="0"/>
            <a:t>kerahasiaan</a:t>
          </a:r>
          <a:r>
            <a:rPr lang="en-US" sz="2200" b="1" kern="1200" dirty="0" smtClean="0"/>
            <a:t> </a:t>
          </a:r>
          <a:r>
            <a:rPr lang="en-US" sz="2200" b="1" kern="1200" dirty="0" err="1" smtClean="0"/>
            <a:t>hasilnya</a:t>
          </a:r>
          <a:r>
            <a:rPr lang="en-US" sz="2200" b="1" kern="1200" dirty="0" smtClean="0"/>
            <a:t> </a:t>
          </a:r>
          <a:endParaRPr lang="en-US" sz="2200" kern="1200" dirty="0"/>
        </a:p>
      </dsp:txBody>
      <dsp:txXfrm>
        <a:off x="6094511" y="754380"/>
        <a:ext cx="3045023" cy="1584198"/>
      </dsp:txXfrm>
    </dsp:sp>
    <dsp:sp modelId="{86F00164-DB20-4898-B37B-221BB3820BFE}">
      <dsp:nvSpPr>
        <dsp:cNvPr id="0" name=""/>
        <dsp:cNvSpPr/>
      </dsp:nvSpPr>
      <dsp:spPr>
        <a:xfrm>
          <a:off x="0" y="2338578"/>
          <a:ext cx="9143999" cy="1760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BEF03-EAB5-426A-B77B-87C5E90C443A}" type="datetimeFigureOut">
              <a:rPr lang="en-US" smtClean="0"/>
              <a:pPr/>
              <a:t>6/25/2012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A85327-B268-4A86-AD2F-1CC2E1868C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7295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A85327-B268-4A86-AD2F-1CC2E1868CA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FF955-D403-4E8E-92AD-F0E3C1159BB1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7680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ECF65DB-7D0C-4AC4-ACB2-D71A87DCAFF2}" type="slidenum">
              <a:rPr lang="en-US" sz="1200"/>
              <a:pPr algn="r"/>
              <a:t>13</a:t>
            </a:fld>
            <a:endParaRPr lang="en-US" sz="1200"/>
          </a:p>
        </p:txBody>
      </p:sp>
      <p:sp>
        <p:nvSpPr>
          <p:cNvPr id="768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ECF10E-1DAD-416E-9B00-EF000A46E3BD}" type="slidenum">
              <a:rPr lang="en-US" smtClean="0">
                <a:latin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9625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344E85E-0F67-475F-8B20-C615899514E0}" type="slidenum">
              <a:rPr lang="en-US" sz="1200"/>
              <a:pPr algn="r"/>
              <a:t>14</a:t>
            </a:fld>
            <a:endParaRPr lang="en-US" sz="1200"/>
          </a:p>
        </p:txBody>
      </p:sp>
      <p:sp>
        <p:nvSpPr>
          <p:cNvPr id="962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946167-D5FC-48FC-B4BF-99B643A0F974}" type="slidenum">
              <a:rPr lang="en-US" smtClean="0">
                <a:latin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1366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58E0704-CC8B-4049-8A02-1230D1E35105}" type="slidenum">
              <a:rPr lang="en-US" sz="1200"/>
              <a:pPr algn="r"/>
              <a:t>15</a:t>
            </a:fld>
            <a:endParaRPr lang="en-US" sz="1200"/>
          </a:p>
        </p:txBody>
      </p:sp>
      <p:sp>
        <p:nvSpPr>
          <p:cNvPr id="1136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70D8F5-0EE6-4F16-892E-41545B4E0930}" type="slidenum">
              <a:rPr lang="en-US" smtClean="0">
                <a:latin typeface="Arial" pitchFamily="34" charset="0"/>
              </a:rPr>
              <a:pPr/>
              <a:t>28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2185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6FA5ADB-B0D8-43BA-91DE-CB4DBA1CDA4F}" type="slidenum">
              <a:rPr lang="en-US" sz="1200"/>
              <a:pPr algn="r"/>
              <a:t>28</a:t>
            </a:fld>
            <a:endParaRPr lang="en-US" sz="1200"/>
          </a:p>
        </p:txBody>
      </p:sp>
      <p:sp>
        <p:nvSpPr>
          <p:cNvPr id="1218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57D096-120A-4560-A5A1-4A2EF273BFF0}" type="slidenum">
              <a:rPr lang="en-US"/>
              <a:pPr/>
              <a:t>38</a:t>
            </a:fld>
            <a:endParaRPr lang="en-US"/>
          </a:p>
        </p:txBody>
      </p:sp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id-ID"/>
          </a:p>
        </p:txBody>
      </p:sp>
      <p:sp>
        <p:nvSpPr>
          <p:cNvPr id="1946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defRPr/>
            </a:pPr>
            <a:fld id="{BFC4A398-7132-4A13-85B4-B27708A4BB25}" type="slidenum">
              <a:rPr lang="en-US" sz="1200">
                <a:latin typeface="+mn-lt"/>
              </a:rPr>
              <a:pPr algn="r" eaLnBrk="1" hangingPunct="1">
                <a:defRPr/>
              </a:pPr>
              <a:t>38</a:t>
            </a:fld>
            <a:endParaRPr lang="en-US" sz="1200">
              <a:latin typeface="+mn-lt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DBBD45-F701-4D8F-9D0F-CAD0B79A7E2B}" type="slidenum">
              <a:rPr lang="en-US"/>
              <a:pPr/>
              <a:t>39</a:t>
            </a:fld>
            <a:endParaRPr lang="en-US"/>
          </a:p>
        </p:txBody>
      </p:sp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id-ID"/>
          </a:p>
        </p:txBody>
      </p:sp>
      <p:sp>
        <p:nvSpPr>
          <p:cNvPr id="2048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defRPr/>
            </a:pPr>
            <a:fld id="{CBCB484A-441A-43D8-A2A6-E8D0377BF224}" type="slidenum">
              <a:rPr lang="en-US" sz="1200">
                <a:latin typeface="+mn-lt"/>
              </a:rPr>
              <a:pPr algn="r" eaLnBrk="1" hangingPunct="1">
                <a:defRPr/>
              </a:pPr>
              <a:t>39</a:t>
            </a:fld>
            <a:endParaRPr lang="en-US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5D44C-805C-437F-A3C3-E209AB0C2FD7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4C72-BFC8-4781-8F8E-2439F914CE63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E7B3-F9FF-41A0-B1E0-55A4AD5C0841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694EA-1D76-470A-B86B-93C46B8D4705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EA0C-032F-44A6-A2C9-016C4C472B5B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53FA3-4501-4D85-BBA2-3E56956B3063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3C06E-061E-4458-A72A-A5545FC13959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A0DBA-6852-464D-94DA-BEB9079E492D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C6588-6BEB-4D00-BB0C-98A6851B136F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4C0F5-CDC2-441D-A882-C19C5A8A2C3A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99C9730-E10C-4EF2-86D4-B917462788ED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F3CBFC4-4B93-4C65-BB7C-8FC4E090648F}" type="datetime1">
              <a:rPr lang="en-US" smtClean="0"/>
              <a:pPr/>
              <a:t>6/25/2012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7674444-5F12-4931-B2CD-A431CF98C8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219200"/>
            <a:ext cx="86106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HIV-AIDS </a:t>
            </a:r>
            <a:r>
              <a:rPr lang="id-ID" dirty="0" smtClean="0"/>
              <a:t>: </a:t>
            </a:r>
            <a:br>
              <a:rPr lang="id-ID" dirty="0" smtClean="0"/>
            </a:br>
            <a:r>
              <a:rPr lang="id-ID" dirty="0" smtClean="0"/>
              <a:t>PENGOBATAN ADALAH PENCEGAHAN PENULARAN</a:t>
            </a:r>
            <a:r>
              <a:rPr lang="en-US" dirty="0" smtClean="0"/>
              <a:t> 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901184"/>
            <a:ext cx="8077200" cy="1499616"/>
          </a:xfrm>
        </p:spPr>
        <p:txBody>
          <a:bodyPr>
            <a:normAutofit/>
          </a:bodyPr>
          <a:lstStyle/>
          <a:p>
            <a:r>
              <a:rPr lang="en-US" dirty="0" err="1" smtClean="0"/>
              <a:t>Muchlis</a:t>
            </a:r>
            <a:r>
              <a:rPr lang="en-US" dirty="0" smtClean="0"/>
              <a:t> </a:t>
            </a:r>
            <a:r>
              <a:rPr lang="en-US" dirty="0" err="1" smtClean="0"/>
              <a:t>Achsan</a:t>
            </a:r>
            <a:r>
              <a:rPr lang="en-US" dirty="0" smtClean="0"/>
              <a:t> </a:t>
            </a:r>
            <a:r>
              <a:rPr lang="en-US" dirty="0" err="1" smtClean="0"/>
              <a:t>Udji</a:t>
            </a:r>
            <a:r>
              <a:rPr lang="en-US" dirty="0" smtClean="0"/>
              <a:t> </a:t>
            </a:r>
            <a:r>
              <a:rPr lang="en-US" dirty="0" err="1" smtClean="0"/>
              <a:t>Sofro</a:t>
            </a:r>
            <a:endParaRPr lang="en-US" dirty="0" smtClean="0"/>
          </a:p>
          <a:p>
            <a:r>
              <a:rPr lang="en-US" dirty="0" smtClean="0"/>
              <a:t>Tim HIV-AIDS RSUP Dr </a:t>
            </a:r>
            <a:r>
              <a:rPr lang="en-US" dirty="0" err="1" smtClean="0"/>
              <a:t>Kariadi</a:t>
            </a:r>
            <a:r>
              <a:rPr lang="en-US" dirty="0" smtClean="0"/>
              <a:t>-FK UNDIP</a:t>
            </a:r>
          </a:p>
          <a:p>
            <a:r>
              <a:rPr lang="id-ID" dirty="0" smtClean="0"/>
              <a:t>Kuliah </a:t>
            </a:r>
            <a:r>
              <a:rPr lang="en-US" dirty="0" smtClean="0"/>
              <a:t>2</a:t>
            </a:r>
            <a:r>
              <a:rPr lang="id-ID" dirty="0" smtClean="0"/>
              <a:t>5 </a:t>
            </a:r>
            <a:r>
              <a:rPr lang="en-US" dirty="0" err="1" smtClean="0"/>
              <a:t>Juni</a:t>
            </a:r>
            <a:r>
              <a:rPr lang="en-US" dirty="0" smtClean="0"/>
              <a:t> 201</a:t>
            </a:r>
            <a:r>
              <a:rPr lang="id-ID" dirty="0" smtClean="0"/>
              <a:t>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d-ID" dirty="0" smtClean="0"/>
              <a:t>Indonesia: Estimasi </a:t>
            </a:r>
            <a:r>
              <a:rPr lang="id-ID" dirty="0"/>
              <a:t>300.000, yang diobati </a:t>
            </a:r>
            <a:r>
              <a:rPr lang="id-ID" dirty="0" smtClean="0"/>
              <a:t>&lt; 30.000</a:t>
            </a:r>
            <a:endParaRPr lang="id-ID" dirty="0"/>
          </a:p>
          <a:p>
            <a:r>
              <a:rPr lang="id-ID" dirty="0"/>
              <a:t>Test dan Treat di Afrika Selatan. </a:t>
            </a:r>
            <a:endParaRPr lang="id-ID" dirty="0" smtClean="0"/>
          </a:p>
          <a:p>
            <a:pPr lvl="1"/>
            <a:r>
              <a:rPr lang="id-ID" dirty="0" smtClean="0"/>
              <a:t>Target </a:t>
            </a:r>
            <a:r>
              <a:rPr lang="id-ID" dirty="0"/>
              <a:t>15 juta di Afrika, 88% yang tes mendapat penjelasan. </a:t>
            </a:r>
            <a:endParaRPr lang="id-ID" dirty="0" smtClean="0"/>
          </a:p>
          <a:p>
            <a:pPr lvl="1"/>
            <a:r>
              <a:rPr lang="id-ID" dirty="0" smtClean="0"/>
              <a:t>Ditemukan </a:t>
            </a:r>
            <a:r>
              <a:rPr lang="id-ID" dirty="0"/>
              <a:t>2.200.000 (18%)</a:t>
            </a:r>
          </a:p>
          <a:p>
            <a:r>
              <a:rPr lang="id-ID" dirty="0"/>
              <a:t>2010: minum ARV akan mengurangi penularan 92%</a:t>
            </a:r>
          </a:p>
          <a:p>
            <a:r>
              <a:rPr lang="id-ID" dirty="0"/>
              <a:t>2011: ART setelah diagnosis mengurangi penularan 98%. </a:t>
            </a:r>
            <a:r>
              <a:rPr lang="id-ID" i="1" dirty="0">
                <a:solidFill>
                  <a:srgbClr val="FF0000"/>
                </a:solidFill>
              </a:rPr>
              <a:t>Treatment is prevention</a:t>
            </a:r>
          </a:p>
          <a:p>
            <a:endParaRPr lang="id-ID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3169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Kasus</a:t>
            </a:r>
            <a:r>
              <a:rPr lang="en-US" dirty="0" smtClean="0"/>
              <a:t>  </a:t>
            </a:r>
            <a:r>
              <a:rPr lang="id-ID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Wanita</a:t>
            </a:r>
            <a:r>
              <a:rPr lang="en-US" dirty="0" smtClean="0"/>
              <a:t> 29 </a:t>
            </a:r>
            <a:r>
              <a:rPr lang="en-US" dirty="0" err="1" smtClean="0"/>
              <a:t>tahun</a:t>
            </a:r>
            <a:r>
              <a:rPr lang="en-US" dirty="0" smtClean="0"/>
              <a:t> , </a:t>
            </a:r>
            <a:r>
              <a:rPr lang="id-ID" dirty="0" smtClean="0"/>
              <a:t>Ibu Rumah Tangga</a:t>
            </a:r>
            <a:r>
              <a:rPr lang="en-US" dirty="0" smtClean="0"/>
              <a:t> </a:t>
            </a:r>
            <a:endParaRPr lang="id-ID" dirty="0" smtClean="0"/>
          </a:p>
          <a:p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id-ID" dirty="0" smtClean="0"/>
              <a:t>1</a:t>
            </a:r>
            <a:r>
              <a:rPr lang="en-US" dirty="0" smtClean="0"/>
              <a:t> orang :6 t</a:t>
            </a:r>
            <a:r>
              <a:rPr lang="id-ID" dirty="0" smtClean="0"/>
              <a:t>a</a:t>
            </a:r>
            <a:r>
              <a:rPr lang="en-US" dirty="0" smtClean="0"/>
              <a:t>h</a:t>
            </a:r>
            <a:r>
              <a:rPr lang="id-ID" dirty="0" smtClean="0"/>
              <a:t>un </a:t>
            </a:r>
            <a:r>
              <a:rPr lang="en-US" dirty="0" err="1" smtClean="0"/>
              <a:t>Sehat</a:t>
            </a:r>
            <a:r>
              <a:rPr lang="en-US" dirty="0" smtClean="0"/>
              <a:t>,  </a:t>
            </a:r>
          </a:p>
          <a:p>
            <a:r>
              <a:rPr lang="id-ID" dirty="0" smtClean="0"/>
              <a:t>Tidak </a:t>
            </a:r>
            <a:r>
              <a:rPr lang="en-US" dirty="0" smtClean="0"/>
              <a:t>Ada </a:t>
            </a:r>
            <a:r>
              <a:rPr lang="en-US" dirty="0" err="1" smtClean="0"/>
              <a:t>keluhan</a:t>
            </a:r>
            <a:r>
              <a:rPr lang="en-US" dirty="0" smtClean="0"/>
              <a:t>: </a:t>
            </a:r>
            <a:endParaRPr lang="id-ID" dirty="0" smtClean="0"/>
          </a:p>
          <a:p>
            <a:r>
              <a:rPr lang="en-US" b="1" dirty="0" err="1" smtClean="0">
                <a:sym typeface="Wingdings" pitchFamily="2" charset="2"/>
              </a:rPr>
              <a:t>Hanya</a:t>
            </a:r>
            <a:r>
              <a:rPr lang="en-US" b="1" dirty="0" smtClean="0">
                <a:sym typeface="Wingdings" pitchFamily="2" charset="2"/>
              </a:rPr>
              <a:t> </a:t>
            </a:r>
            <a:r>
              <a:rPr lang="en-US" b="1" dirty="0" err="1" smtClean="0">
                <a:sym typeface="Wingdings" pitchFamily="2" charset="2"/>
              </a:rPr>
              <a:t>melakukan</a:t>
            </a:r>
            <a:r>
              <a:rPr lang="en-US" b="1" dirty="0" smtClean="0">
                <a:sym typeface="Wingdings" pitchFamily="2" charset="2"/>
              </a:rPr>
              <a:t> hub sex </a:t>
            </a:r>
            <a:r>
              <a:rPr lang="en-US" b="1" dirty="0" err="1" smtClean="0">
                <a:sym typeface="Wingdings" pitchFamily="2" charset="2"/>
              </a:rPr>
              <a:t>dengan</a:t>
            </a:r>
            <a:r>
              <a:rPr lang="en-US" b="1" dirty="0" smtClean="0">
                <a:sym typeface="Wingdings" pitchFamily="2" charset="2"/>
              </a:rPr>
              <a:t> </a:t>
            </a:r>
            <a:r>
              <a:rPr lang="en-US" b="1" dirty="0" err="1" smtClean="0">
                <a:sym typeface="Wingdings" pitchFamily="2" charset="2"/>
              </a:rPr>
              <a:t>suami</a:t>
            </a:r>
            <a:endParaRPr lang="en-US" b="1" dirty="0" smtClean="0"/>
          </a:p>
          <a:p>
            <a:endParaRPr lang="en-US" dirty="0" smtClean="0"/>
          </a:p>
          <a:p>
            <a:r>
              <a:rPr lang="id-ID" dirty="0" smtClean="0">
                <a:sym typeface="Wingdings" pitchFamily="2" charset="2"/>
              </a:rPr>
              <a:t>Tes 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b="1" dirty="0" smtClean="0">
                <a:sym typeface="Wingdings" pitchFamily="2" charset="2"/>
              </a:rPr>
              <a:t>HIV +</a:t>
            </a:r>
          </a:p>
          <a:p>
            <a:r>
              <a:rPr lang="en-US" b="1" dirty="0" smtClean="0">
                <a:sym typeface="Wingdings" pitchFamily="2" charset="2"/>
              </a:rPr>
              <a:t>CD4: 3</a:t>
            </a:r>
            <a:r>
              <a:rPr lang="id-ID" b="1" dirty="0" smtClean="0">
                <a:sym typeface="Wingdings" pitchFamily="2" charset="2"/>
              </a:rPr>
              <a:t>97 </a:t>
            </a:r>
            <a:r>
              <a:rPr lang="en-US" dirty="0" smtClean="0">
                <a:sym typeface="Wingdings" pitchFamily="2" charset="2"/>
              </a:rPr>
              <a:t>(n: 400-1400)</a:t>
            </a:r>
          </a:p>
          <a:p>
            <a:endParaRPr lang="en-US" dirty="0" smtClean="0">
              <a:sym typeface="Wingdings" pitchFamily="2" charset="2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Tertular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siapa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Suami</a:t>
            </a:r>
            <a:r>
              <a:rPr lang="en-US" dirty="0" smtClean="0"/>
              <a:t>, 31 </a:t>
            </a:r>
            <a:r>
              <a:rPr lang="en-US" dirty="0" err="1" smtClean="0"/>
              <a:t>th</a:t>
            </a:r>
            <a:r>
              <a:rPr lang="en-US" dirty="0" smtClean="0"/>
              <a:t>, </a:t>
            </a:r>
            <a:r>
              <a:rPr lang="id-ID" dirty="0" smtClean="0"/>
              <a:t>Wiraswasta</a:t>
            </a:r>
            <a:r>
              <a:rPr lang="en-US" dirty="0" smtClean="0"/>
              <a:t> </a:t>
            </a:r>
          </a:p>
          <a:p>
            <a:r>
              <a:rPr lang="id-ID" i="1" dirty="0" smtClean="0">
                <a:solidFill>
                  <a:srgbClr val="FF0000"/>
                </a:solidFill>
              </a:rPr>
              <a:t>Selama menikah (7 tahun) tidak pernah melakukan hubungan sex selain dengan isteri</a:t>
            </a:r>
            <a:endParaRPr lang="en-US" i="1" dirty="0" smtClean="0">
              <a:solidFill>
                <a:srgbClr val="FF0000"/>
              </a:solidFill>
            </a:endParaRPr>
          </a:p>
          <a:p>
            <a:endParaRPr lang="id-ID" i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Status </a:t>
            </a:r>
            <a:r>
              <a:rPr lang="en-US" b="1" dirty="0" smtClean="0">
                <a:solidFill>
                  <a:srgbClr val="FF0000"/>
                </a:solidFill>
              </a:rPr>
              <a:t>HIV +</a:t>
            </a:r>
            <a:r>
              <a:rPr lang="en-US" dirty="0" smtClean="0"/>
              <a:t> (</a:t>
            </a:r>
            <a:r>
              <a:rPr lang="en-US" dirty="0" err="1" smtClean="0"/>
              <a:t>diketahui</a:t>
            </a:r>
            <a:r>
              <a:rPr lang="en-US" dirty="0" smtClean="0"/>
              <a:t> &gt; </a:t>
            </a:r>
            <a:r>
              <a:rPr lang="en-US" dirty="0" err="1" smtClean="0"/>
              <a:t>dulu</a:t>
            </a:r>
            <a:r>
              <a:rPr lang="en-US" dirty="0" smtClean="0"/>
              <a:t>,</a:t>
            </a:r>
            <a:r>
              <a:rPr lang="id-ID" dirty="0" smtClean="0"/>
              <a:t> dirawat di RS karena diare &gt; 1 bulan)</a:t>
            </a:r>
          </a:p>
          <a:p>
            <a:r>
              <a:rPr lang="id-ID" b="1" dirty="0" smtClean="0"/>
              <a:t>CD4: 14 (normal: 400-1400)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A95DE81-7CAA-4DD5-8C4D-1950814910CA}" type="slidenum">
              <a:rPr lang="en-US" altLang="en-US"/>
              <a:pPr>
                <a:defRPr/>
              </a:pPr>
              <a:t>13</a:t>
            </a:fld>
            <a:endParaRPr lang="en-US" altLang="en-US"/>
          </a:p>
        </p:txBody>
      </p:sp>
      <p:pic>
        <p:nvPicPr>
          <p:cNvPr id="19459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990600" y="22225"/>
            <a:ext cx="7391400" cy="6835775"/>
          </a:xfrm>
          <a:noFill/>
        </p:spPr>
      </p:pic>
      <p:sp>
        <p:nvSpPr>
          <p:cNvPr id="19460" name="Slide Number Placeholder 5"/>
          <p:cNvSpPr txBox="1">
            <a:spLocks noGrp="1"/>
          </p:cNvSpPr>
          <p:nvPr/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3A0FD4B-2B39-46A7-A6C5-13719B92E044}" type="slidenum">
              <a:rPr lang="en-US" sz="1000"/>
              <a:pPr algn="r"/>
              <a:t>13</a:t>
            </a:fld>
            <a:endParaRPr lang="en-US" sz="1000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336925" y="3465513"/>
            <a:ext cx="1285875" cy="376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Limfosit T</a:t>
            </a:r>
          </a:p>
        </p:txBody>
      </p:sp>
      <p:sp>
        <p:nvSpPr>
          <p:cNvPr id="2" name="Rectangle 1"/>
          <p:cNvSpPr/>
          <p:nvPr/>
        </p:nvSpPr>
        <p:spPr>
          <a:xfrm>
            <a:off x="6781800" y="1219200"/>
            <a:ext cx="10668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97734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A7220A-5CEC-4121-A197-ACD482E71349}" type="slidenum">
              <a:rPr lang="en-US" altLang="en-US"/>
              <a:pPr>
                <a:defRPr/>
              </a:pPr>
              <a:t>14</a:t>
            </a:fld>
            <a:endParaRPr lang="en-US" altLang="en-US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22238"/>
            <a:ext cx="7543800" cy="1295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PERJALANAN PENYAKIT HIV/AIDS TANPA OBAT ARV</a:t>
            </a:r>
          </a:p>
        </p:txBody>
      </p:sp>
      <p:sp>
        <p:nvSpPr>
          <p:cNvPr id="26628" name="Slide Number Placeholder 4"/>
          <p:cNvSpPr txBox="1">
            <a:spLocks noGrp="1"/>
          </p:cNvSpPr>
          <p:nvPr/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2F8337F2-6E8B-4FEF-BC21-B74D13528264}" type="slidenum">
              <a:rPr lang="en-US" sz="1000"/>
              <a:pPr algn="r"/>
              <a:t>14</a:t>
            </a:fld>
            <a:endParaRPr lang="en-US" sz="1000"/>
          </a:p>
        </p:txBody>
      </p:sp>
      <p:sp>
        <p:nvSpPr>
          <p:cNvPr id="26629" name="Line 3"/>
          <p:cNvSpPr>
            <a:spLocks noChangeShapeType="1"/>
          </p:cNvSpPr>
          <p:nvPr/>
        </p:nvSpPr>
        <p:spPr bwMode="auto">
          <a:xfrm>
            <a:off x="1295400" y="2438400"/>
            <a:ext cx="0" cy="30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30" name="Line 4"/>
          <p:cNvSpPr>
            <a:spLocks noChangeShapeType="1"/>
          </p:cNvSpPr>
          <p:nvPr/>
        </p:nvSpPr>
        <p:spPr bwMode="auto">
          <a:xfrm>
            <a:off x="1295400" y="5486400"/>
            <a:ext cx="670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31" name="Line 5"/>
          <p:cNvSpPr>
            <a:spLocks noChangeShapeType="1"/>
          </p:cNvSpPr>
          <p:nvPr/>
        </p:nvSpPr>
        <p:spPr bwMode="auto">
          <a:xfrm flipV="1">
            <a:off x="1295400" y="2667000"/>
            <a:ext cx="914400" cy="281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32" name="Line 6"/>
          <p:cNvSpPr>
            <a:spLocks noChangeShapeType="1"/>
          </p:cNvSpPr>
          <p:nvPr/>
        </p:nvSpPr>
        <p:spPr bwMode="auto">
          <a:xfrm>
            <a:off x="2209800" y="2667000"/>
            <a:ext cx="4572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33" name="Line 7"/>
          <p:cNvSpPr>
            <a:spLocks noChangeShapeType="1"/>
          </p:cNvSpPr>
          <p:nvPr/>
        </p:nvSpPr>
        <p:spPr bwMode="auto">
          <a:xfrm flipV="1">
            <a:off x="2667000" y="3886200"/>
            <a:ext cx="1981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34" name="Rectangle 9"/>
          <p:cNvSpPr>
            <a:spLocks noChangeArrowheads="1"/>
          </p:cNvSpPr>
          <p:nvPr/>
        </p:nvSpPr>
        <p:spPr bwMode="auto">
          <a:xfrm>
            <a:off x="1295400" y="5715000"/>
            <a:ext cx="67818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26635" name="Text Box 10"/>
          <p:cNvSpPr txBox="1">
            <a:spLocks noChangeArrowheads="1"/>
          </p:cNvSpPr>
          <p:nvPr/>
        </p:nvSpPr>
        <p:spPr bwMode="auto">
          <a:xfrm>
            <a:off x="1393825" y="6172200"/>
            <a:ext cx="668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d-ID" sz="2400">
              <a:latin typeface="Times New Roman" pitchFamily="18" charset="0"/>
            </a:endParaRPr>
          </a:p>
        </p:txBody>
      </p:sp>
      <p:sp>
        <p:nvSpPr>
          <p:cNvPr id="26636" name="Text Box 11"/>
          <p:cNvSpPr txBox="1">
            <a:spLocks noChangeArrowheads="1"/>
          </p:cNvSpPr>
          <p:nvPr/>
        </p:nvSpPr>
        <p:spPr bwMode="auto">
          <a:xfrm>
            <a:off x="1371600" y="6019800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</a:rPr>
              <a:t>3 Bulan                1 th         5 th     7 th           10-11 th</a:t>
            </a:r>
          </a:p>
        </p:txBody>
      </p:sp>
      <p:sp>
        <p:nvSpPr>
          <p:cNvPr id="26637" name="Text Box 12"/>
          <p:cNvSpPr txBox="1">
            <a:spLocks noChangeArrowheads="1"/>
          </p:cNvSpPr>
          <p:nvPr/>
        </p:nvSpPr>
        <p:spPr bwMode="auto">
          <a:xfrm>
            <a:off x="7086600" y="3824591"/>
            <a:ext cx="1447800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Viral load</a:t>
            </a:r>
          </a:p>
        </p:txBody>
      </p:sp>
      <p:sp>
        <p:nvSpPr>
          <p:cNvPr id="26638" name="Text Box 13"/>
          <p:cNvSpPr txBox="1">
            <a:spLocks noChangeArrowheads="1"/>
          </p:cNvSpPr>
          <p:nvPr/>
        </p:nvSpPr>
        <p:spPr bwMode="auto">
          <a:xfrm>
            <a:off x="685800" y="2057400"/>
            <a:ext cx="1006475" cy="466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</a:rPr>
              <a:t>CD 4</a:t>
            </a:r>
          </a:p>
        </p:txBody>
      </p:sp>
      <p:sp>
        <p:nvSpPr>
          <p:cNvPr id="26639" name="Line 14"/>
          <p:cNvSpPr>
            <a:spLocks noChangeShapeType="1"/>
          </p:cNvSpPr>
          <p:nvPr/>
        </p:nvSpPr>
        <p:spPr bwMode="auto">
          <a:xfrm>
            <a:off x="1447800" y="2362200"/>
            <a:ext cx="381000" cy="533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40" name="Line 15"/>
          <p:cNvSpPr>
            <a:spLocks noChangeShapeType="1"/>
          </p:cNvSpPr>
          <p:nvPr/>
        </p:nvSpPr>
        <p:spPr bwMode="auto">
          <a:xfrm>
            <a:off x="1828800" y="2895600"/>
            <a:ext cx="381000" cy="1295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41" name="Line 16"/>
          <p:cNvSpPr>
            <a:spLocks noChangeShapeType="1"/>
          </p:cNvSpPr>
          <p:nvPr/>
        </p:nvSpPr>
        <p:spPr bwMode="auto">
          <a:xfrm flipV="1">
            <a:off x="2209800" y="3429000"/>
            <a:ext cx="838200" cy="762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3048000" y="3429000"/>
            <a:ext cx="160020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>
            <a:off x="4572000" y="3733800"/>
            <a:ext cx="762000" cy="1066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>
            <a:off x="5334000" y="4800600"/>
            <a:ext cx="121920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45" name="Line 21"/>
          <p:cNvSpPr>
            <a:spLocks noChangeShapeType="1"/>
          </p:cNvSpPr>
          <p:nvPr/>
        </p:nvSpPr>
        <p:spPr bwMode="auto">
          <a:xfrm>
            <a:off x="6553200" y="5105400"/>
            <a:ext cx="685800" cy="304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46" name="Line 22"/>
          <p:cNvSpPr>
            <a:spLocks noChangeShapeType="1"/>
          </p:cNvSpPr>
          <p:nvPr/>
        </p:nvSpPr>
        <p:spPr bwMode="auto">
          <a:xfrm>
            <a:off x="7239000" y="5410200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47" name="Line 23"/>
          <p:cNvSpPr>
            <a:spLocks noChangeShapeType="1"/>
          </p:cNvSpPr>
          <p:nvPr/>
        </p:nvSpPr>
        <p:spPr bwMode="auto">
          <a:xfrm>
            <a:off x="4648200" y="3886200"/>
            <a:ext cx="7620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48" name="Line 24"/>
          <p:cNvSpPr>
            <a:spLocks noChangeShapeType="1"/>
          </p:cNvSpPr>
          <p:nvPr/>
        </p:nvSpPr>
        <p:spPr bwMode="auto">
          <a:xfrm>
            <a:off x="5410200" y="4114800"/>
            <a:ext cx="533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49" name="Line 25"/>
          <p:cNvSpPr>
            <a:spLocks noChangeShapeType="1"/>
          </p:cNvSpPr>
          <p:nvPr/>
        </p:nvSpPr>
        <p:spPr bwMode="auto">
          <a:xfrm flipV="1">
            <a:off x="5943600" y="3429000"/>
            <a:ext cx="91440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50" name="Line 26"/>
          <p:cNvSpPr>
            <a:spLocks noChangeShapeType="1"/>
          </p:cNvSpPr>
          <p:nvPr/>
        </p:nvSpPr>
        <p:spPr bwMode="auto">
          <a:xfrm flipV="1">
            <a:off x="6858000" y="1981200"/>
            <a:ext cx="609600" cy="1447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51" name="Line 27"/>
          <p:cNvSpPr>
            <a:spLocks noChangeShapeType="1"/>
          </p:cNvSpPr>
          <p:nvPr/>
        </p:nvSpPr>
        <p:spPr bwMode="auto">
          <a:xfrm flipH="1">
            <a:off x="6248400" y="3810000"/>
            <a:ext cx="9906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652" name="Text Box 28"/>
          <p:cNvSpPr txBox="1">
            <a:spLocks noChangeArrowheads="1"/>
          </p:cNvSpPr>
          <p:nvPr/>
        </p:nvSpPr>
        <p:spPr bwMode="auto">
          <a:xfrm>
            <a:off x="6934200" y="1571612"/>
            <a:ext cx="1981200" cy="46672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KEMATIAN</a:t>
            </a:r>
          </a:p>
        </p:txBody>
      </p:sp>
      <p:sp>
        <p:nvSpPr>
          <p:cNvPr id="26653" name="Text Box 29"/>
          <p:cNvSpPr txBox="1">
            <a:spLocks noChangeArrowheads="1"/>
          </p:cNvSpPr>
          <p:nvPr/>
        </p:nvSpPr>
        <p:spPr bwMode="auto">
          <a:xfrm>
            <a:off x="5486400" y="2590800"/>
            <a:ext cx="1752600" cy="831850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Infeksi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Oportunistik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54" name="Text Box 30"/>
          <p:cNvSpPr txBox="1">
            <a:spLocks noChangeArrowheads="1"/>
          </p:cNvSpPr>
          <p:nvPr/>
        </p:nvSpPr>
        <p:spPr bwMode="auto">
          <a:xfrm>
            <a:off x="1371600" y="4724400"/>
            <a:ext cx="1219200" cy="590550"/>
          </a:xfrm>
          <a:prstGeom prst="rect">
            <a:avLst/>
          </a:prstGeom>
          <a:solidFill>
            <a:srgbClr val="FF66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</a:rPr>
              <a:t>PERIODE JENDELA</a:t>
            </a:r>
          </a:p>
        </p:txBody>
      </p:sp>
      <p:sp>
        <p:nvSpPr>
          <p:cNvPr id="26655" name="Text Box 31"/>
          <p:cNvSpPr txBox="1">
            <a:spLocks noChangeArrowheads="1"/>
          </p:cNvSpPr>
          <p:nvPr/>
        </p:nvSpPr>
        <p:spPr bwMode="auto">
          <a:xfrm>
            <a:off x="2743200" y="4876800"/>
            <a:ext cx="1828800" cy="46672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Tanpa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Gejala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56" name="Line 32"/>
          <p:cNvSpPr>
            <a:spLocks noChangeShapeType="1"/>
          </p:cNvSpPr>
          <p:nvPr/>
        </p:nvSpPr>
        <p:spPr bwMode="auto">
          <a:xfrm>
            <a:off x="5638800" y="3505200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57" name="Text Box 33"/>
          <p:cNvSpPr txBox="1">
            <a:spLocks noChangeArrowheads="1"/>
          </p:cNvSpPr>
          <p:nvPr/>
        </p:nvSpPr>
        <p:spPr bwMode="auto">
          <a:xfrm>
            <a:off x="4800600" y="4876800"/>
            <a:ext cx="1808163" cy="466725"/>
          </a:xfrm>
          <a:prstGeom prst="rect">
            <a:avLst/>
          </a:prstGeom>
          <a:solidFill>
            <a:srgbClr val="66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Gejala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Klinis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B5617-C2E5-4CF8-AA6E-96E1F4A9B59B}" type="slidenum">
              <a:rPr lang="en-US" altLang="en-US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43011" name="Text Box 2"/>
          <p:cNvSpPr txBox="1">
            <a:spLocks noChangeArrowheads="1"/>
          </p:cNvSpPr>
          <p:nvPr/>
        </p:nvSpPr>
        <p:spPr bwMode="auto">
          <a:xfrm>
            <a:off x="5410200" y="4648200"/>
            <a:ext cx="2514600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PML, cryptosporidiosis</a:t>
            </a:r>
          </a:p>
        </p:txBody>
      </p:sp>
      <p:sp>
        <p:nvSpPr>
          <p:cNvPr id="43012" name="Rectangle 3"/>
          <p:cNvSpPr>
            <a:spLocks noChangeArrowheads="1"/>
          </p:cNvSpPr>
          <p:nvPr/>
        </p:nvSpPr>
        <p:spPr bwMode="auto">
          <a:xfrm>
            <a:off x="7242175" y="6410325"/>
            <a:ext cx="184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id-ID" sz="2400" b="1">
              <a:latin typeface="Times New Roman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381000"/>
            <a:ext cx="6705600" cy="5280025"/>
            <a:chOff x="912" y="336"/>
            <a:chExt cx="4704" cy="3836"/>
          </a:xfrm>
        </p:grpSpPr>
        <p:sp>
          <p:nvSpPr>
            <p:cNvPr id="43018" name="AutoShape 5"/>
            <p:cNvSpPr>
              <a:spLocks noChangeArrowheads="1"/>
            </p:cNvSpPr>
            <p:nvPr/>
          </p:nvSpPr>
          <p:spPr bwMode="auto">
            <a:xfrm>
              <a:off x="2016" y="624"/>
              <a:ext cx="2784" cy="3120"/>
            </a:xfrm>
            <a:prstGeom prst="rtTriangle">
              <a:avLst/>
            </a:prstGeom>
            <a:solidFill>
              <a:schemeClr val="bg1"/>
            </a:solidFill>
            <a:ln w="5715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43019" name="Text Box 6"/>
            <p:cNvSpPr txBox="1">
              <a:spLocks noChangeArrowheads="1"/>
            </p:cNvSpPr>
            <p:nvPr/>
          </p:nvSpPr>
          <p:spPr bwMode="auto">
            <a:xfrm>
              <a:off x="2543" y="3840"/>
              <a:ext cx="1537" cy="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Time</a:t>
              </a:r>
            </a:p>
          </p:txBody>
        </p:sp>
        <p:sp>
          <p:nvSpPr>
            <p:cNvPr id="43020" name="Line 7"/>
            <p:cNvSpPr>
              <a:spLocks noChangeShapeType="1"/>
            </p:cNvSpPr>
            <p:nvPr/>
          </p:nvSpPr>
          <p:spPr bwMode="auto">
            <a:xfrm>
              <a:off x="2304" y="4128"/>
              <a:ext cx="1536" cy="0"/>
            </a:xfrm>
            <a:prstGeom prst="line">
              <a:avLst/>
            </a:prstGeom>
            <a:noFill/>
            <a:ln w="76200" cap="sq">
              <a:solidFill>
                <a:schemeClr val="tx1"/>
              </a:solidFill>
              <a:round/>
              <a:headEnd type="none" w="sm" len="sm"/>
              <a:tailEnd type="stealth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3021" name="Text Box 8"/>
            <p:cNvSpPr txBox="1">
              <a:spLocks noChangeArrowheads="1"/>
            </p:cNvSpPr>
            <p:nvPr/>
          </p:nvSpPr>
          <p:spPr bwMode="auto">
            <a:xfrm>
              <a:off x="912" y="1344"/>
              <a:ext cx="721" cy="42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solidFill>
                    <a:srgbClr val="FF3300"/>
                  </a:solidFill>
                  <a:latin typeface="Times New Roman" pitchFamily="18" charset="0"/>
                </a:rPr>
                <a:t>CD4</a:t>
              </a:r>
            </a:p>
          </p:txBody>
        </p:sp>
        <p:sp>
          <p:nvSpPr>
            <p:cNvPr id="43022" name="Line 9"/>
            <p:cNvSpPr>
              <a:spLocks noChangeShapeType="1"/>
            </p:cNvSpPr>
            <p:nvPr/>
          </p:nvSpPr>
          <p:spPr bwMode="auto">
            <a:xfrm>
              <a:off x="2016" y="2400"/>
              <a:ext cx="158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3023" name="Line 10"/>
            <p:cNvSpPr>
              <a:spLocks noChangeShapeType="1"/>
            </p:cNvSpPr>
            <p:nvPr/>
          </p:nvSpPr>
          <p:spPr bwMode="auto">
            <a:xfrm>
              <a:off x="2064" y="3024"/>
              <a:ext cx="2112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3024" name="Line 11"/>
            <p:cNvSpPr>
              <a:spLocks noChangeShapeType="1"/>
            </p:cNvSpPr>
            <p:nvPr/>
          </p:nvSpPr>
          <p:spPr bwMode="auto">
            <a:xfrm>
              <a:off x="2064" y="1680"/>
              <a:ext cx="86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3025" name="Line 12"/>
            <p:cNvSpPr>
              <a:spLocks noChangeShapeType="1"/>
            </p:cNvSpPr>
            <p:nvPr/>
          </p:nvSpPr>
          <p:spPr bwMode="auto">
            <a:xfrm>
              <a:off x="2016" y="864"/>
              <a:ext cx="144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3026" name="Line 13"/>
            <p:cNvSpPr>
              <a:spLocks noChangeShapeType="1"/>
            </p:cNvSpPr>
            <p:nvPr/>
          </p:nvSpPr>
          <p:spPr bwMode="auto">
            <a:xfrm>
              <a:off x="2064" y="3408"/>
              <a:ext cx="2448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3027" name="Text Box 14"/>
            <p:cNvSpPr txBox="1">
              <a:spLocks noChangeArrowheads="1"/>
            </p:cNvSpPr>
            <p:nvPr/>
          </p:nvSpPr>
          <p:spPr bwMode="auto">
            <a:xfrm>
              <a:off x="1488" y="720"/>
              <a:ext cx="625" cy="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400</a:t>
              </a:r>
            </a:p>
          </p:txBody>
        </p:sp>
        <p:sp>
          <p:nvSpPr>
            <p:cNvPr id="43028" name="Text Box 15"/>
            <p:cNvSpPr txBox="1">
              <a:spLocks noChangeArrowheads="1"/>
            </p:cNvSpPr>
            <p:nvPr/>
          </p:nvSpPr>
          <p:spPr bwMode="auto">
            <a:xfrm>
              <a:off x="1536" y="1537"/>
              <a:ext cx="624" cy="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300</a:t>
              </a:r>
            </a:p>
          </p:txBody>
        </p:sp>
        <p:sp>
          <p:nvSpPr>
            <p:cNvPr id="43029" name="Text Box 16"/>
            <p:cNvSpPr txBox="1">
              <a:spLocks noChangeArrowheads="1"/>
            </p:cNvSpPr>
            <p:nvPr/>
          </p:nvSpPr>
          <p:spPr bwMode="auto">
            <a:xfrm>
              <a:off x="1536" y="2208"/>
              <a:ext cx="624" cy="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200</a:t>
              </a:r>
            </a:p>
          </p:txBody>
        </p:sp>
        <p:sp>
          <p:nvSpPr>
            <p:cNvPr id="43030" name="Text Box 17"/>
            <p:cNvSpPr txBox="1">
              <a:spLocks noChangeArrowheads="1"/>
            </p:cNvSpPr>
            <p:nvPr/>
          </p:nvSpPr>
          <p:spPr bwMode="auto">
            <a:xfrm>
              <a:off x="1536" y="2927"/>
              <a:ext cx="624" cy="333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100</a:t>
              </a:r>
            </a:p>
          </p:txBody>
        </p:sp>
        <p:sp>
          <p:nvSpPr>
            <p:cNvPr id="43031" name="Text Box 18"/>
            <p:cNvSpPr txBox="1">
              <a:spLocks noChangeArrowheads="1"/>
            </p:cNvSpPr>
            <p:nvPr/>
          </p:nvSpPr>
          <p:spPr bwMode="auto">
            <a:xfrm>
              <a:off x="1584" y="3311"/>
              <a:ext cx="624" cy="333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50</a:t>
              </a:r>
            </a:p>
          </p:txBody>
        </p:sp>
        <p:sp>
          <p:nvSpPr>
            <p:cNvPr id="43032" name="Text Box 19"/>
            <p:cNvSpPr txBox="1">
              <a:spLocks noChangeArrowheads="1"/>
            </p:cNvSpPr>
            <p:nvPr/>
          </p:nvSpPr>
          <p:spPr bwMode="auto">
            <a:xfrm>
              <a:off x="2640" y="672"/>
              <a:ext cx="1200" cy="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H.zoster</a:t>
              </a:r>
            </a:p>
          </p:txBody>
        </p:sp>
        <p:sp>
          <p:nvSpPr>
            <p:cNvPr id="43033" name="Text Box 20"/>
            <p:cNvSpPr txBox="1">
              <a:spLocks noChangeArrowheads="1"/>
            </p:cNvSpPr>
            <p:nvPr/>
          </p:nvSpPr>
          <p:spPr bwMode="auto">
            <a:xfrm>
              <a:off x="2832" y="1153"/>
              <a:ext cx="480" cy="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TB</a:t>
              </a:r>
            </a:p>
          </p:txBody>
        </p:sp>
        <p:sp>
          <p:nvSpPr>
            <p:cNvPr id="43034" name="Text Box 21"/>
            <p:cNvSpPr txBox="1">
              <a:spLocks noChangeArrowheads="1"/>
            </p:cNvSpPr>
            <p:nvPr/>
          </p:nvSpPr>
          <p:spPr bwMode="auto">
            <a:xfrm>
              <a:off x="3168" y="1537"/>
              <a:ext cx="1872" cy="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Oral candidiasis</a:t>
              </a:r>
            </a:p>
          </p:txBody>
        </p:sp>
        <p:sp>
          <p:nvSpPr>
            <p:cNvPr id="43035" name="Text Box 22"/>
            <p:cNvSpPr txBox="1">
              <a:spLocks noChangeArrowheads="1"/>
            </p:cNvSpPr>
            <p:nvPr/>
          </p:nvSpPr>
          <p:spPr bwMode="auto">
            <a:xfrm>
              <a:off x="3744" y="2189"/>
              <a:ext cx="1872" cy="59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PCP, oesophageal candidiasis, herpes</a:t>
              </a:r>
            </a:p>
          </p:txBody>
        </p:sp>
        <p:sp>
          <p:nvSpPr>
            <p:cNvPr id="43036" name="Text Box 23"/>
            <p:cNvSpPr txBox="1">
              <a:spLocks noChangeArrowheads="1"/>
            </p:cNvSpPr>
            <p:nvPr/>
          </p:nvSpPr>
          <p:spPr bwMode="auto">
            <a:xfrm>
              <a:off x="4320" y="2813"/>
              <a:ext cx="1296" cy="59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Toxo, CMV,     Cryptococ</a:t>
              </a:r>
            </a:p>
          </p:txBody>
        </p:sp>
        <p:sp>
          <p:nvSpPr>
            <p:cNvPr id="43037" name="Text Box 24"/>
            <p:cNvSpPr txBox="1">
              <a:spLocks noChangeArrowheads="1"/>
            </p:cNvSpPr>
            <p:nvPr/>
          </p:nvSpPr>
          <p:spPr bwMode="auto">
            <a:xfrm>
              <a:off x="2160" y="336"/>
              <a:ext cx="1728" cy="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id-ID" sz="2400" b="1" i="1">
                <a:latin typeface="Times New Roman" pitchFamily="18" charset="0"/>
              </a:endParaRPr>
            </a:p>
          </p:txBody>
        </p:sp>
      </p:grpSp>
      <p:sp>
        <p:nvSpPr>
          <p:cNvPr id="44057" name="Rectangle 25"/>
          <p:cNvSpPr>
            <a:spLocks noChangeArrowheads="1"/>
          </p:cNvSpPr>
          <p:nvPr/>
        </p:nvSpPr>
        <p:spPr bwMode="auto">
          <a:xfrm>
            <a:off x="3886200" y="0"/>
            <a:ext cx="5257800" cy="17526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Penurunan CD4 </a:t>
            </a: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Wingdings" pitchFamily="2" charset="2"/>
              </a:rPr>
              <a:t></a:t>
            </a:r>
            <a:endParaRPr lang="en-US" sz="32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>
              <a:defRPr/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Infeksi Oportunistik (IO)</a:t>
            </a:r>
            <a:endParaRPr lang="en-US" sz="32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43015" name="Text Box 26"/>
          <p:cNvSpPr txBox="1">
            <a:spLocks noChangeArrowheads="1"/>
          </p:cNvSpPr>
          <p:nvPr/>
        </p:nvSpPr>
        <p:spPr bwMode="auto">
          <a:xfrm>
            <a:off x="7604125" y="2743200"/>
            <a:ext cx="131127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</a:rPr>
              <a:t> </a:t>
            </a:r>
            <a:r>
              <a:rPr lang="en-US" sz="3200" b="1">
                <a:solidFill>
                  <a:schemeClr val="hlink"/>
                </a:solidFill>
                <a:latin typeface="Times New Roman" pitchFamily="18" charset="0"/>
              </a:rPr>
              <a:t>AIDS</a:t>
            </a:r>
          </a:p>
          <a:p>
            <a:endParaRPr lang="nl-NL" sz="2400">
              <a:latin typeface="Times New Roman" pitchFamily="18" charset="0"/>
            </a:endParaRPr>
          </a:p>
        </p:txBody>
      </p:sp>
      <p:sp>
        <p:nvSpPr>
          <p:cNvPr id="43016" name="AutoShape 27"/>
          <p:cNvSpPr>
            <a:spLocks noChangeArrowheads="1"/>
          </p:cNvSpPr>
          <p:nvPr/>
        </p:nvSpPr>
        <p:spPr bwMode="auto">
          <a:xfrm>
            <a:off x="7924800" y="3352800"/>
            <a:ext cx="561975" cy="1662113"/>
          </a:xfrm>
          <a:prstGeom prst="downArrow">
            <a:avLst>
              <a:gd name="adj1" fmla="val 50000"/>
              <a:gd name="adj2" fmla="val 73941"/>
            </a:avLst>
          </a:prstGeom>
          <a:solidFill>
            <a:srgbClr val="00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43017" name="Text Box 29"/>
          <p:cNvSpPr txBox="1">
            <a:spLocks noChangeArrowheads="1"/>
          </p:cNvSpPr>
          <p:nvPr/>
        </p:nvSpPr>
        <p:spPr bwMode="auto">
          <a:xfrm>
            <a:off x="1127125" y="6056313"/>
            <a:ext cx="5572125" cy="376237"/>
          </a:xfrm>
          <a:prstGeom prst="rect">
            <a:avLst/>
          </a:prstGeom>
          <a:solidFill>
            <a:srgbClr val="66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CD4 &gt; 200 : terinfeksi HIV. 	CD4&lt; 200: AIDS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B66712D8-3BA6-42B4-81D7-036451B256C2}" type="slidenum">
              <a:rPr lang="en-US"/>
              <a:pPr/>
              <a:t>16</a:t>
            </a:fld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1254435972"/>
              </p:ext>
            </p:extLst>
          </p:nvPr>
        </p:nvGraphicFramePr>
        <p:xfrm>
          <a:off x="142876" y="642918"/>
          <a:ext cx="885828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8280"/>
              </a:tblGrid>
              <a:tr h="297969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Stadium 1: </a:t>
                      </a:r>
                      <a:r>
                        <a:rPr lang="en-US" sz="2000" b="1" dirty="0" err="1" smtClean="0"/>
                        <a:t>Asimtomatik</a:t>
                      </a:r>
                      <a:endParaRPr lang="en-US" sz="2000" b="1" dirty="0"/>
                    </a:p>
                  </a:txBody>
                  <a:tcPr/>
                </a:tc>
              </a:tr>
              <a:tr h="52717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dirty="0" err="1" smtClean="0"/>
                        <a:t>Tidak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ada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penurunan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berat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badan</a:t>
                      </a:r>
                      <a:endParaRPr lang="en-US" sz="200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dirty="0" err="1" smtClean="0"/>
                        <a:t>Tanpa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gejala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atau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hanya</a:t>
                      </a:r>
                      <a:r>
                        <a:rPr lang="en-US" sz="2400" baseline="0" dirty="0" smtClean="0"/>
                        <a:t>: </a:t>
                      </a:r>
                      <a:r>
                        <a:rPr lang="en-US" sz="2400" b="1" baseline="0" dirty="0" err="1" smtClean="0"/>
                        <a:t>Limfadenopati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en-US" sz="2400" baseline="0" dirty="0" err="1" smtClean="0"/>
                        <a:t>Generalisata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Persisten</a:t>
                      </a:r>
                      <a:endParaRPr lang="en-US" sz="2400" dirty="0"/>
                    </a:p>
                  </a:txBody>
                  <a:tcPr/>
                </a:tc>
              </a:tr>
              <a:tr h="297969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/>
                </a:tc>
              </a:tr>
              <a:tr h="338753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lang="en-US" sz="2000" b="1" dirty="0"/>
                    </a:p>
                  </a:txBody>
                  <a:tcPr/>
                </a:tc>
              </a:tr>
              <a:tr h="297969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/>
                </a:tc>
              </a:tr>
              <a:tr h="297969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http://www.nzma.org.nz/journal/120-1248/2403/content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671786"/>
            <a:ext cx="49895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" y="285728"/>
          <a:ext cx="8705880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5880"/>
              </a:tblGrid>
              <a:tr h="378853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Stadium 2: </a:t>
                      </a:r>
                      <a:r>
                        <a:rPr lang="en-US" sz="2000" b="1" dirty="0" err="1" smtClean="0"/>
                        <a:t>Sakit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err="1" smtClean="0"/>
                        <a:t>Ringan</a:t>
                      </a:r>
                      <a:endParaRPr lang="en-US" sz="2000" b="1" dirty="0"/>
                    </a:p>
                  </a:txBody>
                  <a:tcPr/>
                </a:tc>
              </a:tr>
              <a:tr h="2127404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Penurunan</a:t>
                      </a:r>
                      <a:r>
                        <a:rPr lang="en-US" sz="2000" dirty="0" smtClean="0"/>
                        <a:t> BB 5-10%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dirty="0" smtClean="0"/>
                        <a:t> ISPA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berulang</a:t>
                      </a:r>
                      <a:r>
                        <a:rPr lang="en-US" sz="2000" baseline="0" dirty="0" smtClean="0"/>
                        <a:t>: sinusitis, </a:t>
                      </a:r>
                      <a:r>
                        <a:rPr lang="en-US" sz="2000" baseline="0" dirty="0" err="1" smtClean="0"/>
                        <a:t>otitis</a:t>
                      </a:r>
                      <a:endParaRPr lang="en-US" sz="20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 Herpes zoster </a:t>
                      </a:r>
                      <a:r>
                        <a:rPr lang="en-US" sz="2000" baseline="0" dirty="0" err="1" smtClean="0"/>
                        <a:t>dalam</a:t>
                      </a:r>
                      <a:r>
                        <a:rPr lang="en-US" sz="2000" baseline="0" dirty="0" smtClean="0"/>
                        <a:t> 5 </a:t>
                      </a:r>
                      <a:r>
                        <a:rPr lang="en-US" sz="2000" baseline="0" dirty="0" err="1" smtClean="0"/>
                        <a:t>tahun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terakhir</a:t>
                      </a:r>
                      <a:endParaRPr lang="en-US" sz="20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/>
                        <a:t> Luka </a:t>
                      </a:r>
                      <a:r>
                        <a:rPr lang="en-US" sz="2000" baseline="0" dirty="0" err="1" smtClean="0"/>
                        <a:t>di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sekitar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bibir</a:t>
                      </a:r>
                      <a:r>
                        <a:rPr lang="en-US" sz="2000" baseline="0" dirty="0" smtClean="0"/>
                        <a:t> (</a:t>
                      </a:r>
                      <a:r>
                        <a:rPr lang="en-US" sz="2000" baseline="0" dirty="0" err="1" smtClean="0"/>
                        <a:t>kelitis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angularis</a:t>
                      </a:r>
                      <a:r>
                        <a:rPr lang="en-US" sz="2000" baseline="0" dirty="0" smtClean="0"/>
                        <a:t>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/>
                        <a:t> </a:t>
                      </a:r>
                      <a:r>
                        <a:rPr lang="en-US" sz="2000" b="1" baseline="0" dirty="0" err="1" smtClean="0"/>
                        <a:t>Ulkus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en-US" sz="2000" b="1" baseline="0" dirty="0" err="1" smtClean="0"/>
                        <a:t>mulut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en-US" sz="2000" b="1" baseline="0" dirty="0" err="1" smtClean="0"/>
                        <a:t>berulang</a:t>
                      </a:r>
                      <a:endParaRPr lang="en-US" sz="2000" b="1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Ruam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kulit</a:t>
                      </a:r>
                      <a:r>
                        <a:rPr lang="en-US" sz="2000" baseline="0" dirty="0" smtClean="0"/>
                        <a:t> yang </a:t>
                      </a:r>
                      <a:r>
                        <a:rPr lang="en-US" sz="2000" baseline="0" dirty="0" err="1" smtClean="0"/>
                        <a:t>gatal</a:t>
                      </a:r>
                      <a:r>
                        <a:rPr lang="en-US" sz="2000" baseline="0" dirty="0" smtClean="0"/>
                        <a:t> (</a:t>
                      </a:r>
                      <a:r>
                        <a:rPr lang="en-US" sz="2000" baseline="0" dirty="0" err="1" smtClean="0"/>
                        <a:t>seboroik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atau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prurigo</a:t>
                      </a:r>
                      <a:r>
                        <a:rPr lang="en-US" sz="2000" baseline="0" dirty="0" smtClean="0"/>
                        <a:t>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/>
                        <a:t> </a:t>
                      </a:r>
                      <a:r>
                        <a:rPr lang="en-US" sz="2000" b="1" baseline="0" dirty="0" smtClean="0"/>
                        <a:t>Dermatitis </a:t>
                      </a:r>
                      <a:r>
                        <a:rPr lang="en-US" sz="2000" b="1" baseline="0" dirty="0" err="1" smtClean="0"/>
                        <a:t>seboroik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8" descr="http://www.pyroenergen.com/articles08/images/herpes-zoster-shingles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357562"/>
            <a:ext cx="4598893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rzuser.uni-heidelberg.de/~cn6/baltista/cheiliti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0640" y="3500438"/>
            <a:ext cx="4563359" cy="298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" y="357166"/>
          <a:ext cx="8777318" cy="2332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77318"/>
              </a:tblGrid>
              <a:tr h="399029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Stadium 3: </a:t>
                      </a:r>
                      <a:r>
                        <a:rPr lang="en-US" sz="2000" b="1" dirty="0" err="1" smtClean="0"/>
                        <a:t>Sakit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err="1" smtClean="0"/>
                        <a:t>Sedang</a:t>
                      </a:r>
                      <a:endParaRPr lang="en-US" sz="2000" b="1" dirty="0"/>
                    </a:p>
                  </a:txBody>
                  <a:tcPr/>
                </a:tc>
              </a:tr>
              <a:tr h="1933758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2000" dirty="0" err="1" smtClean="0"/>
                        <a:t>Penurunan</a:t>
                      </a:r>
                      <a:r>
                        <a:rPr lang="en-US" sz="2000" dirty="0" smtClean="0"/>
                        <a:t> BB &gt; 10%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Diare</a:t>
                      </a:r>
                      <a:r>
                        <a:rPr lang="en-US" sz="2000" dirty="0" smtClean="0"/>
                        <a:t>, </a:t>
                      </a:r>
                      <a:r>
                        <a:rPr lang="en-US" sz="2000" dirty="0" err="1" smtClean="0"/>
                        <a:t>demam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yg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tidak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diketahui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penyebabnya</a:t>
                      </a:r>
                      <a:r>
                        <a:rPr lang="en-US" sz="2000" baseline="0" dirty="0" smtClean="0"/>
                        <a:t> &gt; 1 </a:t>
                      </a:r>
                      <a:r>
                        <a:rPr lang="en-US" sz="2000" baseline="0" dirty="0" err="1" smtClean="0"/>
                        <a:t>bulan</a:t>
                      </a:r>
                      <a:endParaRPr lang="en-US" sz="20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/>
                        <a:t> </a:t>
                      </a:r>
                      <a:r>
                        <a:rPr lang="en-US" sz="2000" b="1" baseline="0" dirty="0" err="1" smtClean="0"/>
                        <a:t>Kandidiasis</a:t>
                      </a:r>
                      <a:r>
                        <a:rPr lang="en-US" sz="2000" b="1" baseline="0" dirty="0" smtClean="0"/>
                        <a:t> Oral </a:t>
                      </a:r>
                      <a:r>
                        <a:rPr lang="en-US" sz="2000" baseline="0" dirty="0" err="1" smtClean="0"/>
                        <a:t>atau</a:t>
                      </a:r>
                      <a:r>
                        <a:rPr lang="en-US" sz="2000" baseline="0" dirty="0" smtClean="0"/>
                        <a:t> Oral Hairy </a:t>
                      </a:r>
                      <a:r>
                        <a:rPr lang="en-US" sz="2000" baseline="0" dirty="0" err="1" smtClean="0"/>
                        <a:t>leukoplakia</a:t>
                      </a:r>
                      <a:endParaRPr lang="en-US" sz="20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/>
                        <a:t> </a:t>
                      </a:r>
                      <a:r>
                        <a:rPr lang="en-US" sz="2000" b="1" baseline="0" dirty="0" smtClean="0"/>
                        <a:t>TB </a:t>
                      </a:r>
                      <a:r>
                        <a:rPr lang="en-US" sz="2000" b="1" baseline="0" dirty="0" err="1" smtClean="0"/>
                        <a:t>Paru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en-US" sz="2000" baseline="0" dirty="0" err="1" smtClean="0"/>
                        <a:t>dalam</a:t>
                      </a:r>
                      <a:r>
                        <a:rPr lang="en-US" sz="2000" baseline="0" dirty="0" smtClean="0"/>
                        <a:t> 1 </a:t>
                      </a:r>
                      <a:r>
                        <a:rPr lang="en-US" sz="2000" baseline="0" dirty="0" err="1" smtClean="0"/>
                        <a:t>tahun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terakhir</a:t>
                      </a:r>
                      <a:endParaRPr lang="en-US" sz="20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/>
                        <a:t> </a:t>
                      </a:r>
                      <a:r>
                        <a:rPr lang="en-US" sz="2000" b="1" baseline="0" dirty="0" err="1" smtClean="0"/>
                        <a:t>Limfadenitis</a:t>
                      </a:r>
                      <a:r>
                        <a:rPr lang="en-US" sz="2000" b="1" baseline="0" dirty="0" smtClean="0"/>
                        <a:t>  TB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Infeksi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bakterial</a:t>
                      </a:r>
                      <a:r>
                        <a:rPr lang="en-US" sz="2000" baseline="0" dirty="0" smtClean="0"/>
                        <a:t> yang </a:t>
                      </a:r>
                      <a:r>
                        <a:rPr lang="en-US" sz="2000" baseline="0" dirty="0" err="1" smtClean="0"/>
                        <a:t>berat</a:t>
                      </a:r>
                      <a:r>
                        <a:rPr lang="en-US" sz="2000" baseline="0" dirty="0" smtClean="0"/>
                        <a:t>: </a:t>
                      </a:r>
                      <a:r>
                        <a:rPr lang="en-US" sz="2000" baseline="0" dirty="0" err="1" smtClean="0"/>
                        <a:t>Pneumoni</a:t>
                      </a:r>
                      <a:r>
                        <a:rPr lang="en-US" sz="2000" baseline="0" dirty="0" smtClean="0"/>
                        <a:t>, </a:t>
                      </a:r>
                      <a:r>
                        <a:rPr lang="en-US" sz="2000" baseline="0" dirty="0" err="1" smtClean="0"/>
                        <a:t>Piomiosis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http://depts.washington.edu/hivaids/images/oral/oral_c1_d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25" y="2690823"/>
            <a:ext cx="4095763" cy="40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1066800" y="5715000"/>
            <a:ext cx="7008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200"/>
              <a:t>Stadium 3: TB Paru: Infiltrat di tengah</a:t>
            </a:r>
          </a:p>
        </p:txBody>
      </p:sp>
      <p:pic>
        <p:nvPicPr>
          <p:cNvPr id="17411" name="Picture 4" descr="http://3.bp.blogspot.com/_m7f1iV3WaEI/S6NVYeyUNeI/AAAAAAAAC5M/hsZQ7ar8y6U/s400/CXR+2+19-3-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638" y="1260475"/>
            <a:ext cx="3408362" cy="399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91FA1C-1FD3-4260-A56D-F5808CB5667F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8536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Kasus 1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Wanita, 31 tahun, Petugas Kesehatan:</a:t>
            </a:r>
          </a:p>
          <a:p>
            <a:r>
              <a:rPr lang="id-ID" dirty="0" smtClean="0"/>
              <a:t>Anak 2 orang, keduanya meninggal umur 1 tahun (sakit-sakitan)</a:t>
            </a:r>
          </a:p>
          <a:p>
            <a:r>
              <a:rPr lang="id-ID" dirty="0" smtClean="0"/>
              <a:t>Berat badan turun, demam lama, batuk lama</a:t>
            </a:r>
          </a:p>
          <a:p>
            <a:r>
              <a:rPr lang="id-ID" b="1" dirty="0" smtClean="0"/>
              <a:t>Tes HIV +, </a:t>
            </a:r>
          </a:p>
          <a:p>
            <a:r>
              <a:rPr lang="id-ID" dirty="0" smtClean="0"/>
              <a:t>Kekebalan tubuh (CD4) : 17 (N: 400-1400)</a:t>
            </a:r>
          </a:p>
          <a:p>
            <a:endParaRPr lang="id-ID" dirty="0" smtClean="0"/>
          </a:p>
          <a:p>
            <a:r>
              <a:rPr lang="id-ID" dirty="0" smtClean="0"/>
              <a:t>Suami, 32 tahun, </a:t>
            </a:r>
            <a:r>
              <a:rPr lang="id-ID" b="1" dirty="0" smtClean="0"/>
              <a:t>Tes HIV: negatif</a:t>
            </a:r>
            <a:endParaRPr lang="id-ID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08213298"/>
              </p:ext>
            </p:extLst>
          </p:nvPr>
        </p:nvGraphicFramePr>
        <p:xfrm>
          <a:off x="304800" y="381000"/>
          <a:ext cx="8534400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4400"/>
              </a:tblGrid>
              <a:tr h="74232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Stadium 4: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Sakit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Berat</a:t>
                      </a:r>
                      <a:r>
                        <a:rPr lang="en-US" sz="2800" baseline="0" dirty="0" smtClean="0"/>
                        <a:t> (AIDS)</a:t>
                      </a:r>
                      <a:endParaRPr lang="en-US" sz="2800" dirty="0"/>
                    </a:p>
                  </a:txBody>
                  <a:tcPr/>
                </a:tc>
              </a:tr>
              <a:tr h="5125077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2800" dirty="0" err="1" smtClean="0"/>
                        <a:t>Sindroma</a:t>
                      </a:r>
                      <a:r>
                        <a:rPr lang="en-US" sz="2800" baseline="0" dirty="0" smtClean="0"/>
                        <a:t> Wasting (HIV) : </a:t>
                      </a:r>
                      <a:r>
                        <a:rPr lang="en-US" sz="2800" baseline="0" dirty="0" err="1" smtClean="0"/>
                        <a:t>kurus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kering</a:t>
                      </a:r>
                      <a:endParaRPr lang="en-US" sz="28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800" baseline="0" dirty="0" err="1" smtClean="0"/>
                        <a:t>Kandidiasis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esofagus</a:t>
                      </a:r>
                      <a:endParaRPr lang="en-US" sz="28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800" baseline="0" dirty="0" smtClean="0"/>
                        <a:t>Herpes </a:t>
                      </a:r>
                      <a:r>
                        <a:rPr lang="en-US" sz="2800" baseline="0" dirty="0" err="1" smtClean="0"/>
                        <a:t>simpleks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ulseratif</a:t>
                      </a:r>
                      <a:r>
                        <a:rPr lang="en-US" sz="2800" baseline="0" dirty="0" smtClean="0"/>
                        <a:t>  &gt; 1 </a:t>
                      </a:r>
                      <a:r>
                        <a:rPr lang="en-US" sz="2800" baseline="0" dirty="0" err="1" smtClean="0"/>
                        <a:t>bulan</a:t>
                      </a:r>
                      <a:endParaRPr lang="en-US" sz="28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800" baseline="0" dirty="0" smtClean="0"/>
                        <a:t>Pneumonia </a:t>
                      </a:r>
                      <a:r>
                        <a:rPr lang="en-US" sz="2800" baseline="0" dirty="0" err="1" smtClean="0"/>
                        <a:t>Bakterial</a:t>
                      </a:r>
                      <a:r>
                        <a:rPr lang="en-US" sz="2800" baseline="0" dirty="0" smtClean="0"/>
                        <a:t> yang </a:t>
                      </a:r>
                      <a:r>
                        <a:rPr lang="en-US" sz="2800" baseline="0" dirty="0" err="1" smtClean="0"/>
                        <a:t>berat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berulang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dalam</a:t>
                      </a:r>
                      <a:r>
                        <a:rPr lang="en-US" sz="2800" baseline="0" dirty="0" smtClean="0"/>
                        <a:t> 6 </a:t>
                      </a:r>
                      <a:r>
                        <a:rPr lang="en-US" sz="2800" baseline="0" dirty="0" err="1" smtClean="0"/>
                        <a:t>bulan</a:t>
                      </a:r>
                      <a:endParaRPr lang="en-US" sz="2800" baseline="0" dirty="0" smtClean="0"/>
                    </a:p>
                    <a:p>
                      <a:pPr>
                        <a:buFontTx/>
                        <a:buChar char="-"/>
                      </a:pPr>
                      <a:endParaRPr lang="id-ID" sz="28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800" baseline="0" dirty="0" err="1" smtClean="0"/>
                        <a:t>Limfoma</a:t>
                      </a:r>
                      <a:endParaRPr lang="en-US" sz="28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800" baseline="0" dirty="0" err="1" smtClean="0"/>
                        <a:t>Sarkoma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kaposi</a:t>
                      </a:r>
                      <a:endParaRPr lang="en-US" sz="28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800" baseline="0" dirty="0" err="1" smtClean="0"/>
                        <a:t>Kanker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leher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baseline="0" dirty="0" err="1" smtClean="0"/>
                        <a:t>rahim</a:t>
                      </a:r>
                      <a:r>
                        <a:rPr lang="en-US" sz="2800" baseline="0" dirty="0" smtClean="0"/>
                        <a:t> yang </a:t>
                      </a:r>
                      <a:r>
                        <a:rPr lang="en-US" sz="2800" baseline="0" dirty="0" err="1" smtClean="0"/>
                        <a:t>invasif</a:t>
                      </a:r>
                      <a:endParaRPr lang="en-US" sz="2800" baseline="0" dirty="0" smtClean="0"/>
                    </a:p>
                    <a:p>
                      <a:pPr>
                        <a:buFontTx/>
                        <a:buChar char="-"/>
                      </a:pPr>
                      <a:endParaRPr lang="id-ID" sz="2800" baseline="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en-US" sz="2800" baseline="0" dirty="0" smtClean="0"/>
                        <a:t>Retinitis CMV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2800" baseline="0" dirty="0" smtClean="0"/>
                        <a:t>Pneumonia </a:t>
                      </a:r>
                      <a:r>
                        <a:rPr lang="en-US" sz="2800" baseline="0" dirty="0" err="1" smtClean="0"/>
                        <a:t>Pneumosistis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9DD0DB-9EA4-40ED-A597-625C36921F4B}" type="slidenum">
              <a:rPr lang="en-US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060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irishhealth.com/content/image/137/Imag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838200"/>
            <a:ext cx="5195888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2133600" y="5943600"/>
            <a:ext cx="5294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200"/>
              <a:t>Stadium 4: Wasting sindrom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4F56DC-EF42-4578-BAFB-29608DA835D3}" type="slidenum">
              <a:rPr lang="en-US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8120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8.utsouthwestern.edu/vgn/images/portal/cit_1801/42/40/61636dlc-fun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19200"/>
            <a:ext cx="47625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1524000" y="5486400"/>
            <a:ext cx="67675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200"/>
              <a:t>Stadium 4: Retinitis Citomegalovirus</a:t>
            </a:r>
          </a:p>
          <a:p>
            <a:pPr algn="ctr" eaLnBrk="1" hangingPunct="1"/>
            <a:r>
              <a:rPr lang="en-US" sz="3200"/>
              <a:t>kebutaan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3A4974-EED7-44BD-89C2-8D8CEC3A3AF9}" type="slidenum">
              <a:rPr lang="en-US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9469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49459676"/>
              </p:ext>
            </p:extLst>
          </p:nvPr>
        </p:nvGraphicFramePr>
        <p:xfrm>
          <a:off x="838200" y="381000"/>
          <a:ext cx="7696200" cy="617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96200"/>
              </a:tblGrid>
              <a:tr h="5715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Stadium 4 :  </a:t>
                      </a:r>
                      <a:r>
                        <a:rPr lang="en-US" sz="2400" dirty="0" err="1" smtClean="0"/>
                        <a:t>Sakit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Berat</a:t>
                      </a:r>
                      <a:r>
                        <a:rPr lang="en-US" sz="2400" dirty="0" smtClean="0"/>
                        <a:t> (AIDS) </a:t>
                      </a:r>
                      <a:r>
                        <a:rPr lang="en-US" sz="2400" dirty="0" err="1" smtClean="0"/>
                        <a:t>lanjutan</a:t>
                      </a:r>
                      <a:endParaRPr lang="en-US" sz="2400" dirty="0"/>
                    </a:p>
                  </a:txBody>
                  <a:tcPr/>
                </a:tc>
              </a:tr>
              <a:tr h="560070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dirty="0" smtClean="0"/>
                        <a:t>TB </a:t>
                      </a:r>
                      <a:r>
                        <a:rPr lang="en-US" sz="2400" dirty="0" err="1" smtClean="0"/>
                        <a:t>Ekstra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paru</a:t>
                      </a:r>
                      <a:endParaRPr lang="en-US" sz="24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aseline="0" dirty="0" err="1" smtClean="0"/>
                        <a:t>Toksoplamosis</a:t>
                      </a:r>
                      <a:endParaRPr lang="en-US" sz="24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aseline="0" dirty="0" err="1" smtClean="0"/>
                        <a:t>Ensefalopati</a:t>
                      </a:r>
                      <a:r>
                        <a:rPr lang="en-US" sz="2400" baseline="0" dirty="0" smtClean="0"/>
                        <a:t> HIV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aseline="0" dirty="0" smtClean="0"/>
                        <a:t>Meningitis </a:t>
                      </a:r>
                      <a:r>
                        <a:rPr lang="en-US" sz="2400" baseline="0" dirty="0" err="1" smtClean="0"/>
                        <a:t>Kriptokokus</a:t>
                      </a:r>
                      <a:endParaRPr lang="en-US" sz="2400" baseline="0" dirty="0" smtClean="0"/>
                    </a:p>
                    <a:p>
                      <a:pPr>
                        <a:buFont typeface="Arial" pitchFamily="34" charset="0"/>
                        <a:buNone/>
                      </a:pPr>
                      <a:endParaRPr lang="en-US" sz="24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aseline="0" dirty="0" err="1" smtClean="0"/>
                        <a:t>Infeksi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mikobakteria</a:t>
                      </a:r>
                      <a:r>
                        <a:rPr lang="en-US" sz="2400" baseline="0" dirty="0" smtClean="0"/>
                        <a:t> non-TB </a:t>
                      </a:r>
                      <a:r>
                        <a:rPr lang="en-US" sz="2400" baseline="0" dirty="0" err="1" smtClean="0"/>
                        <a:t>meluas</a:t>
                      </a:r>
                      <a:endParaRPr lang="en-US" sz="24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aseline="0" dirty="0" err="1" smtClean="0"/>
                        <a:t>Lekoensefalopati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multifokal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progresif</a:t>
                      </a:r>
                      <a:r>
                        <a:rPr lang="en-US" sz="2400" baseline="0" dirty="0" smtClean="0"/>
                        <a:t> (PML)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id-ID" sz="24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aseline="0" dirty="0" err="1" smtClean="0"/>
                        <a:t>Kriptosporidiosis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kronis</a:t>
                      </a:r>
                      <a:r>
                        <a:rPr lang="en-US" sz="2400" baseline="0" dirty="0" smtClean="0"/>
                        <a:t>, </a:t>
                      </a:r>
                      <a:r>
                        <a:rPr lang="en-US" sz="2400" baseline="0" dirty="0" err="1" smtClean="0"/>
                        <a:t>mikosis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meluas</a:t>
                      </a:r>
                      <a:endParaRPr lang="en-US" sz="2400" baseline="0" dirty="0" smtClean="0"/>
                    </a:p>
                    <a:p>
                      <a:pPr>
                        <a:buFont typeface="Arial" pitchFamily="34" charset="0"/>
                        <a:buNone/>
                      </a:pPr>
                      <a:endParaRPr lang="en-US" sz="2400" baseline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91D79-B5DC-4A5A-8A7E-EFD0A127FC67}" type="slidenum">
              <a:rPr lang="en-US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1872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wellness.com/images/reference_data/ns/cryptococcalmeningit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85800"/>
            <a:ext cx="337185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444500" y="5334000"/>
            <a:ext cx="88138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200"/>
              <a:t>Stadium 4: Kriptokokus Meningitis</a:t>
            </a:r>
          </a:p>
          <a:p>
            <a:pPr eaLnBrk="1" hangingPunct="1"/>
            <a:r>
              <a:rPr lang="en-US" sz="3200"/>
              <a:t>Kesadaran menurun,demam tinggi, usia muda</a:t>
            </a:r>
          </a:p>
        </p:txBody>
      </p:sp>
      <p:pic>
        <p:nvPicPr>
          <p:cNvPr id="22532" name="Picture 4" descr="http://www.scielo.br/img/revistas/anp/v65n3b/22f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609600"/>
            <a:ext cx="4981575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AA439F-C8BE-4E18-8846-2F95F22DE564}" type="slidenum">
              <a:rPr lang="en-US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89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Stadium 4 lanjutan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err="1"/>
              <a:t>Limfoma</a:t>
            </a:r>
            <a:r>
              <a:rPr lang="en-US" dirty="0"/>
              <a:t> </a:t>
            </a:r>
            <a:r>
              <a:rPr lang="en-US" dirty="0" err="1"/>
              <a:t>serebral</a:t>
            </a:r>
            <a:r>
              <a:rPr lang="en-US" dirty="0"/>
              <a:t>  </a:t>
            </a:r>
            <a:r>
              <a:rPr lang="en-US" dirty="0" err="1"/>
              <a:t>atau</a:t>
            </a:r>
            <a:r>
              <a:rPr lang="en-US" dirty="0"/>
              <a:t> B-cell, non Hodgkin (</a:t>
            </a:r>
            <a:r>
              <a:rPr lang="en-US" dirty="0" err="1"/>
              <a:t>Gangguan</a:t>
            </a:r>
            <a:r>
              <a:rPr lang="en-US" dirty="0"/>
              <a:t> </a:t>
            </a:r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neurologis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sebab</a:t>
            </a:r>
            <a:r>
              <a:rPr lang="en-US" dirty="0"/>
              <a:t> lain, </a:t>
            </a:r>
            <a:r>
              <a:rPr lang="en-US" dirty="0" err="1"/>
              <a:t>membaik</a:t>
            </a:r>
            <a:r>
              <a:rPr lang="en-US" dirty="0"/>
              <a:t> dg ARV)</a:t>
            </a:r>
          </a:p>
          <a:p>
            <a:pPr>
              <a:buFont typeface="Arial" pitchFamily="34" charset="0"/>
              <a:buChar char="•"/>
            </a:pPr>
            <a:r>
              <a:rPr lang="en-US" dirty="0" err="1"/>
              <a:t>Leismaniasis</a:t>
            </a:r>
            <a:r>
              <a:rPr lang="en-US" dirty="0"/>
              <a:t> </a:t>
            </a:r>
            <a:r>
              <a:rPr lang="en-US" dirty="0" err="1"/>
              <a:t>atipik</a:t>
            </a:r>
            <a:r>
              <a:rPr lang="en-US" dirty="0"/>
              <a:t> </a:t>
            </a:r>
            <a:r>
              <a:rPr lang="en-US" dirty="0" err="1"/>
              <a:t>meluas</a:t>
            </a:r>
            <a:endParaRPr lang="en-US" dirty="0"/>
          </a:p>
          <a:p>
            <a:pPr>
              <a:buFont typeface="Arial" pitchFamily="34" charset="0"/>
              <a:buNone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 err="1"/>
              <a:t>Gejala</a:t>
            </a:r>
            <a:r>
              <a:rPr lang="en-US" dirty="0"/>
              <a:t> </a:t>
            </a:r>
            <a:r>
              <a:rPr lang="en-US" dirty="0" err="1"/>
              <a:t>nefropati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kardiomiopati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HIV</a:t>
            </a:r>
          </a:p>
          <a:p>
            <a:endParaRPr lang="id-ID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46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mengetahui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Stadium </a:t>
            </a:r>
            <a:r>
              <a:rPr lang="en-US" dirty="0" err="1" smtClean="0"/>
              <a:t>Klinis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3555" name="Subtitle 2"/>
          <p:cNvSpPr>
            <a:spLocks noGrp="1"/>
          </p:cNvSpPr>
          <p:nvPr>
            <p:ph type="subTitle" idx="1"/>
          </p:nvPr>
        </p:nvSpPr>
        <p:spPr>
          <a:xfrm>
            <a:off x="679450" y="4295775"/>
            <a:ext cx="7854950" cy="1724025"/>
          </a:xfrm>
        </p:spPr>
        <p:txBody>
          <a:bodyPr>
            <a:normAutofit/>
          </a:bodyPr>
          <a:lstStyle/>
          <a:p>
            <a:pPr marR="0" eaLnBrk="1" hangingPunct="1"/>
            <a:r>
              <a:rPr lang="en-US" sz="4000" dirty="0" err="1" smtClean="0"/>
              <a:t>Perlu</a:t>
            </a:r>
            <a:r>
              <a:rPr lang="en-US" sz="4000" dirty="0" smtClean="0"/>
              <a:t> </a:t>
            </a:r>
            <a:r>
              <a:rPr lang="en-US" sz="4000" dirty="0" err="1" smtClean="0"/>
              <a:t>Pemeriksaan</a:t>
            </a:r>
            <a:r>
              <a:rPr lang="en-US" sz="4000" dirty="0" smtClean="0"/>
              <a:t> CD4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9CAA4-F7E3-4F29-BC0C-9E4057E6C42B}" type="slidenum">
              <a:rPr lang="en-US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786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Penilaian Imunologis (CD4)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Jumlah CD4 : menilai satus imunitas ODHA</a:t>
            </a:r>
          </a:p>
          <a:p>
            <a:pPr eaLnBrk="1" hangingPunct="1"/>
            <a:r>
              <a:rPr lang="en-US" smtClean="0"/>
              <a:t>Menentukan kapan pasien perlu terapi profilaksis terhadap Infeksi oportunistik</a:t>
            </a:r>
          </a:p>
          <a:p>
            <a:pPr eaLnBrk="1" hangingPunct="1"/>
            <a:r>
              <a:rPr lang="en-US" smtClean="0"/>
              <a:t>Menentukan kapan mulai terapi ARV</a:t>
            </a:r>
          </a:p>
          <a:p>
            <a:pPr eaLnBrk="1" hangingPunct="1"/>
            <a:r>
              <a:rPr lang="en-US" smtClean="0"/>
              <a:t>Memantau respon terhadap terapi ARV</a:t>
            </a:r>
          </a:p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46F232-4D3A-48F7-934B-9530EA3191F1}" type="slidenum">
              <a:rPr lang="en-US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7169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85C6F-6B36-46A7-BC87-F92A54D9C8A4}" type="slidenum">
              <a:rPr lang="en-US" altLang="en-US"/>
              <a:pPr>
                <a:defRPr/>
              </a:pPr>
              <a:t>28</a:t>
            </a:fld>
            <a:endParaRPr lang="en-US" altLang="en-US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22238"/>
            <a:ext cx="7543800" cy="1295400"/>
          </a:xfrm>
        </p:spPr>
        <p:txBody>
          <a:bodyPr/>
          <a:lstStyle/>
          <a:p>
            <a:pPr eaLnBrk="1" hangingPunct="1"/>
            <a:r>
              <a:rPr lang="en-US" smtClean="0"/>
              <a:t>Perkembangan AIDS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365875" y="1719263"/>
            <a:ext cx="2549525" cy="4411662"/>
          </a:xfrm>
        </p:spPr>
        <p:txBody>
          <a:bodyPr/>
          <a:lstStyle/>
          <a:p>
            <a:pPr eaLnBrk="1" hangingPunct="1"/>
            <a:r>
              <a:rPr lang="en-US" sz="2200" b="1" dirty="0" smtClean="0"/>
              <a:t>Viral Load</a:t>
            </a:r>
            <a:r>
              <a:rPr lang="en-US" sz="2200" dirty="0" smtClean="0"/>
              <a:t> = </a:t>
            </a:r>
            <a:r>
              <a:rPr lang="en-US" sz="2200" dirty="0" err="1" smtClean="0"/>
              <a:t>Kecepatan</a:t>
            </a:r>
            <a:r>
              <a:rPr lang="en-US" sz="2200" dirty="0" smtClean="0"/>
              <a:t> KA</a:t>
            </a:r>
          </a:p>
          <a:p>
            <a:pPr eaLnBrk="1" hangingPunct="1"/>
            <a:endParaRPr lang="en-US" sz="2200" b="1" dirty="0" smtClean="0"/>
          </a:p>
          <a:p>
            <a:pPr eaLnBrk="1" hangingPunct="1"/>
            <a:r>
              <a:rPr lang="en-US" sz="2200" b="1" dirty="0" smtClean="0"/>
              <a:t>CD4</a:t>
            </a:r>
            <a:r>
              <a:rPr lang="en-US" sz="2200" dirty="0" smtClean="0"/>
              <a:t> = </a:t>
            </a:r>
            <a:r>
              <a:rPr lang="en-US" sz="2200" dirty="0" err="1" smtClean="0"/>
              <a:t>Jarak</a:t>
            </a:r>
            <a:r>
              <a:rPr lang="en-US" sz="2200" dirty="0" smtClean="0"/>
              <a:t> </a:t>
            </a:r>
            <a:r>
              <a:rPr lang="en-US" sz="2200" dirty="0" err="1" smtClean="0"/>
              <a:t>ke</a:t>
            </a:r>
            <a:r>
              <a:rPr lang="en-US" sz="2200" dirty="0" smtClean="0"/>
              <a:t> </a:t>
            </a:r>
            <a:r>
              <a:rPr lang="en-US" sz="2200" dirty="0" err="1" smtClean="0"/>
              <a:t>jurang</a:t>
            </a:r>
            <a:endParaRPr lang="en-US" sz="2200" dirty="0" smtClean="0"/>
          </a:p>
        </p:txBody>
      </p:sp>
      <p:pic>
        <p:nvPicPr>
          <p:cNvPr id="51205" name="Picture 4" descr="Coffin slid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384300"/>
            <a:ext cx="6096000" cy="5076825"/>
          </a:xfrm>
        </p:spPr>
      </p:pic>
      <p:sp>
        <p:nvSpPr>
          <p:cNvPr id="51206" name="Slide Number Placeholder 6"/>
          <p:cNvSpPr txBox="1">
            <a:spLocks noGrp="1"/>
          </p:cNvSpPr>
          <p:nvPr/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C29B6C5-8F19-4837-8E59-598D2AD381F0}" type="slidenum">
              <a:rPr lang="en-US" sz="1000"/>
              <a:pPr algn="r"/>
              <a:t>28</a:t>
            </a:fld>
            <a:endParaRPr lang="en-US" sz="1000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81000" y="5943600"/>
            <a:ext cx="4267200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67000"/>
            <a:ext cx="12554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HIV </a:t>
            </a:r>
            <a:r>
              <a:rPr lang="en-US" dirty="0" err="1" smtClean="0"/>
              <a:t>negativ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19400" y="2667000"/>
            <a:ext cx="11576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HIV </a:t>
            </a:r>
            <a:r>
              <a:rPr lang="en-US" dirty="0" err="1" smtClean="0"/>
              <a:t>positif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48200" y="2667000"/>
            <a:ext cx="6238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AIDS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77000" y="1676400"/>
            <a:ext cx="79541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HIDUP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523058" y="4038600"/>
            <a:ext cx="117314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Meninggal</a:t>
            </a:r>
            <a:endParaRPr lang="en-US" dirty="0"/>
          </a:p>
        </p:txBody>
      </p:sp>
      <p:cxnSp>
        <p:nvCxnSpPr>
          <p:cNvPr id="10" name="Straight Arrow Connector 9"/>
          <p:cNvCxnSpPr>
            <a:stCxn id="4" idx="3"/>
            <a:endCxn id="5" idx="1"/>
          </p:cNvCxnSpPr>
          <p:nvPr/>
        </p:nvCxnSpPr>
        <p:spPr>
          <a:xfrm>
            <a:off x="2093672" y="2851666"/>
            <a:ext cx="7257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5" idx="3"/>
            <a:endCxn id="6" idx="1"/>
          </p:cNvCxnSpPr>
          <p:nvPr/>
        </p:nvCxnSpPr>
        <p:spPr>
          <a:xfrm>
            <a:off x="3977089" y="2851666"/>
            <a:ext cx="671111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6" idx="3"/>
          </p:cNvCxnSpPr>
          <p:nvPr/>
        </p:nvCxnSpPr>
        <p:spPr>
          <a:xfrm flipV="1">
            <a:off x="5272089" y="2057400"/>
            <a:ext cx="1204911" cy="7942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6" idx="3"/>
          </p:cNvCxnSpPr>
          <p:nvPr/>
        </p:nvCxnSpPr>
        <p:spPr>
          <a:xfrm>
            <a:off x="5272089" y="2851666"/>
            <a:ext cx="1281111" cy="11869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own Arrow 16"/>
          <p:cNvSpPr/>
          <p:nvPr/>
        </p:nvSpPr>
        <p:spPr>
          <a:xfrm>
            <a:off x="2209800" y="16764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981200" y="1307068"/>
            <a:ext cx="86786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Tes</a:t>
            </a:r>
            <a:r>
              <a:rPr lang="en-US" dirty="0" smtClean="0"/>
              <a:t> HIV</a:t>
            </a:r>
            <a:endParaRPr lang="en-US" dirty="0"/>
          </a:p>
        </p:txBody>
      </p:sp>
      <p:sp>
        <p:nvSpPr>
          <p:cNvPr id="19" name="Down Arrow 18"/>
          <p:cNvSpPr/>
          <p:nvPr/>
        </p:nvSpPr>
        <p:spPr>
          <a:xfrm>
            <a:off x="4114800" y="16764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886200" y="1295400"/>
            <a:ext cx="91755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Tes</a:t>
            </a:r>
            <a:r>
              <a:rPr lang="en-US" dirty="0" smtClean="0"/>
              <a:t> CD4</a:t>
            </a:r>
            <a:endParaRPr lang="en-US" dirty="0"/>
          </a:p>
        </p:txBody>
      </p:sp>
      <p:sp>
        <p:nvSpPr>
          <p:cNvPr id="21" name="Down Arrow 20"/>
          <p:cNvSpPr/>
          <p:nvPr/>
        </p:nvSpPr>
        <p:spPr>
          <a:xfrm flipV="1">
            <a:off x="5334000" y="3352800"/>
            <a:ext cx="457200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870177" y="4343400"/>
            <a:ext cx="130202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Perawatan</a:t>
            </a:r>
            <a:endParaRPr lang="en-US" dirty="0" smtClean="0"/>
          </a:p>
          <a:p>
            <a:r>
              <a:rPr lang="en-US" dirty="0" err="1" smtClean="0"/>
              <a:t>Dukungan</a:t>
            </a:r>
            <a:endParaRPr lang="en-US" dirty="0" smtClean="0"/>
          </a:p>
          <a:p>
            <a:r>
              <a:rPr lang="en-US" dirty="0" err="1" smtClean="0"/>
              <a:t>Pengobatan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676400" y="4343400"/>
            <a:ext cx="24216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Infeksi</a:t>
            </a:r>
            <a:r>
              <a:rPr lang="en-US" dirty="0" smtClean="0"/>
              <a:t> </a:t>
            </a:r>
            <a:r>
              <a:rPr lang="en-US" dirty="0" err="1" smtClean="0"/>
              <a:t>Menular</a:t>
            </a:r>
            <a:r>
              <a:rPr lang="en-US" dirty="0" smtClean="0"/>
              <a:t> </a:t>
            </a:r>
            <a:r>
              <a:rPr lang="en-US" dirty="0" err="1" smtClean="0"/>
              <a:t>Seksual</a:t>
            </a:r>
            <a:endParaRPr lang="en-US" dirty="0" smtClean="0"/>
          </a:p>
          <a:p>
            <a:r>
              <a:rPr lang="en-US" dirty="0" smtClean="0"/>
              <a:t>NAPZA</a:t>
            </a:r>
            <a:endParaRPr lang="en-US" dirty="0"/>
          </a:p>
        </p:txBody>
      </p:sp>
      <p:cxnSp>
        <p:nvCxnSpPr>
          <p:cNvPr id="25" name="Straight Arrow Connector 24"/>
          <p:cNvCxnSpPr>
            <a:stCxn id="23" idx="0"/>
          </p:cNvCxnSpPr>
          <p:nvPr/>
        </p:nvCxnSpPr>
        <p:spPr>
          <a:xfrm rot="16200000" flipV="1">
            <a:off x="1977033" y="3433220"/>
            <a:ext cx="1371558" cy="4488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3" idx="0"/>
          </p:cNvCxnSpPr>
          <p:nvPr/>
        </p:nvCxnSpPr>
        <p:spPr>
          <a:xfrm rot="5400000" flipH="1" flipV="1">
            <a:off x="2929540" y="2929541"/>
            <a:ext cx="1371533" cy="14561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23" idx="0"/>
          </p:cNvCxnSpPr>
          <p:nvPr/>
        </p:nvCxnSpPr>
        <p:spPr>
          <a:xfrm rot="5400000" flipH="1" flipV="1">
            <a:off x="3691540" y="2853341"/>
            <a:ext cx="685733" cy="22943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Tertular dari siapa 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Pasien  HIV?  </a:t>
            </a:r>
            <a:r>
              <a:rPr lang="id-ID" dirty="0" smtClean="0">
                <a:sym typeface="Wingdings" pitchFamily="2" charset="2"/>
              </a:rPr>
              <a:t> TIDAK</a:t>
            </a:r>
          </a:p>
          <a:p>
            <a:r>
              <a:rPr lang="id-ID" dirty="0" smtClean="0">
                <a:solidFill>
                  <a:srgbClr val="FF0000"/>
                </a:solidFill>
                <a:sym typeface="Wingdings" pitchFamily="2" charset="2"/>
              </a:rPr>
              <a:t>Belum ada laporan pasien HIV menularkan ke petugas kesehatan di rumah sakit</a:t>
            </a:r>
          </a:p>
          <a:p>
            <a:endParaRPr lang="id-ID" dirty="0" smtClean="0">
              <a:sym typeface="Wingdings" pitchFamily="2" charset="2"/>
            </a:endParaRPr>
          </a:p>
          <a:p>
            <a:r>
              <a:rPr lang="id-ID" dirty="0" smtClean="0">
                <a:sym typeface="Wingdings" pitchFamily="2" charset="2"/>
              </a:rPr>
              <a:t>Suami pertama (yang tidak jelas statusnya)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dirty="0" smtClean="0"/>
              <a:t>HIV </a:t>
            </a:r>
            <a:r>
              <a:rPr lang="en-US" dirty="0" err="1" smtClean="0"/>
              <a:t>negatif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HIV </a:t>
            </a:r>
            <a:r>
              <a:rPr lang="en-US" dirty="0" err="1" smtClean="0">
                <a:sym typeface="Wingdings" pitchFamily="2" charset="2"/>
              </a:rPr>
              <a:t>positif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685800" y="2971800"/>
            <a:ext cx="1828800" cy="13716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Sumber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penularan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629400" y="2971800"/>
            <a:ext cx="1524000" cy="144780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Tertular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667000" y="3581400"/>
            <a:ext cx="3886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429000" y="3048000"/>
            <a:ext cx="181684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Sarana</a:t>
            </a:r>
            <a:r>
              <a:rPr lang="en-US" dirty="0" smtClean="0"/>
              <a:t> </a:t>
            </a:r>
            <a:r>
              <a:rPr lang="en-US" dirty="0" err="1" smtClean="0"/>
              <a:t>Pelunaran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4724400"/>
            <a:ext cx="2323072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ODHA</a:t>
            </a:r>
          </a:p>
          <a:p>
            <a:r>
              <a:rPr lang="en-US" dirty="0" smtClean="0"/>
              <a:t>90%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tahu</a:t>
            </a:r>
            <a:r>
              <a:rPr lang="en-US" dirty="0" smtClean="0"/>
              <a:t> status</a:t>
            </a:r>
          </a:p>
          <a:p>
            <a:r>
              <a:rPr lang="en-US" dirty="0" err="1" smtClean="0"/>
              <a:t>Perkiraan</a:t>
            </a:r>
            <a:r>
              <a:rPr lang="en-US" dirty="0" smtClean="0"/>
              <a:t> 240.000</a:t>
            </a:r>
          </a:p>
          <a:p>
            <a:r>
              <a:rPr lang="en-US" dirty="0" err="1" smtClean="0"/>
              <a:t>Yg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pos: 2</a:t>
            </a:r>
            <a:r>
              <a:rPr lang="id-ID" dirty="0" smtClean="0"/>
              <a:t>6</a:t>
            </a:r>
            <a:r>
              <a:rPr lang="en-US" dirty="0" smtClean="0"/>
              <a:t>.482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581400" y="3962400"/>
            <a:ext cx="1550489" cy="120032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Darah</a:t>
            </a:r>
            <a:endParaRPr lang="en-US" dirty="0" smtClean="0"/>
          </a:p>
          <a:p>
            <a:r>
              <a:rPr lang="en-US" dirty="0" err="1" smtClean="0"/>
              <a:t>Cairan</a:t>
            </a:r>
            <a:r>
              <a:rPr lang="en-US" dirty="0" smtClean="0"/>
              <a:t> </a:t>
            </a:r>
            <a:r>
              <a:rPr lang="en-US" dirty="0" err="1" smtClean="0"/>
              <a:t>Sperma</a:t>
            </a:r>
            <a:endParaRPr lang="en-US" dirty="0" smtClean="0"/>
          </a:p>
          <a:p>
            <a:r>
              <a:rPr lang="en-US" dirty="0" err="1" smtClean="0"/>
              <a:t>Cairan</a:t>
            </a:r>
            <a:r>
              <a:rPr lang="en-US" dirty="0" smtClean="0"/>
              <a:t> Vagina</a:t>
            </a:r>
          </a:p>
          <a:p>
            <a:r>
              <a:rPr lang="en-US" dirty="0" smtClean="0"/>
              <a:t>Air </a:t>
            </a:r>
            <a:r>
              <a:rPr lang="en-US" dirty="0" err="1" smtClean="0"/>
              <a:t>Susu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553200" y="4648200"/>
            <a:ext cx="2033314" cy="9233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Pasangan</a:t>
            </a:r>
            <a:r>
              <a:rPr lang="en-US" dirty="0" smtClean="0"/>
              <a:t> hub sex</a:t>
            </a:r>
          </a:p>
          <a:p>
            <a:r>
              <a:rPr lang="en-US" dirty="0" err="1" smtClean="0"/>
              <a:t>Balita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ibu</a:t>
            </a:r>
            <a:r>
              <a:rPr lang="en-US" dirty="0" smtClean="0"/>
              <a:t> HIV +</a:t>
            </a:r>
          </a:p>
          <a:p>
            <a:r>
              <a:rPr lang="en-US" dirty="0" err="1" smtClean="0"/>
              <a:t>Penerima</a:t>
            </a:r>
            <a:r>
              <a:rPr lang="en-US" dirty="0" smtClean="0"/>
              <a:t> </a:t>
            </a:r>
            <a:r>
              <a:rPr lang="en-US" dirty="0" err="1" smtClean="0"/>
              <a:t>Transfusi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553200" y="5943600"/>
            <a:ext cx="2005677" cy="646331"/>
          </a:xfrm>
          <a:prstGeom prst="rect">
            <a:avLst/>
          </a:prstGeom>
          <a:noFill/>
          <a:ln>
            <a:solidFill>
              <a:srgbClr val="002060"/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Petugas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Risiko</a:t>
            </a:r>
            <a:r>
              <a:rPr lang="en-US" dirty="0" smtClean="0"/>
              <a:t> </a:t>
            </a:r>
            <a:r>
              <a:rPr lang="en-US" dirty="0" err="1" smtClean="0"/>
              <a:t>rendah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Kapan</a:t>
            </a:r>
            <a:r>
              <a:rPr lang="en-US" dirty="0" smtClean="0"/>
              <a:t> </a:t>
            </a:r>
            <a:r>
              <a:rPr lang="en-US" dirty="0" err="1" smtClean="0"/>
              <a:t>kita</a:t>
            </a:r>
            <a:r>
              <a:rPr lang="en-US" dirty="0" smtClean="0"/>
              <a:t> </a:t>
            </a:r>
            <a:r>
              <a:rPr lang="en-US" dirty="0" err="1" smtClean="0"/>
              <a:t>berfikir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Seseorang</a:t>
            </a:r>
            <a:r>
              <a:rPr lang="en-US" dirty="0" smtClean="0"/>
              <a:t> HIV </a:t>
            </a:r>
            <a:r>
              <a:rPr lang="en-US" dirty="0" err="1" smtClean="0"/>
              <a:t>positif</a:t>
            </a:r>
            <a:r>
              <a:rPr lang="en-US" dirty="0" smtClean="0"/>
              <a:t> ?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id-ID" dirty="0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Ibu Rumah Tangga</a:t>
            </a:r>
            <a:r>
              <a:rPr lang="en-US" dirty="0" smtClean="0"/>
              <a:t> </a:t>
            </a:r>
            <a:r>
              <a:rPr lang="id-ID" dirty="0" smtClean="0"/>
              <a:t>33 tahun</a:t>
            </a:r>
            <a:endParaRPr lang="en-US" dirty="0" smtClean="0"/>
          </a:p>
          <a:p>
            <a:r>
              <a:rPr lang="en-US" dirty="0" err="1" smtClean="0"/>
              <a:t>Dirawat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pembesaran</a:t>
            </a:r>
            <a:r>
              <a:rPr lang="en-US" dirty="0" smtClean="0"/>
              <a:t> </a:t>
            </a:r>
            <a:r>
              <a:rPr lang="en-US" dirty="0" err="1" smtClean="0"/>
              <a:t>kelenjar</a:t>
            </a:r>
            <a:r>
              <a:rPr lang="en-US" dirty="0" smtClean="0"/>
              <a:t> </a:t>
            </a:r>
            <a:r>
              <a:rPr lang="en-US" dirty="0" err="1" smtClean="0"/>
              <a:t>getah</a:t>
            </a:r>
            <a:r>
              <a:rPr lang="en-US" dirty="0" smtClean="0"/>
              <a:t> </a:t>
            </a:r>
            <a:r>
              <a:rPr lang="en-US" dirty="0" err="1" smtClean="0"/>
              <a:t>bening</a:t>
            </a:r>
            <a:r>
              <a:rPr lang="en-US" dirty="0" smtClean="0"/>
              <a:t> </a:t>
            </a:r>
            <a:r>
              <a:rPr lang="en-US" dirty="0" err="1" smtClean="0"/>
              <a:t>leher</a:t>
            </a:r>
            <a:r>
              <a:rPr lang="en-US" dirty="0" smtClean="0"/>
              <a:t> (</a:t>
            </a:r>
            <a:r>
              <a:rPr lang="en-US" dirty="0" err="1" smtClean="0"/>
              <a:t>Limfadenitis</a:t>
            </a:r>
            <a:r>
              <a:rPr lang="en-US" dirty="0" smtClean="0"/>
              <a:t> TB)</a:t>
            </a:r>
          </a:p>
          <a:p>
            <a:r>
              <a:rPr lang="id-ID" dirty="0" smtClean="0"/>
              <a:t>D</a:t>
            </a:r>
            <a:r>
              <a:rPr lang="en-US" dirty="0" err="1" smtClean="0"/>
              <a:t>emam</a:t>
            </a:r>
            <a:r>
              <a:rPr lang="en-US" dirty="0" smtClean="0"/>
              <a:t> lama, BB </a:t>
            </a:r>
            <a:r>
              <a:rPr lang="en-US" dirty="0" err="1" smtClean="0"/>
              <a:t>turun</a:t>
            </a:r>
            <a:r>
              <a:rPr lang="id-ID" dirty="0" smtClean="0"/>
              <a:t>, jamur di mulut</a:t>
            </a:r>
            <a:endParaRPr lang="en-US" dirty="0" smtClean="0"/>
          </a:p>
          <a:p>
            <a:r>
              <a:rPr lang="en-US" b="1" dirty="0" err="1" smtClean="0"/>
              <a:t>Tes</a:t>
            </a:r>
            <a:r>
              <a:rPr lang="en-US" b="1" dirty="0" smtClean="0"/>
              <a:t> HIV +, CD4</a:t>
            </a:r>
            <a:r>
              <a:rPr lang="id-ID" b="1" dirty="0" smtClean="0"/>
              <a:t> </a:t>
            </a:r>
          </a:p>
          <a:p>
            <a:r>
              <a:rPr lang="id-ID" b="1" dirty="0" smtClean="0"/>
              <a:t>(Kekebalan tubuh)</a:t>
            </a:r>
            <a:r>
              <a:rPr lang="en-US" b="1" dirty="0" smtClean="0"/>
              <a:t>: </a:t>
            </a:r>
            <a:r>
              <a:rPr lang="id-ID" b="1" dirty="0" smtClean="0"/>
              <a:t>2</a:t>
            </a:r>
            <a:r>
              <a:rPr lang="en-US" b="1" dirty="0" smtClean="0"/>
              <a:t> (</a:t>
            </a:r>
            <a:r>
              <a:rPr lang="id-ID" b="1" dirty="0" smtClean="0"/>
              <a:t>d</a:t>
            </a:r>
            <a:r>
              <a:rPr lang="en-US" b="1" dirty="0" smtClean="0"/>
              <a:t>u</a:t>
            </a:r>
            <a:r>
              <a:rPr lang="id-ID" b="1" dirty="0" smtClean="0"/>
              <a:t>a</a:t>
            </a:r>
            <a:r>
              <a:rPr lang="en-US" b="1" dirty="0" smtClean="0"/>
              <a:t>)</a:t>
            </a:r>
            <a:r>
              <a:rPr lang="id-ID" b="1" dirty="0" smtClean="0"/>
              <a:t> (N: 400-1400)</a:t>
            </a:r>
            <a:r>
              <a:rPr lang="id-ID" dirty="0"/>
              <a:t> Anak 2 orang: </a:t>
            </a:r>
          </a:p>
          <a:p>
            <a:pPr lvl="1"/>
            <a:r>
              <a:rPr lang="id-ID" dirty="0"/>
              <a:t>1. Umur 11 tahun : sehat</a:t>
            </a:r>
          </a:p>
          <a:p>
            <a:pPr lvl="1"/>
            <a:r>
              <a:rPr lang="id-ID" dirty="0"/>
              <a:t>2. Umur 6 tahun  : HIV positif</a:t>
            </a:r>
            <a:endParaRPr lang="en-US" dirty="0"/>
          </a:p>
          <a:p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Suami 35 tahun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Anggota POLRI, sempat bertugas di Aceh</a:t>
            </a:r>
          </a:p>
          <a:p>
            <a:r>
              <a:rPr lang="id-ID" dirty="0" smtClean="0"/>
              <a:t>Dirawat di Rumah sakit dengan keluhan batuk lama, BB turun, Jamur di mulut</a:t>
            </a:r>
          </a:p>
          <a:p>
            <a:endParaRPr lang="id-ID" dirty="0" smtClean="0"/>
          </a:p>
          <a:p>
            <a:r>
              <a:rPr lang="id-ID" dirty="0" smtClean="0"/>
              <a:t>Tidak sempat diperiksa HIV</a:t>
            </a:r>
          </a:p>
          <a:p>
            <a:r>
              <a:rPr lang="id-ID" dirty="0" smtClean="0"/>
              <a:t>Keburu meninggal dunia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446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772400" cy="838200"/>
          </a:xfrm>
        </p:spPr>
        <p:txBody>
          <a:bodyPr/>
          <a:lstStyle/>
          <a:p>
            <a:r>
              <a:rPr lang="en-US" sz="2800" b="1" dirty="0" smtClean="0"/>
              <a:t>Multi </a:t>
            </a:r>
            <a:r>
              <a:rPr lang="en-US" sz="2800" b="1" dirty="0" err="1" smtClean="0"/>
              <a:t>wajah</a:t>
            </a:r>
            <a:r>
              <a:rPr lang="en-US" sz="2800" b="1" dirty="0" smtClean="0"/>
              <a:t> HIV-AIDS</a:t>
            </a:r>
            <a:endParaRPr lang="en-US" sz="2800" b="1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34</a:t>
            </a:fld>
            <a:endParaRPr lang="en-US"/>
          </a:p>
        </p:txBody>
      </p:sp>
      <p:grpSp>
        <p:nvGrpSpPr>
          <p:cNvPr id="3" name="Group 70"/>
          <p:cNvGrpSpPr/>
          <p:nvPr/>
        </p:nvGrpSpPr>
        <p:grpSpPr>
          <a:xfrm>
            <a:off x="304800" y="1371600"/>
            <a:ext cx="8534400" cy="4648200"/>
            <a:chOff x="381000" y="914400"/>
            <a:chExt cx="8534400" cy="4105910"/>
          </a:xfrm>
        </p:grpSpPr>
        <p:sp>
          <p:nvSpPr>
            <p:cNvPr id="13" name="Oval 12"/>
            <p:cNvSpPr/>
            <p:nvPr/>
          </p:nvSpPr>
          <p:spPr bwMode="auto">
            <a:xfrm>
              <a:off x="685800" y="2529840"/>
              <a:ext cx="2209800" cy="914400"/>
            </a:xfrm>
            <a:prstGeom prst="ellipse">
              <a:avLst/>
            </a:prstGeom>
            <a:solidFill>
              <a:srgbClr val="7030A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1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chemeClr val="bg1"/>
                  </a:solidFill>
                  <a:latin typeface="Times New Roman" charset="0"/>
                  <a:cs typeface="Arial" charset="0"/>
                </a:rPr>
                <a:t>TOXOPLASMOSIS</a:t>
              </a:r>
            </a:p>
          </p:txBody>
        </p:sp>
        <p:grpSp>
          <p:nvGrpSpPr>
            <p:cNvPr id="5" name="Group 69"/>
            <p:cNvGrpSpPr/>
            <p:nvPr/>
          </p:nvGrpSpPr>
          <p:grpSpPr>
            <a:xfrm>
              <a:off x="381000" y="914400"/>
              <a:ext cx="8534400" cy="4105910"/>
              <a:chOff x="381000" y="914400"/>
              <a:chExt cx="8534400" cy="4105910"/>
            </a:xfrm>
          </p:grpSpPr>
          <p:sp>
            <p:nvSpPr>
              <p:cNvPr id="4" name="Flowchart: Alternate Process 3"/>
              <p:cNvSpPr/>
              <p:nvPr/>
            </p:nvSpPr>
            <p:spPr bwMode="auto">
              <a:xfrm>
                <a:off x="3657600" y="2438400"/>
                <a:ext cx="2286000" cy="838200"/>
              </a:xfrm>
              <a:prstGeom prst="flowChartAlternateProcess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Times New Roman" charset="0"/>
                    <a:cs typeface="Arial" charset="0"/>
                  </a:rPr>
                  <a:t>HIV</a:t>
                </a:r>
                <a:r>
                  <a:rPr kumimoji="0" lang="en-US" sz="2400" b="1" i="0" u="none" strike="noStrike" cap="none" normalizeH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Times New Roman" charset="0"/>
                    <a:cs typeface="Arial" charset="0"/>
                  </a:rPr>
                  <a:t> -AIDS</a:t>
                </a:r>
                <a:endPara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charset="0"/>
                  <a:cs typeface="Arial" charset="0"/>
                </a:endParaRPr>
              </a:p>
            </p:txBody>
          </p:sp>
          <p:sp>
            <p:nvSpPr>
              <p:cNvPr id="6" name="Oval 5"/>
              <p:cNvSpPr/>
              <p:nvPr/>
            </p:nvSpPr>
            <p:spPr bwMode="auto">
              <a:xfrm>
                <a:off x="3733800" y="914400"/>
                <a:ext cx="2133600" cy="914400"/>
              </a:xfrm>
              <a:prstGeom prst="ellipse">
                <a:avLst/>
              </a:prstGeom>
              <a:solidFill>
                <a:srgbClr val="00B050"/>
              </a:solidFill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dirty="0" smtClean="0">
                    <a:solidFill>
                      <a:schemeClr val="bg1"/>
                    </a:solidFill>
                    <a:latin typeface="Times New Roman" charset="0"/>
                    <a:cs typeface="Arial" charset="0"/>
                  </a:rPr>
                  <a:t>TB PARU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000" b="1" dirty="0" smtClean="0">
                    <a:solidFill>
                      <a:schemeClr val="bg1"/>
                    </a:solidFill>
                    <a:latin typeface="Times New Roman" charset="0"/>
                    <a:cs typeface="Arial" charset="0"/>
                  </a:rPr>
                  <a:t>TB </a:t>
                </a:r>
                <a:r>
                  <a:rPr lang="en-US" sz="2000" b="1" dirty="0" err="1" smtClean="0">
                    <a:solidFill>
                      <a:schemeClr val="bg1"/>
                    </a:solidFill>
                    <a:latin typeface="Times New Roman" charset="0"/>
                    <a:cs typeface="Arial" charset="0"/>
                  </a:rPr>
                  <a:t>Kelenjar</a:t>
                </a:r>
                <a:endParaRPr lang="en-US" sz="2000" b="1" dirty="0" smtClean="0">
                  <a:solidFill>
                    <a:schemeClr val="bg1"/>
                  </a:solidFill>
                  <a:latin typeface="Times New Roman" charset="0"/>
                  <a:cs typeface="Arial" charset="0"/>
                </a:endParaRPr>
              </a:p>
            </p:txBody>
          </p:sp>
          <p:sp>
            <p:nvSpPr>
              <p:cNvPr id="7" name="Oval 6"/>
              <p:cNvSpPr/>
              <p:nvPr/>
            </p:nvSpPr>
            <p:spPr bwMode="auto">
              <a:xfrm>
                <a:off x="6553200" y="1143000"/>
                <a:ext cx="2133600" cy="914400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marR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id-ID" b="1" dirty="0" smtClean="0">
                    <a:latin typeface="Times New Roman" charset="0"/>
                    <a:cs typeface="Arial" charset="0"/>
                  </a:rPr>
                  <a:t>Jamur di Mulut</a:t>
                </a:r>
                <a:endParaRPr lang="en-US" b="1" dirty="0" smtClean="0">
                  <a:latin typeface="Times New Roman" charset="0"/>
                  <a:cs typeface="Arial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 bwMode="auto">
              <a:xfrm>
                <a:off x="6781800" y="2438400"/>
                <a:ext cx="2133600" cy="9144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id-ID" b="1" dirty="0" smtClean="0">
                    <a:solidFill>
                      <a:schemeClr val="bg1"/>
                    </a:solidFill>
                    <a:latin typeface="Times New Roman" charset="0"/>
                    <a:cs typeface="Arial" charset="0"/>
                  </a:rPr>
                  <a:t>Berat Badan turun</a:t>
                </a:r>
                <a:endParaRPr lang="en-US" b="1" dirty="0" smtClean="0">
                  <a:solidFill>
                    <a:schemeClr val="bg1"/>
                  </a:solidFill>
                  <a:latin typeface="Times New Roman" charset="0"/>
                  <a:cs typeface="Arial" charset="0"/>
                </a:endParaRPr>
              </a:p>
            </p:txBody>
          </p:sp>
          <p:sp>
            <p:nvSpPr>
              <p:cNvPr id="9" name="Oval 8"/>
              <p:cNvSpPr/>
              <p:nvPr/>
            </p:nvSpPr>
            <p:spPr bwMode="auto">
              <a:xfrm>
                <a:off x="6629400" y="3810000"/>
                <a:ext cx="2133600" cy="914400"/>
              </a:xfrm>
              <a:prstGeom prst="ellipse">
                <a:avLst/>
              </a:prstGeom>
              <a:solidFill>
                <a:srgbClr val="FFC000"/>
              </a:solidFill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 smtClean="0">
                    <a:solidFill>
                      <a:schemeClr val="bg1"/>
                    </a:solidFill>
                    <a:latin typeface="Times New Roman" charset="0"/>
                    <a:cs typeface="Arial" charset="0"/>
                  </a:rPr>
                  <a:t>HEPATITIS B 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 smtClean="0">
                    <a:solidFill>
                      <a:schemeClr val="bg1"/>
                    </a:solidFill>
                    <a:latin typeface="Times New Roman" charset="0"/>
                    <a:cs typeface="Arial" charset="0"/>
                  </a:rPr>
                  <a:t>KRONIK</a:t>
                </a:r>
              </a:p>
            </p:txBody>
          </p:sp>
          <p:sp>
            <p:nvSpPr>
              <p:cNvPr id="10" name="Oval 9"/>
              <p:cNvSpPr/>
              <p:nvPr/>
            </p:nvSpPr>
            <p:spPr bwMode="auto">
              <a:xfrm>
                <a:off x="3962400" y="4038600"/>
                <a:ext cx="1828800" cy="914400"/>
              </a:xfrm>
              <a:prstGeom prst="ellipse">
                <a:avLst/>
              </a:prstGeom>
              <a:solidFill>
                <a:srgbClr val="7030A0"/>
              </a:solidFill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 err="1" smtClean="0">
                    <a:solidFill>
                      <a:schemeClr val="bg1"/>
                    </a:solidFill>
                    <a:latin typeface="Times New Roman" charset="0"/>
                    <a:cs typeface="Arial" charset="0"/>
                  </a:rPr>
                  <a:t>CitoMegaloVirus</a:t>
                </a:r>
                <a:endParaRPr lang="en-US" b="1" dirty="0" smtClean="0">
                  <a:solidFill>
                    <a:schemeClr val="bg1"/>
                  </a:solidFill>
                  <a:latin typeface="Times New Roman" charset="0"/>
                  <a:cs typeface="Arial" charset="0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 bwMode="auto">
              <a:xfrm>
                <a:off x="533400" y="1066800"/>
                <a:ext cx="2209800" cy="914400"/>
              </a:xfrm>
              <a:prstGeom prst="ellipse">
                <a:avLst/>
              </a:prstGeom>
              <a:solidFill>
                <a:srgbClr val="FF0000"/>
              </a:solidFill>
              <a:ln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 smtClean="0">
                    <a:latin typeface="Times New Roman" charset="0"/>
                    <a:cs typeface="Arial" charset="0"/>
                  </a:rPr>
                  <a:t>PANSITOPENIA</a:t>
                </a:r>
              </a:p>
            </p:txBody>
          </p:sp>
          <p:sp>
            <p:nvSpPr>
              <p:cNvPr id="12" name="Oval 11"/>
              <p:cNvSpPr/>
              <p:nvPr/>
            </p:nvSpPr>
            <p:spPr bwMode="auto">
              <a:xfrm>
                <a:off x="381000" y="4038600"/>
                <a:ext cx="2286000" cy="981710"/>
              </a:xfrm>
              <a:prstGeom prst="ellipse">
                <a:avLst/>
              </a:prstGeom>
              <a:solidFill>
                <a:schemeClr val="accent6"/>
              </a:solidFill>
              <a:ln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1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 smtClean="0">
                    <a:solidFill>
                      <a:schemeClr val="bg1"/>
                    </a:solidFill>
                    <a:latin typeface="Times New Roman" charset="0"/>
                    <a:cs typeface="Arial" charset="0"/>
                  </a:rPr>
                  <a:t>STROKE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 smtClean="0">
                    <a:solidFill>
                      <a:schemeClr val="bg1"/>
                    </a:solidFill>
                    <a:latin typeface="Times New Roman" charset="0"/>
                    <a:cs typeface="Arial" charset="0"/>
                  </a:rPr>
                  <a:t>NON HEMORAGIK</a:t>
                </a:r>
              </a:p>
            </p:txBody>
          </p:sp>
          <p:cxnSp>
            <p:nvCxnSpPr>
              <p:cNvPr id="15" name="Straight Arrow Connector 14"/>
              <p:cNvCxnSpPr/>
              <p:nvPr/>
            </p:nvCxnSpPr>
            <p:spPr bwMode="auto">
              <a:xfrm rot="5400000">
                <a:off x="4429919" y="3571081"/>
                <a:ext cx="742950" cy="1588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arrow"/>
              </a:ln>
              <a:effectLst/>
            </p:spPr>
          </p:cxnSp>
          <p:cxnSp>
            <p:nvCxnSpPr>
              <p:cNvPr id="18" name="Straight Arrow Connector 17"/>
              <p:cNvCxnSpPr/>
              <p:nvPr/>
            </p:nvCxnSpPr>
            <p:spPr bwMode="auto">
              <a:xfrm rot="10800000">
                <a:off x="2743200" y="2866390"/>
                <a:ext cx="914400" cy="1403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arrow"/>
              </a:ln>
              <a:effectLst/>
            </p:spPr>
          </p:cxnSp>
          <p:cxnSp>
            <p:nvCxnSpPr>
              <p:cNvPr id="21" name="Straight Arrow Connector 20"/>
              <p:cNvCxnSpPr/>
              <p:nvPr/>
            </p:nvCxnSpPr>
            <p:spPr bwMode="auto">
              <a:xfrm rot="10800000">
                <a:off x="2667000" y="1752600"/>
                <a:ext cx="1295400" cy="685800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arrow"/>
              </a:ln>
              <a:effectLst/>
            </p:spPr>
          </p:cxnSp>
          <p:cxnSp>
            <p:nvCxnSpPr>
              <p:cNvPr id="25" name="Straight Arrow Connector 24"/>
              <p:cNvCxnSpPr>
                <a:stCxn id="4" idx="0"/>
              </p:cNvCxnSpPr>
              <p:nvPr/>
            </p:nvCxnSpPr>
            <p:spPr bwMode="auto">
              <a:xfrm rot="5400000" flipH="1" flipV="1">
                <a:off x="4495800" y="2133600"/>
                <a:ext cx="609600" cy="1588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arrow"/>
              </a:ln>
              <a:effectLst/>
            </p:spPr>
          </p:cxnSp>
          <p:cxnSp>
            <p:nvCxnSpPr>
              <p:cNvPr id="29" name="Straight Arrow Connector 28"/>
              <p:cNvCxnSpPr>
                <a:endCxn id="7" idx="3"/>
              </p:cNvCxnSpPr>
              <p:nvPr/>
            </p:nvCxnSpPr>
            <p:spPr bwMode="auto">
              <a:xfrm flipV="1">
                <a:off x="5943600" y="1923489"/>
                <a:ext cx="922059" cy="514911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arrow"/>
              </a:ln>
              <a:effectLst/>
            </p:spPr>
          </p:cxnSp>
          <p:cxnSp>
            <p:nvCxnSpPr>
              <p:cNvPr id="32" name="Straight Arrow Connector 31"/>
              <p:cNvCxnSpPr>
                <a:stCxn id="4" idx="3"/>
                <a:endCxn id="8" idx="2"/>
              </p:cNvCxnSpPr>
              <p:nvPr/>
            </p:nvCxnSpPr>
            <p:spPr bwMode="auto">
              <a:xfrm>
                <a:off x="5943600" y="2857500"/>
                <a:ext cx="838200" cy="38100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arrow"/>
              </a:ln>
              <a:effectLst/>
            </p:spPr>
          </p:cxnSp>
          <p:cxnSp>
            <p:nvCxnSpPr>
              <p:cNvPr id="36" name="Straight Arrow Connector 35"/>
              <p:cNvCxnSpPr>
                <a:endCxn id="9" idx="1"/>
              </p:cNvCxnSpPr>
              <p:nvPr/>
            </p:nvCxnSpPr>
            <p:spPr bwMode="auto">
              <a:xfrm>
                <a:off x="5867400" y="3200400"/>
                <a:ext cx="1074459" cy="743511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arrow"/>
              </a:ln>
              <a:effectLst/>
            </p:spPr>
          </p:cxnSp>
          <p:cxnSp>
            <p:nvCxnSpPr>
              <p:cNvPr id="41" name="Straight Arrow Connector 40"/>
              <p:cNvCxnSpPr>
                <a:stCxn id="10" idx="2"/>
                <a:endCxn id="12" idx="6"/>
              </p:cNvCxnSpPr>
              <p:nvPr/>
            </p:nvCxnSpPr>
            <p:spPr bwMode="auto">
              <a:xfrm rot="10800000" flipV="1">
                <a:off x="2667000" y="4495800"/>
                <a:ext cx="1295400" cy="33655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arrow"/>
              </a:ln>
              <a:effectLst/>
            </p:spPr>
          </p:cxnSp>
        </p:grpSp>
      </p:grpSp>
      <p:cxnSp>
        <p:nvCxnSpPr>
          <p:cNvPr id="44" name="Straight Arrow Connector 43"/>
          <p:cNvCxnSpPr/>
          <p:nvPr/>
        </p:nvCxnSpPr>
        <p:spPr bwMode="auto">
          <a:xfrm rot="5400000">
            <a:off x="1371600" y="4648200"/>
            <a:ext cx="609600" cy="1588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rgbClr val="00B0F0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Fikirkan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 </a:t>
            </a:r>
            <a:r>
              <a:rPr lang="en-US" dirty="0" err="1" smtClean="0"/>
              <a:t>tes</a:t>
            </a:r>
            <a:r>
              <a:rPr lang="en-US" dirty="0" smtClean="0"/>
              <a:t> HIV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Operasi</a:t>
            </a:r>
            <a:r>
              <a:rPr lang="en-US" dirty="0" smtClean="0"/>
              <a:t>	: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Tatto</a:t>
            </a:r>
            <a:endParaRPr lang="en-US" dirty="0" smtClean="0"/>
          </a:p>
          <a:p>
            <a:r>
              <a:rPr lang="en-US" dirty="0" err="1" smtClean="0"/>
              <a:t>Bangsal</a:t>
            </a:r>
            <a:r>
              <a:rPr lang="en-US" dirty="0" smtClean="0"/>
              <a:t> </a:t>
            </a:r>
            <a:r>
              <a:rPr lang="en-US" dirty="0" err="1" smtClean="0"/>
              <a:t>Saraf</a:t>
            </a:r>
            <a:r>
              <a:rPr lang="en-US" dirty="0" smtClean="0"/>
              <a:t>: </a:t>
            </a:r>
            <a:r>
              <a:rPr lang="en-US" dirty="0" err="1" smtClean="0"/>
              <a:t>Usia</a:t>
            </a:r>
            <a:r>
              <a:rPr lang="en-US" dirty="0" smtClean="0"/>
              <a:t> </a:t>
            </a:r>
            <a:r>
              <a:rPr lang="en-US" dirty="0" err="1" smtClean="0"/>
              <a:t>muda</a:t>
            </a:r>
            <a:r>
              <a:rPr lang="en-US" dirty="0" smtClean="0"/>
              <a:t>: </a:t>
            </a:r>
            <a:r>
              <a:rPr lang="en-US" dirty="0" err="1" smtClean="0"/>
              <a:t>Sakit</a:t>
            </a:r>
            <a:r>
              <a:rPr lang="en-US" dirty="0" smtClean="0"/>
              <a:t> </a:t>
            </a:r>
            <a:r>
              <a:rPr lang="en-US" dirty="0" err="1" smtClean="0"/>
              <a:t>Kepala</a:t>
            </a:r>
            <a:r>
              <a:rPr lang="en-US" dirty="0" smtClean="0"/>
              <a:t>, </a:t>
            </a:r>
            <a:r>
              <a:rPr lang="en-US" dirty="0" err="1" smtClean="0"/>
              <a:t>kesadaran</a:t>
            </a:r>
            <a:r>
              <a:rPr lang="en-US" dirty="0" smtClean="0"/>
              <a:t> </a:t>
            </a:r>
            <a:r>
              <a:rPr lang="en-US" dirty="0" err="1" smtClean="0"/>
              <a:t>menurun</a:t>
            </a:r>
            <a:r>
              <a:rPr lang="en-US" dirty="0" smtClean="0"/>
              <a:t>, </a:t>
            </a:r>
            <a:r>
              <a:rPr lang="en-US" dirty="0" err="1" smtClean="0"/>
              <a:t>demam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Balita</a:t>
            </a:r>
            <a:r>
              <a:rPr lang="en-US" dirty="0" smtClean="0"/>
              <a:t> </a:t>
            </a:r>
            <a:r>
              <a:rPr lang="en-US" dirty="0" err="1" smtClean="0"/>
              <a:t>gizi</a:t>
            </a:r>
            <a:r>
              <a:rPr lang="en-US" dirty="0" smtClean="0"/>
              <a:t> </a:t>
            </a:r>
            <a:r>
              <a:rPr lang="en-US" dirty="0" err="1" smtClean="0"/>
              <a:t>buruk</a:t>
            </a:r>
            <a:endParaRPr lang="en-US" dirty="0" smtClean="0"/>
          </a:p>
          <a:p>
            <a:r>
              <a:rPr lang="en-US" dirty="0" smtClean="0"/>
              <a:t>TB </a:t>
            </a:r>
            <a:r>
              <a:rPr lang="en-US" dirty="0" err="1" smtClean="0"/>
              <a:t>Paru</a:t>
            </a:r>
            <a:r>
              <a:rPr lang="en-US" dirty="0" smtClean="0"/>
              <a:t> </a:t>
            </a:r>
            <a:r>
              <a:rPr lang="en-US" dirty="0" err="1" smtClean="0"/>
              <a:t>tak</a:t>
            </a:r>
            <a:r>
              <a:rPr lang="en-US" dirty="0" smtClean="0"/>
              <a:t> </a:t>
            </a:r>
            <a:r>
              <a:rPr lang="en-US" dirty="0" err="1" smtClean="0"/>
              <a:t>kunjung</a:t>
            </a:r>
            <a:r>
              <a:rPr lang="en-US" dirty="0" smtClean="0"/>
              <a:t> </a:t>
            </a:r>
            <a:r>
              <a:rPr lang="en-US" dirty="0" err="1" smtClean="0"/>
              <a:t>sembuh</a:t>
            </a:r>
            <a:endParaRPr lang="en-US" dirty="0" smtClean="0"/>
          </a:p>
          <a:p>
            <a:r>
              <a:rPr lang="en-US" dirty="0" err="1" smtClean="0"/>
              <a:t>Diare</a:t>
            </a:r>
            <a:r>
              <a:rPr lang="en-US" dirty="0" smtClean="0"/>
              <a:t> lama</a:t>
            </a:r>
          </a:p>
          <a:p>
            <a:r>
              <a:rPr lang="en-US" dirty="0" err="1" smtClean="0"/>
              <a:t>Demam</a:t>
            </a:r>
            <a:r>
              <a:rPr lang="en-US" dirty="0" smtClean="0"/>
              <a:t> Lama</a:t>
            </a:r>
          </a:p>
          <a:p>
            <a:r>
              <a:rPr lang="en-US" dirty="0" err="1" smtClean="0"/>
              <a:t>Berat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turun</a:t>
            </a:r>
            <a:r>
              <a:rPr lang="en-US" dirty="0" smtClean="0"/>
              <a:t> </a:t>
            </a:r>
            <a:r>
              <a:rPr lang="en-US" dirty="0" err="1" smtClean="0"/>
              <a:t>cepat</a:t>
            </a:r>
            <a:endParaRPr lang="en-US" dirty="0" smtClean="0"/>
          </a:p>
          <a:p>
            <a:r>
              <a:rPr lang="en-US" dirty="0" err="1" smtClean="0"/>
              <a:t>Benjolan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leher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HIV-AIDS muchlis aus 2004</a:t>
            </a:r>
          </a:p>
        </p:txBody>
      </p:sp>
      <p:sp>
        <p:nvSpPr>
          <p:cNvPr id="44038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4884738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0" y="1066800"/>
            <a:ext cx="3394075" cy="45259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Diagnosis: </a:t>
            </a:r>
            <a:r>
              <a:rPr lang="en-US" dirty="0" err="1" smtClean="0"/>
              <a:t>Diperlukan</a:t>
            </a:r>
            <a:r>
              <a:rPr lang="en-US" dirty="0" smtClean="0"/>
              <a:t> </a:t>
            </a:r>
            <a:r>
              <a:rPr lang="en-US" dirty="0" err="1" smtClean="0"/>
              <a:t>Tes</a:t>
            </a:r>
            <a:r>
              <a:rPr lang="en-US" dirty="0" smtClean="0"/>
              <a:t> HIV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VCT :  Voluntary </a:t>
            </a:r>
            <a:r>
              <a:rPr lang="en-US" dirty="0" err="1" smtClean="0"/>
              <a:t>Conseling</a:t>
            </a:r>
            <a:r>
              <a:rPr lang="en-US" dirty="0" smtClean="0"/>
              <a:t> Testing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Ide</a:t>
            </a:r>
            <a:r>
              <a:rPr lang="en-US" dirty="0" smtClean="0"/>
              <a:t> </a:t>
            </a:r>
            <a:r>
              <a:rPr lang="en-US" dirty="0" err="1" smtClean="0"/>
              <a:t>tes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Ybs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konseling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sesudah</a:t>
            </a:r>
            <a:r>
              <a:rPr lang="en-US" dirty="0" smtClean="0"/>
              <a:t> </a:t>
            </a:r>
            <a:r>
              <a:rPr lang="en-US" dirty="0" err="1" smtClean="0"/>
              <a:t>tes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PITC:  Provider  </a:t>
            </a:r>
            <a:r>
              <a:rPr lang="en-US" dirty="0" err="1" smtClean="0"/>
              <a:t>Inisiative</a:t>
            </a:r>
            <a:r>
              <a:rPr lang="en-US" dirty="0" smtClean="0"/>
              <a:t> Testing  </a:t>
            </a:r>
            <a:r>
              <a:rPr lang="en-US" dirty="0" err="1" smtClean="0"/>
              <a:t>Conseling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 smtClean="0"/>
              <a:t>Ide</a:t>
            </a:r>
            <a:r>
              <a:rPr lang="en-US" dirty="0" smtClean="0"/>
              <a:t> </a:t>
            </a:r>
            <a:r>
              <a:rPr lang="en-US" dirty="0" err="1" smtClean="0"/>
              <a:t>tes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Petugas</a:t>
            </a:r>
            <a:r>
              <a:rPr lang="en-US" dirty="0" smtClean="0"/>
              <a:t> (</a:t>
            </a:r>
            <a:r>
              <a:rPr lang="en-US" dirty="0" err="1" smtClean="0"/>
              <a:t>dokter</a:t>
            </a:r>
            <a:r>
              <a:rPr lang="en-US" dirty="0" smtClean="0"/>
              <a:t>, </a:t>
            </a:r>
            <a:r>
              <a:rPr lang="en-US" dirty="0" err="1" smtClean="0"/>
              <a:t>perawat</a:t>
            </a:r>
            <a:r>
              <a:rPr lang="en-US" dirty="0" smtClean="0"/>
              <a:t>, </a:t>
            </a:r>
            <a:r>
              <a:rPr lang="en-US" dirty="0" err="1" smtClean="0"/>
              <a:t>bidan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konseling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sesudah</a:t>
            </a:r>
            <a:r>
              <a:rPr lang="en-US" dirty="0" smtClean="0"/>
              <a:t> </a:t>
            </a:r>
            <a:r>
              <a:rPr lang="en-US" dirty="0" err="1" smtClean="0"/>
              <a:t>tes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d-ID"/>
              <a:t>Perb</a:t>
            </a:r>
            <a:r>
              <a:rPr lang="en-US"/>
              <a:t>andingan</a:t>
            </a:r>
            <a:r>
              <a:rPr lang="id-ID"/>
              <a:t> </a:t>
            </a:r>
            <a:r>
              <a:rPr lang="en-US"/>
              <a:t>KTS</a:t>
            </a:r>
            <a:r>
              <a:rPr lang="id-ID"/>
              <a:t> dan </a:t>
            </a:r>
            <a:r>
              <a:rPr lang="en-US"/>
              <a:t>KTIP</a:t>
            </a:r>
          </a:p>
        </p:txBody>
      </p:sp>
      <p:graphicFrame>
        <p:nvGraphicFramePr>
          <p:cNvPr id="142339" name="Group 3"/>
          <p:cNvGraphicFramePr>
            <a:graphicFrameLocks noGrp="1"/>
          </p:cNvGraphicFramePr>
          <p:nvPr>
            <p:ph idx="1"/>
          </p:nvPr>
        </p:nvGraphicFramePr>
        <p:xfrm>
          <a:off x="301625" y="1600200"/>
          <a:ext cx="8540750" cy="4693920"/>
        </p:xfrm>
        <a:graphic>
          <a:graphicData uri="http://schemas.openxmlformats.org/drawingml/2006/table">
            <a:tbl>
              <a:tblPr/>
              <a:tblGrid>
                <a:gridCol w="2135188"/>
                <a:gridCol w="2925762"/>
                <a:gridCol w="34798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Tolok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Perbandingan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KTS</a:t>
                      </a:r>
                      <a:r>
                        <a:rPr kumimoji="0" lang="id-ID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(VCT)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KTIP</a:t>
                      </a:r>
                      <a:r>
                        <a:rPr kumimoji="0" lang="id-ID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(PITC)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Pasien/Klien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Datang ke klinik khusus untuk konseling dan testing HIV</a:t>
                      </a:r>
                    </a:p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Berharap dapat pemeriksaan </a:t>
                      </a:r>
                    </a:p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Pada umumnya asimtomatis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33363" marR="0" lvl="0" indent="-2333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Datang ke klinik karena penyakit terkait HIV misalnya pasien TB/suspek TB</a:t>
                      </a:r>
                    </a:p>
                    <a:p>
                      <a:pPr marL="233363" marR="0" lvl="0" indent="-2333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Tidak bertujuan tes HIV</a:t>
                      </a:r>
                    </a:p>
                    <a:p>
                      <a:pPr marL="233363" marR="0" lvl="0" indent="-2333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Tes HIV diprakarsai oleh petugas kesehatan berdasarkan indikasi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Petugas kesehatan/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Konselor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Konselor terlatih baik petugas kesehatan maupun bukan petugas kesehatan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Petugas kesehatan yang dilatih untuk memberikan konseling dan edukasi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fi-FI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Tujuan utama Konseling dan tes HIV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fi-FI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Penekanan pada pencegahan penularan HIV melalui pengkajian faktor risiko,  pengurangan risiko, perubahan perilaku dan tes HIV serta peningkatan kualitas hidup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fi-FI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Penekanan pada diagnosis HIV untuk penatalaksanaan yang tepat bagi TB-HIV nya dan rujukan ke PDP 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d-ID"/>
              <a:t>Perb</a:t>
            </a:r>
            <a:r>
              <a:rPr lang="en-US"/>
              <a:t>andingan</a:t>
            </a:r>
            <a:r>
              <a:rPr lang="id-ID"/>
              <a:t> </a:t>
            </a:r>
            <a:r>
              <a:rPr lang="en-US"/>
              <a:t>KTS</a:t>
            </a:r>
            <a:r>
              <a:rPr lang="id-ID"/>
              <a:t> dan </a:t>
            </a:r>
            <a:r>
              <a:rPr lang="en-US"/>
              <a:t>KTIP</a:t>
            </a:r>
          </a:p>
        </p:txBody>
      </p:sp>
      <p:graphicFrame>
        <p:nvGraphicFramePr>
          <p:cNvPr id="144387" name="Group 3"/>
          <p:cNvGraphicFramePr>
            <a:graphicFrameLocks noGrp="1"/>
          </p:cNvGraphicFramePr>
          <p:nvPr>
            <p:ph idx="1"/>
          </p:nvPr>
        </p:nvGraphicFramePr>
        <p:xfrm>
          <a:off x="301625" y="1600200"/>
          <a:ext cx="8540750" cy="4785360"/>
        </p:xfrm>
        <a:graphic>
          <a:graphicData uri="http://schemas.openxmlformats.org/drawingml/2006/table">
            <a:tbl>
              <a:tblPr/>
              <a:tblGrid>
                <a:gridCol w="2135188"/>
                <a:gridCol w="2925762"/>
                <a:gridCol w="34798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Tolok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Perbandingan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KTS</a:t>
                      </a:r>
                      <a:r>
                        <a:rPr kumimoji="0" lang="id-ID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(VCT)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KTIP</a:t>
                      </a:r>
                      <a:r>
                        <a:rPr kumimoji="0" lang="id-ID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(PITC)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Pertemuan Pra tes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Konseling berfokus klien</a:t>
                      </a:r>
                    </a:p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Secara individual</a:t>
                      </a:r>
                    </a:p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Kedua hasil baik positif maupun negative sama-sama pentingnya untuk diketahui pasien karena pentingnya upaya pencegahan dan peningkatan kualitas hidup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fi-FI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Petugas kesehatan memprakarsai tes HIV kepada pasien yang terindikasi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it-IT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Diskusi dibatasi tentang perlunya menjalani tes HIV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Perhatian khusus untuk yang hasilnya HIV positif dengan fokus pada perawatan medis dan upaya pencegahan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Tindak lanjut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Klien dengan hasil HIV positif dirujuk ke layanan PDP dan dukungan lain yang ada di masyarakat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22250" marR="0" lvl="0" indent="-222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Courier New" pitchFamily="49" charset="0"/>
                        <a:buChar char="o"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Perawatan pasien HIV positif berkoordinasi dengan petugas TB dan rujukan ke layanan dukungan lain yang ada di masyarakat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3448" y="285728"/>
            <a:ext cx="7647004" cy="607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Arrow Connector 3"/>
          <p:cNvCxnSpPr/>
          <p:nvPr/>
        </p:nvCxnSpPr>
        <p:spPr>
          <a:xfrm flipV="1">
            <a:off x="2286000" y="1752600"/>
            <a:ext cx="6248400" cy="33528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/>
        </p:nvGraphicFramePr>
        <p:xfrm>
          <a:off x="0" y="4191000"/>
          <a:ext cx="91440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</p:nvPr>
        </p:nvGraphicFramePr>
        <p:xfrm>
          <a:off x="23813" y="1447800"/>
          <a:ext cx="9143999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77158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Persamaan KTS dan KTIP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Proses</a:t>
            </a:r>
            <a:r>
              <a:rPr lang="en-US" dirty="0"/>
              <a:t> </a:t>
            </a:r>
            <a:r>
              <a:rPr lang="en-US" dirty="0" smtClean="0"/>
              <a:t>KTIP</a:t>
            </a:r>
            <a:r>
              <a:rPr lang="id-ID" dirty="0" smtClean="0"/>
              <a:t> (PITC)</a:t>
            </a:r>
            <a:endParaRPr lang="en-US" dirty="0"/>
          </a:p>
        </p:txBody>
      </p:sp>
      <p:sp>
        <p:nvSpPr>
          <p:cNvPr id="1505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s-ES"/>
              <a:t>Komunikasi penawaran tes, informasi Pra-Tes HIV dan Persetujuan Pasien</a:t>
            </a:r>
            <a:endParaRPr lang="id-ID"/>
          </a:p>
          <a:p>
            <a:pPr marL="609600" indent="-609600"/>
            <a:r>
              <a:rPr lang="en-US"/>
              <a:t>Lakukan Tes Cepat HIV</a:t>
            </a:r>
          </a:p>
          <a:p>
            <a:pPr marL="609600" indent="-609600"/>
            <a:r>
              <a:rPr lang="en-US"/>
              <a:t>Konseling Pasca-Tes HIV</a:t>
            </a:r>
            <a:endParaRPr lang="id-ID"/>
          </a:p>
          <a:p>
            <a:pPr marL="990600" lvl="1" indent="-533400"/>
            <a:r>
              <a:rPr lang="fi-FI"/>
              <a:t>Konseling hasil tes HIV negatif</a:t>
            </a:r>
          </a:p>
          <a:p>
            <a:pPr marL="990600" lvl="1" indent="-533400"/>
            <a:r>
              <a:rPr lang="fi-FI"/>
              <a:t>Konseling hasil tes HIV positif </a:t>
            </a:r>
          </a:p>
          <a:p>
            <a:pPr marL="990600" lvl="1" indent="-533400"/>
            <a:r>
              <a:rPr lang="da-DK"/>
              <a:t>Konseling pasca-tes bagi ibu hamil</a:t>
            </a:r>
            <a:endParaRPr lang="fi-FI"/>
          </a:p>
          <a:p>
            <a:pPr marL="609600" indent="-609600"/>
            <a:r>
              <a:rPr lang="fi-FI"/>
              <a:t>Rujukan ke Layanan Lain yang Dibutuhkan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Setelah</a:t>
            </a:r>
            <a:r>
              <a:rPr lang="en-US" dirty="0" smtClean="0"/>
              <a:t> AIDS </a:t>
            </a:r>
            <a:r>
              <a:rPr lang="en-US" dirty="0" err="1" smtClean="0"/>
              <a:t>memerlukan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Perawatan</a:t>
            </a:r>
            <a:r>
              <a:rPr lang="en-US" dirty="0" smtClean="0"/>
              <a:t> 	: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ruang</a:t>
            </a:r>
            <a:r>
              <a:rPr lang="en-US" dirty="0" smtClean="0"/>
              <a:t> </a:t>
            </a:r>
            <a:r>
              <a:rPr lang="en-US" dirty="0" err="1" smtClean="0"/>
              <a:t>isolasi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Dukungan</a:t>
            </a:r>
            <a:r>
              <a:rPr lang="en-US" dirty="0" smtClean="0"/>
              <a:t>	: </a:t>
            </a:r>
          </a:p>
          <a:p>
            <a:pPr lvl="1"/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petugas</a:t>
            </a:r>
            <a:r>
              <a:rPr lang="en-US" dirty="0" smtClean="0"/>
              <a:t> </a:t>
            </a:r>
            <a:r>
              <a:rPr lang="en-US" dirty="0" err="1" smtClean="0"/>
              <a:t>medis</a:t>
            </a:r>
            <a:r>
              <a:rPr lang="en-US" dirty="0" smtClean="0"/>
              <a:t> &amp; non </a:t>
            </a:r>
            <a:r>
              <a:rPr lang="en-US" dirty="0" err="1" smtClean="0"/>
              <a:t>medis</a:t>
            </a:r>
            <a:endParaRPr lang="en-US" dirty="0" smtClean="0"/>
          </a:p>
          <a:p>
            <a:pPr lvl="1"/>
            <a:r>
              <a:rPr lang="en-US" dirty="0" err="1" smtClean="0"/>
              <a:t>Keluarga</a:t>
            </a:r>
            <a:r>
              <a:rPr lang="en-US" dirty="0" smtClean="0"/>
              <a:t>, </a:t>
            </a:r>
            <a:r>
              <a:rPr lang="en-US" dirty="0" err="1" smtClean="0"/>
              <a:t>teman</a:t>
            </a:r>
            <a:r>
              <a:rPr lang="en-US" dirty="0" smtClean="0"/>
              <a:t> </a:t>
            </a:r>
            <a:r>
              <a:rPr lang="en-US" dirty="0" err="1" smtClean="0"/>
              <a:t>sebaya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Pengobatan</a:t>
            </a:r>
            <a:r>
              <a:rPr lang="en-US" dirty="0" smtClean="0"/>
              <a:t>: </a:t>
            </a:r>
          </a:p>
          <a:p>
            <a:pPr lvl="1"/>
            <a:r>
              <a:rPr lang="en-US" dirty="0" err="1" smtClean="0"/>
              <a:t>Obat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infeksi</a:t>
            </a:r>
            <a:r>
              <a:rPr lang="en-US" dirty="0" smtClean="0"/>
              <a:t> </a:t>
            </a:r>
            <a:r>
              <a:rPr lang="en-US" dirty="0" err="1" smtClean="0"/>
              <a:t>oportunistik</a:t>
            </a:r>
            <a:r>
              <a:rPr lang="en-US" dirty="0" smtClean="0"/>
              <a:t> (</a:t>
            </a:r>
            <a:r>
              <a:rPr lang="en-US" dirty="0" err="1" smtClean="0"/>
              <a:t>infeksi</a:t>
            </a:r>
            <a:r>
              <a:rPr lang="en-US" dirty="0" smtClean="0"/>
              <a:t> </a:t>
            </a:r>
            <a:r>
              <a:rPr lang="en-US" dirty="0" err="1" smtClean="0"/>
              <a:t>ikutan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 smtClean="0"/>
              <a:t>Obat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virus HIV : Antiretroviral (ARV)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ctrTitle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Saat memulai terapi ARV pada ODHA Dewasa</a:t>
            </a:r>
          </a:p>
        </p:txBody>
      </p:sp>
      <p:sp>
        <p:nvSpPr>
          <p:cNvPr id="27651" name="Subtitle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>
              <a:buFont typeface="Arial" charset="0"/>
              <a:buNone/>
            </a:pPr>
            <a:endParaRPr lang="id-ID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9621CE-59CB-4194-9EB1-53EBAC67287E}" type="slidenum">
              <a:rPr lang="en-US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06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381000"/>
          <a:ext cx="8610600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3886200"/>
                <a:gridCol w="3276600"/>
              </a:tblGrid>
              <a:tr h="110013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Stadium </a:t>
                      </a:r>
                      <a:r>
                        <a:rPr lang="en-US" sz="2400" dirty="0" err="1" smtClean="0"/>
                        <a:t>Klinis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Bila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tersedia</a:t>
                      </a:r>
                      <a:r>
                        <a:rPr lang="en-US" sz="2400" baseline="0" dirty="0" smtClean="0"/>
                        <a:t> CD4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Tidak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tersedia</a:t>
                      </a:r>
                      <a:r>
                        <a:rPr lang="en-US" sz="2400" dirty="0" smtClean="0"/>
                        <a:t> CD4</a:t>
                      </a:r>
                      <a:endParaRPr lang="en-US" sz="2400" dirty="0"/>
                    </a:p>
                  </a:txBody>
                  <a:tcPr/>
                </a:tc>
              </a:tr>
              <a:tr h="2078038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dan</a:t>
                      </a:r>
                      <a:r>
                        <a:rPr lang="en-US" sz="2400" baseline="0" dirty="0" smtClean="0"/>
                        <a:t> 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ARV </a:t>
                      </a:r>
                      <a:r>
                        <a:rPr lang="en-US" sz="2400" dirty="0" err="1" smtClean="0"/>
                        <a:t>dimulai</a:t>
                      </a:r>
                      <a:r>
                        <a:rPr lang="en-US" sz="2400" dirty="0" smtClean="0"/>
                        <a:t> CD4 </a:t>
                      </a:r>
                      <a:r>
                        <a:rPr lang="en-US" sz="2400" smtClean="0"/>
                        <a:t>&lt;</a:t>
                      </a:r>
                      <a:r>
                        <a:rPr lang="en-US" sz="2400" baseline="0" smtClean="0"/>
                        <a:t> </a:t>
                      </a:r>
                      <a:r>
                        <a:rPr lang="en-US" sz="2400" baseline="0" smtClean="0"/>
                        <a:t>350/mm3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Terapi</a:t>
                      </a:r>
                      <a:r>
                        <a:rPr lang="en-US" sz="2400" dirty="0" smtClean="0"/>
                        <a:t> ARV </a:t>
                      </a:r>
                      <a:r>
                        <a:rPr lang="en-US" sz="2400" dirty="0" err="1" smtClean="0"/>
                        <a:t>tidak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diberikan</a:t>
                      </a:r>
                      <a:r>
                        <a:rPr lang="en-US" sz="2400" dirty="0" smtClean="0"/>
                        <a:t> </a:t>
                      </a:r>
                    </a:p>
                    <a:p>
                      <a:r>
                        <a:rPr lang="en-US" sz="2400" dirty="0" err="1" smtClean="0"/>
                        <a:t>Bila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jumlah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limfosit</a:t>
                      </a:r>
                      <a:r>
                        <a:rPr lang="en-US" sz="2400" dirty="0" smtClean="0"/>
                        <a:t> total &lt;1200 </a:t>
                      </a:r>
                      <a:r>
                        <a:rPr lang="en-US" sz="2400" dirty="0" smtClean="0">
                          <a:sym typeface="Wingdings" pitchFamily="2" charset="2"/>
                        </a:rPr>
                        <a:t> </a:t>
                      </a:r>
                      <a:r>
                        <a:rPr lang="en-US" sz="2400" dirty="0" err="1" smtClean="0">
                          <a:sym typeface="Wingdings" pitchFamily="2" charset="2"/>
                        </a:rPr>
                        <a:t>diberikan</a:t>
                      </a:r>
                      <a:endParaRPr lang="en-US" sz="2400" dirty="0"/>
                    </a:p>
                  </a:txBody>
                  <a:tcPr/>
                </a:tc>
              </a:tr>
              <a:tr h="1589088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CD4 200-350/mm3 </a:t>
                      </a:r>
                      <a:r>
                        <a:rPr lang="en-US" sz="2400" dirty="0" err="1" smtClean="0"/>
                        <a:t>pertimbangkan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Terapi</a:t>
                      </a:r>
                      <a:r>
                        <a:rPr lang="en-US" sz="2400" dirty="0" smtClean="0"/>
                        <a:t> ARV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Terapi</a:t>
                      </a:r>
                      <a:r>
                        <a:rPr lang="en-US" sz="2400" baseline="0" dirty="0" smtClean="0"/>
                        <a:t> ARV </a:t>
                      </a:r>
                      <a:r>
                        <a:rPr lang="en-US" sz="2400" baseline="0" dirty="0" err="1" smtClean="0"/>
                        <a:t>dimulai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tanpa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memandang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jumlah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limfosit</a:t>
                      </a:r>
                      <a:r>
                        <a:rPr lang="en-US" sz="2400" baseline="0" dirty="0" smtClean="0"/>
                        <a:t> total</a:t>
                      </a:r>
                      <a:endParaRPr lang="en-US" sz="2400" dirty="0"/>
                    </a:p>
                  </a:txBody>
                  <a:tcPr/>
                </a:tc>
              </a:tr>
              <a:tr h="110013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Terapi</a:t>
                      </a:r>
                      <a:r>
                        <a:rPr lang="en-US" sz="2400" dirty="0" smtClean="0"/>
                        <a:t> ARV </a:t>
                      </a:r>
                      <a:r>
                        <a:rPr lang="en-US" sz="2400" dirty="0" err="1" smtClean="0"/>
                        <a:t>dimulai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tanpa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memandang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jumlah</a:t>
                      </a:r>
                      <a:r>
                        <a:rPr lang="en-US" sz="2400" dirty="0" smtClean="0"/>
                        <a:t> CD4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CA735C-920E-4535-8B87-A2F4DF725E40}" type="slidenum">
              <a:rPr lang="en-US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399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39975"/>
            <a:ext cx="7772400" cy="1470025"/>
          </a:xfrm>
          <a:ln>
            <a:miter lim="800000"/>
            <a:headEnd/>
            <a:tailEnd/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Terapi</a:t>
            </a:r>
            <a:r>
              <a:rPr lang="en-US" dirty="0" smtClean="0"/>
              <a:t> ARV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dimulai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CD4 &lt; 350/mm3</a:t>
            </a:r>
            <a:br>
              <a:rPr lang="en-US" dirty="0" smtClean="0"/>
            </a:br>
            <a:r>
              <a:rPr lang="en-US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melihat</a:t>
            </a:r>
            <a:r>
              <a:rPr lang="en-US" dirty="0" smtClean="0"/>
              <a:t> stadium </a:t>
            </a:r>
            <a:r>
              <a:rPr lang="en-US" dirty="0" err="1" smtClean="0"/>
              <a:t>Klinis</a:t>
            </a:r>
            <a:r>
              <a:rPr lang="en-US" dirty="0" smtClean="0"/>
              <a:t> </a:t>
            </a:r>
            <a:r>
              <a:rPr lang="en-US" dirty="0" err="1" smtClean="0"/>
              <a:t>pasien</a:t>
            </a:r>
            <a:endParaRPr lang="en-US" dirty="0"/>
          </a:p>
        </p:txBody>
      </p:sp>
      <p:sp>
        <p:nvSpPr>
          <p:cNvPr id="29699" name="Subtitle 2"/>
          <p:cNvSpPr>
            <a:spLocks noGrp="1"/>
          </p:cNvSpPr>
          <p:nvPr>
            <p:ph type="subTitle" idx="1"/>
          </p:nvPr>
        </p:nvSpPr>
        <p:spPr>
          <a:xfrm>
            <a:off x="533400" y="4191000"/>
            <a:ext cx="7854950" cy="1752600"/>
          </a:xfrm>
        </p:spPr>
        <p:txBody>
          <a:bodyPr/>
          <a:lstStyle/>
          <a:p>
            <a:pPr marR="0" eaLnBrk="1" hangingPunct="1">
              <a:buFont typeface="Arial" charset="0"/>
              <a:buNone/>
            </a:pPr>
            <a:r>
              <a:rPr lang="en-US" smtClean="0"/>
              <a:t>Kemenkes RI, 2009 </a:t>
            </a:r>
          </a:p>
          <a:p>
            <a:pPr marR="0" eaLnBrk="1" hangingPunct="1">
              <a:buFont typeface="Arial" charset="0"/>
              <a:buNone/>
            </a:pP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5CA234-B682-4AC4-8A48-A2F71B15AB45}" type="slidenum">
              <a:rPr lang="en-US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9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76200"/>
          <a:ext cx="7772400" cy="6746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  <a:gridCol w="2590800"/>
              </a:tblGrid>
              <a:tr h="467841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Anjuran</a:t>
                      </a:r>
                      <a:endParaRPr lang="en-US" sz="20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Panduan</a:t>
                      </a:r>
                      <a:r>
                        <a:rPr lang="en-US" sz="2000" baseline="0" dirty="0" smtClean="0"/>
                        <a:t> ARV</a:t>
                      </a:r>
                      <a:endParaRPr lang="en-US" sz="20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Keterangan</a:t>
                      </a:r>
                      <a:endParaRPr lang="en-US" sz="2000" dirty="0"/>
                    </a:p>
                  </a:txBody>
                  <a:tcPr marT="45721" marB="45721"/>
                </a:tc>
              </a:tr>
              <a:tr h="3444325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Pilihan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Utama</a:t>
                      </a:r>
                      <a:endParaRPr lang="en-US" sz="20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AZT (</a:t>
                      </a:r>
                      <a:r>
                        <a:rPr lang="en-US" sz="2000" dirty="0" err="1" smtClean="0"/>
                        <a:t>Zidovudin</a:t>
                      </a:r>
                      <a:r>
                        <a:rPr lang="en-US" sz="2000" dirty="0" smtClean="0"/>
                        <a:t>) +</a:t>
                      </a:r>
                    </a:p>
                    <a:p>
                      <a:r>
                        <a:rPr lang="en-US" sz="2000" dirty="0" smtClean="0"/>
                        <a:t>3TC (</a:t>
                      </a:r>
                      <a:r>
                        <a:rPr lang="en-US" sz="2000" dirty="0" err="1" smtClean="0"/>
                        <a:t>Lamivudin</a:t>
                      </a:r>
                      <a:r>
                        <a:rPr lang="en-US" sz="2000" dirty="0" smtClean="0"/>
                        <a:t>) +</a:t>
                      </a:r>
                    </a:p>
                    <a:p>
                      <a:r>
                        <a:rPr lang="en-US" sz="2000" dirty="0" smtClean="0"/>
                        <a:t>NVP (</a:t>
                      </a:r>
                      <a:r>
                        <a:rPr lang="en-US" sz="2000" dirty="0" err="1" smtClean="0"/>
                        <a:t>Nevirapin</a:t>
                      </a:r>
                      <a:r>
                        <a:rPr lang="en-US" sz="2000" dirty="0" smtClean="0"/>
                        <a:t>)</a:t>
                      </a:r>
                      <a:endParaRPr lang="en-US" sz="20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AZT </a:t>
                      </a:r>
                      <a:r>
                        <a:rPr lang="en-US" sz="2000" dirty="0" err="1" smtClean="0"/>
                        <a:t>sebabkan</a:t>
                      </a:r>
                      <a:r>
                        <a:rPr lang="en-US" sz="2000" dirty="0" smtClean="0"/>
                        <a:t> anemia</a:t>
                      </a:r>
                    </a:p>
                    <a:p>
                      <a:r>
                        <a:rPr lang="en-US" sz="2000" dirty="0" smtClean="0"/>
                        <a:t>d4T (</a:t>
                      </a:r>
                      <a:r>
                        <a:rPr lang="en-US" sz="2000" dirty="0" err="1" smtClean="0"/>
                        <a:t>Stavudin</a:t>
                      </a:r>
                      <a:r>
                        <a:rPr lang="en-US" sz="2000" dirty="0" smtClean="0"/>
                        <a:t>) </a:t>
                      </a:r>
                      <a:r>
                        <a:rPr lang="en-US" sz="2000" dirty="0" err="1" smtClean="0"/>
                        <a:t>sebabkan</a:t>
                      </a:r>
                      <a:r>
                        <a:rPr lang="en-US" sz="2000" dirty="0" smtClean="0"/>
                        <a:t>: </a:t>
                      </a:r>
                      <a:r>
                        <a:rPr lang="en-US" sz="2000" dirty="0" err="1" smtClean="0"/>
                        <a:t>lipoatrofi</a:t>
                      </a:r>
                      <a:r>
                        <a:rPr lang="en-US" sz="2000" dirty="0" smtClean="0"/>
                        <a:t>,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asidosis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laktat</a:t>
                      </a:r>
                      <a:r>
                        <a:rPr lang="en-US" sz="2000" baseline="0" dirty="0" smtClean="0"/>
                        <a:t>, </a:t>
                      </a:r>
                      <a:r>
                        <a:rPr lang="en-US" sz="2000" baseline="0" dirty="0" err="1" smtClean="0"/>
                        <a:t>neuropati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perifer</a:t>
                      </a:r>
                      <a:endParaRPr lang="en-US" sz="2000" baseline="0" dirty="0" smtClean="0"/>
                    </a:p>
                    <a:p>
                      <a:r>
                        <a:rPr lang="en-US" sz="2000" baseline="0" dirty="0" smtClean="0"/>
                        <a:t>NVP: </a:t>
                      </a:r>
                      <a:r>
                        <a:rPr lang="en-US" sz="2000" baseline="0" dirty="0" err="1" smtClean="0"/>
                        <a:t>gangg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hati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simtomatik</a:t>
                      </a:r>
                      <a:r>
                        <a:rPr lang="en-US" sz="2000" baseline="0" dirty="0" smtClean="0"/>
                        <a:t>, </a:t>
                      </a:r>
                      <a:r>
                        <a:rPr lang="en-US" sz="2000" baseline="0" dirty="0" err="1" smtClean="0"/>
                        <a:t>ruam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kulit</a:t>
                      </a:r>
                      <a:endParaRPr lang="en-US" sz="2000" baseline="0" dirty="0" smtClean="0"/>
                    </a:p>
                    <a:p>
                      <a:r>
                        <a:rPr lang="en-US" sz="2000" baseline="0" dirty="0" smtClean="0"/>
                        <a:t>(6 </a:t>
                      </a:r>
                      <a:r>
                        <a:rPr lang="en-US" sz="2000" baseline="0" dirty="0" err="1" smtClean="0"/>
                        <a:t>mgg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pertama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terapi</a:t>
                      </a:r>
                      <a:endParaRPr lang="en-US" sz="2000" dirty="0"/>
                    </a:p>
                  </a:txBody>
                  <a:tcPr marT="45721" marB="45721"/>
                </a:tc>
              </a:tr>
              <a:tr h="283471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Pilihan</a:t>
                      </a:r>
                      <a:r>
                        <a:rPr lang="en-US" sz="2000" dirty="0" smtClean="0"/>
                        <a:t> </a:t>
                      </a:r>
                      <a:r>
                        <a:rPr lang="en-US" sz="2000" dirty="0" err="1" smtClean="0"/>
                        <a:t>alternatif</a:t>
                      </a:r>
                      <a:endParaRPr lang="en-US" sz="20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AZT (</a:t>
                      </a:r>
                      <a:r>
                        <a:rPr lang="en-US" sz="2000" dirty="0" err="1" smtClean="0"/>
                        <a:t>Zidovudin</a:t>
                      </a:r>
                      <a:r>
                        <a:rPr lang="en-US" sz="2000" dirty="0" smtClean="0"/>
                        <a:t>)</a:t>
                      </a:r>
                      <a:r>
                        <a:rPr lang="en-US" sz="2000" baseline="0" dirty="0" smtClean="0"/>
                        <a:t> +</a:t>
                      </a:r>
                    </a:p>
                    <a:p>
                      <a:r>
                        <a:rPr lang="en-US" sz="2000" baseline="0" dirty="0" smtClean="0"/>
                        <a:t>3TC (</a:t>
                      </a:r>
                      <a:r>
                        <a:rPr lang="en-US" sz="2000" baseline="0" dirty="0" err="1" smtClean="0"/>
                        <a:t>Lamivudin</a:t>
                      </a:r>
                      <a:r>
                        <a:rPr lang="en-US" sz="2000" baseline="0" dirty="0" smtClean="0"/>
                        <a:t>) +</a:t>
                      </a:r>
                    </a:p>
                    <a:p>
                      <a:r>
                        <a:rPr lang="en-US" sz="2000" baseline="0" dirty="0" smtClean="0"/>
                        <a:t>EFV (</a:t>
                      </a:r>
                      <a:r>
                        <a:rPr lang="en-US" sz="2000" baseline="0" dirty="0" err="1" smtClean="0"/>
                        <a:t>Efavirenz</a:t>
                      </a:r>
                      <a:r>
                        <a:rPr lang="en-US" sz="2000" baseline="0" dirty="0" smtClean="0"/>
                        <a:t> )</a:t>
                      </a:r>
                      <a:endParaRPr lang="en-US" sz="200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Efavirenz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sbg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subsstitusi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Nevirapin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bila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terjadi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intoleransi</a:t>
                      </a:r>
                      <a:r>
                        <a:rPr lang="en-US" sz="2000" baseline="0" dirty="0" smtClean="0"/>
                        <a:t>, </a:t>
                      </a:r>
                      <a:r>
                        <a:rPr lang="en-US" sz="2000" baseline="0" dirty="0" err="1" smtClean="0"/>
                        <a:t>atau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bersama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terapi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Rifampisin</a:t>
                      </a:r>
                      <a:endParaRPr lang="en-US" sz="2000" baseline="0" dirty="0" smtClean="0"/>
                    </a:p>
                    <a:p>
                      <a:r>
                        <a:rPr lang="en-US" sz="2000" baseline="0" dirty="0" err="1" smtClean="0"/>
                        <a:t>Efavirenz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tidak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boleh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diberikan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pada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ibu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err="1" smtClean="0"/>
                        <a:t>hamil</a:t>
                      </a:r>
                      <a:endParaRPr lang="en-US" sz="2000" dirty="0"/>
                    </a:p>
                  </a:txBody>
                  <a:tcPr marT="45721" marB="45721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3015CA-115F-4DD1-B221-DBA279D65E69}" type="slidenum">
              <a:rPr lang="en-US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206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E1D622D0-A58C-4808-93EB-F50F95EE2520}" type="slidenum">
              <a:rPr lang="en-US" altLang="en-US" smtClean="0">
                <a:latin typeface="Arial" pitchFamily="34" charset="0"/>
              </a:rPr>
              <a:pPr/>
              <a:t>47</a:t>
            </a:fld>
            <a:endParaRPr lang="en-US" altLang="en-US" smtClean="0">
              <a:latin typeface="Arial" pitchFamily="34" charset="0"/>
            </a:endParaRPr>
          </a:p>
        </p:txBody>
      </p:sp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982663"/>
            <a:ext cx="6629400" cy="532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5"/>
          <p:cNvSpPr txBox="1">
            <a:spLocks noChangeArrowheads="1"/>
          </p:cNvSpPr>
          <p:nvPr/>
        </p:nvSpPr>
        <p:spPr bwMode="auto">
          <a:xfrm>
            <a:off x="1812925" y="188913"/>
            <a:ext cx="48037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CD4 akan meningkat setelah pemberian ARV</a:t>
            </a:r>
          </a:p>
        </p:txBody>
      </p:sp>
      <p:sp>
        <p:nvSpPr>
          <p:cNvPr id="49157" name="Text Box 6"/>
          <p:cNvSpPr txBox="1">
            <a:spLocks noChangeArrowheads="1"/>
          </p:cNvSpPr>
          <p:nvPr/>
        </p:nvSpPr>
        <p:spPr bwMode="auto">
          <a:xfrm>
            <a:off x="4572000" y="6272213"/>
            <a:ext cx="37322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Journal of Infection (2006) 52, 188–194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rot="5400000" flipH="1" flipV="1">
            <a:off x="4953000" y="3276600"/>
            <a:ext cx="2895600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Kasus 4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Pria, 35 tahun</a:t>
            </a:r>
          </a:p>
          <a:p>
            <a:r>
              <a:rPr lang="id-ID" dirty="0" smtClean="0"/>
              <a:t>Diketahui AIDS 2002</a:t>
            </a:r>
          </a:p>
          <a:p>
            <a:r>
              <a:rPr lang="id-ID" dirty="0" smtClean="0"/>
              <a:t>Minum obat ARV: Duviral 2x1, Neviral 2x1</a:t>
            </a:r>
          </a:p>
          <a:p>
            <a:r>
              <a:rPr lang="id-ID" dirty="0" smtClean="0"/>
              <a:t>April 2012:</a:t>
            </a:r>
          </a:p>
          <a:p>
            <a:pPr lvl="1"/>
            <a:r>
              <a:rPr lang="id-ID" dirty="0" smtClean="0"/>
              <a:t>CD4: 1035 (Normal 400 sd 1400 )</a:t>
            </a:r>
          </a:p>
          <a:p>
            <a:pPr lvl="1"/>
            <a:r>
              <a:rPr lang="id-ID" dirty="0" smtClean="0"/>
              <a:t>Viral load: tidak terdeteksi</a:t>
            </a:r>
          </a:p>
          <a:p>
            <a:pPr lvl="1"/>
            <a:r>
              <a:rPr lang="id-ID" dirty="0" smtClean="0"/>
              <a:t>Fungsi  ginjal: normal </a:t>
            </a:r>
          </a:p>
          <a:p>
            <a:pPr lvl="1"/>
            <a:r>
              <a:rPr lang="id-ID" dirty="0" smtClean="0"/>
              <a:t>Fungsi hati: normal </a:t>
            </a:r>
          </a:p>
          <a:p>
            <a:r>
              <a:rPr lang="id-ID" dirty="0" smtClean="0"/>
              <a:t>Isteri negatif, anak dua (5,4 tahun) negatif</a:t>
            </a:r>
            <a:endParaRPr lang="id-ID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9578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1 Mei 2012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Diperiksa ulang tes HIV : tetap positif</a:t>
            </a:r>
          </a:p>
          <a:p>
            <a:endParaRPr lang="id-ID" dirty="0"/>
          </a:p>
          <a:p>
            <a:r>
              <a:rPr lang="id-ID" dirty="0" smtClean="0"/>
              <a:t>Jadi, tetap harus minum obat secara teratur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1663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Mengapa</a:t>
            </a:r>
            <a:r>
              <a:rPr lang="en-US" dirty="0" smtClean="0"/>
              <a:t> </a:t>
            </a:r>
            <a:r>
              <a:rPr lang="en-US" dirty="0" err="1" smtClean="0"/>
              <a:t>kasus</a:t>
            </a:r>
            <a:r>
              <a:rPr lang="en-US" dirty="0" smtClean="0"/>
              <a:t> HIV </a:t>
            </a:r>
            <a:r>
              <a:rPr lang="en-US" dirty="0" err="1" smtClean="0"/>
              <a:t>meningkat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Kepedulian</a:t>
            </a:r>
            <a:r>
              <a:rPr lang="en-US" dirty="0" smtClean="0"/>
              <a:t> </a:t>
            </a:r>
            <a:r>
              <a:rPr lang="en-US" dirty="0" err="1" smtClean="0"/>
              <a:t>masyarakat</a:t>
            </a:r>
            <a:r>
              <a:rPr lang="en-US" dirty="0" smtClean="0"/>
              <a:t>  </a:t>
            </a:r>
            <a:r>
              <a:rPr lang="en-US" dirty="0" err="1" smtClean="0"/>
              <a:t>terhadap</a:t>
            </a:r>
            <a:r>
              <a:rPr lang="en-US" dirty="0" smtClean="0"/>
              <a:t> HIV  </a:t>
            </a:r>
            <a:r>
              <a:rPr lang="en-US" dirty="0" smtClean="0">
                <a:latin typeface="Calibri"/>
              </a:rPr>
              <a:t>↑</a:t>
            </a:r>
          </a:p>
          <a:p>
            <a:endParaRPr lang="en-US" dirty="0" smtClean="0">
              <a:latin typeface="Calibri"/>
            </a:endParaRPr>
          </a:p>
          <a:p>
            <a:r>
              <a:rPr lang="en-US" dirty="0" err="1" smtClean="0">
                <a:latin typeface="Calibri"/>
              </a:rPr>
              <a:t>Pengetahuan</a:t>
            </a:r>
            <a:r>
              <a:rPr lang="en-US" dirty="0" smtClean="0">
                <a:latin typeface="Calibri"/>
              </a:rPr>
              <a:t> </a:t>
            </a:r>
            <a:r>
              <a:rPr lang="en-US" dirty="0" err="1" smtClean="0">
                <a:latin typeface="Calibri"/>
              </a:rPr>
              <a:t>petugas</a:t>
            </a:r>
            <a:r>
              <a:rPr lang="en-US" dirty="0" smtClean="0">
                <a:latin typeface="Calibri"/>
              </a:rPr>
              <a:t> </a:t>
            </a:r>
            <a:r>
              <a:rPr lang="en-US" dirty="0" err="1" smtClean="0">
                <a:latin typeface="Calibri"/>
              </a:rPr>
              <a:t>kesehatan</a:t>
            </a:r>
            <a:r>
              <a:rPr lang="en-US" dirty="0" smtClean="0">
                <a:latin typeface="Calibri"/>
              </a:rPr>
              <a:t> </a:t>
            </a:r>
            <a:r>
              <a:rPr lang="en-US" dirty="0" err="1" smtClean="0">
                <a:latin typeface="Calibri"/>
              </a:rPr>
              <a:t>thd</a:t>
            </a:r>
            <a:r>
              <a:rPr lang="en-US" dirty="0" smtClean="0">
                <a:latin typeface="Calibri"/>
              </a:rPr>
              <a:t> HIV  ↑</a:t>
            </a:r>
          </a:p>
          <a:p>
            <a:endParaRPr lang="en-US" dirty="0" smtClean="0"/>
          </a:p>
          <a:p>
            <a:r>
              <a:rPr lang="en-US" dirty="0" err="1" smtClean="0"/>
              <a:t>Sarana</a:t>
            </a:r>
            <a:r>
              <a:rPr lang="en-US" dirty="0" smtClean="0"/>
              <a:t> </a:t>
            </a:r>
            <a:r>
              <a:rPr lang="en-US" dirty="0" err="1" smtClean="0"/>
              <a:t>tes</a:t>
            </a:r>
            <a:r>
              <a:rPr lang="en-US" dirty="0" smtClean="0"/>
              <a:t> HIV  &gt; </a:t>
            </a:r>
            <a:r>
              <a:rPr lang="en-US" dirty="0" err="1" smtClean="0"/>
              <a:t>dekat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masyarakat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Pencegahan</a:t>
            </a:r>
            <a:r>
              <a:rPr lang="en-US" dirty="0" smtClean="0"/>
              <a:t> </a:t>
            </a:r>
            <a:r>
              <a:rPr lang="en-US" dirty="0" err="1" smtClean="0"/>
              <a:t>Penularan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optimal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110" y="642918"/>
            <a:ext cx="841539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Arrow Connector 3"/>
          <p:cNvCxnSpPr/>
          <p:nvPr/>
        </p:nvCxnSpPr>
        <p:spPr>
          <a:xfrm>
            <a:off x="914400" y="2057400"/>
            <a:ext cx="7543800" cy="26670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Angka kematian menurun</a:t>
            </a:r>
            <a:endParaRPr lang="id-ID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d-ID" dirty="0" smtClean="0"/>
              <a:t>2002</a:t>
            </a:r>
          </a:p>
          <a:p>
            <a:r>
              <a:rPr lang="id-ID" dirty="0" smtClean="0"/>
              <a:t>Dari 10 pasien AIDS yang dirawat:</a:t>
            </a:r>
          </a:p>
          <a:p>
            <a:r>
              <a:rPr lang="id-ID" b="1" dirty="0" smtClean="0">
                <a:solidFill>
                  <a:srgbClr val="FF0000"/>
                </a:solidFill>
              </a:rPr>
              <a:t>8</a:t>
            </a:r>
            <a:r>
              <a:rPr lang="id-ID" dirty="0" smtClean="0"/>
              <a:t> meninggal dun ia</a:t>
            </a:r>
            <a:endParaRPr lang="id-ID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d-ID" dirty="0" smtClean="0"/>
              <a:t>2012</a:t>
            </a:r>
          </a:p>
          <a:p>
            <a:r>
              <a:rPr lang="id-ID" dirty="0" smtClean="0"/>
              <a:t>Dari 10 pasien AIDS yang dirawat:</a:t>
            </a:r>
          </a:p>
          <a:p>
            <a:r>
              <a:rPr lang="id-ID" b="1" dirty="0" smtClean="0">
                <a:solidFill>
                  <a:srgbClr val="FF0000"/>
                </a:solidFill>
              </a:rPr>
              <a:t>2</a:t>
            </a:r>
            <a:r>
              <a:rPr lang="id-ID" dirty="0" smtClean="0"/>
              <a:t> meninggal dunia</a:t>
            </a:r>
            <a:endParaRPr lang="id-ID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99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id-ID" dirty="0" smtClean="0"/>
              <a:t>5 (Stigma &amp; Diskriminasi)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 </a:t>
            </a:r>
            <a:r>
              <a:rPr lang="en-US" dirty="0" err="1" smtClean="0"/>
              <a:t>Bangsal</a:t>
            </a:r>
            <a:r>
              <a:rPr lang="en-US" dirty="0" smtClean="0"/>
              <a:t> </a:t>
            </a:r>
            <a:r>
              <a:rPr lang="en-US" dirty="0" err="1" smtClean="0"/>
              <a:t>kelas</a:t>
            </a:r>
            <a:r>
              <a:rPr lang="en-US" dirty="0" smtClean="0"/>
              <a:t> 1 (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kamar</a:t>
            </a:r>
            <a:r>
              <a:rPr lang="en-US" dirty="0" smtClean="0"/>
              <a:t> 2 </a:t>
            </a:r>
            <a:r>
              <a:rPr lang="en-US" dirty="0" err="1" smtClean="0"/>
              <a:t>orang</a:t>
            </a:r>
            <a:r>
              <a:rPr lang="en-US" dirty="0" smtClean="0"/>
              <a:t>) </a:t>
            </a:r>
            <a:r>
              <a:rPr lang="en-US" dirty="0" err="1" smtClean="0"/>
              <a:t>dirawat</a:t>
            </a:r>
            <a:r>
              <a:rPr lang="en-US" dirty="0" smtClean="0"/>
              <a:t> 1 </a:t>
            </a:r>
            <a:r>
              <a:rPr lang="en-US" dirty="0" err="1" smtClean="0"/>
              <a:t>pasien</a:t>
            </a:r>
            <a:r>
              <a:rPr lang="en-US" dirty="0" smtClean="0"/>
              <a:t> AIDS, </a:t>
            </a:r>
            <a:r>
              <a:rPr lang="en-US" dirty="0" err="1" smtClean="0"/>
              <a:t>sebelahnya</a:t>
            </a:r>
            <a:r>
              <a:rPr lang="en-US" dirty="0" smtClean="0"/>
              <a:t> </a:t>
            </a:r>
            <a:r>
              <a:rPr lang="en-US" dirty="0" err="1" smtClean="0"/>
              <a:t>bukan</a:t>
            </a:r>
            <a:r>
              <a:rPr lang="en-US" dirty="0" smtClean="0"/>
              <a:t> AIDS.</a:t>
            </a:r>
          </a:p>
          <a:p>
            <a:endParaRPr lang="id-ID" dirty="0" smtClean="0"/>
          </a:p>
          <a:p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id-ID" dirty="0" smtClean="0"/>
              <a:t>10</a:t>
            </a:r>
            <a:r>
              <a:rPr lang="en-US" dirty="0" smtClean="0"/>
              <a:t> </a:t>
            </a:r>
            <a:r>
              <a:rPr lang="en-US" dirty="0" err="1" smtClean="0"/>
              <a:t>perawatan</a:t>
            </a:r>
            <a:r>
              <a:rPr lang="en-US" dirty="0" smtClean="0"/>
              <a:t>, </a:t>
            </a:r>
            <a:r>
              <a:rPr lang="id-ID" dirty="0" smtClean="0"/>
              <a:t>pasien</a:t>
            </a:r>
            <a:r>
              <a:rPr lang="en-US" dirty="0" smtClean="0"/>
              <a:t> yang </a:t>
            </a:r>
            <a:r>
              <a:rPr lang="en-US" dirty="0" err="1" smtClean="0"/>
              <a:t>bukan</a:t>
            </a:r>
            <a:r>
              <a:rPr lang="en-US" dirty="0" smtClean="0"/>
              <a:t> AIDS </a:t>
            </a:r>
            <a:r>
              <a:rPr lang="id-ID" dirty="0" smtClean="0"/>
              <a:t>(setelah tahu sebelahnya pasien AIDS) minta pindah ke Kamar VIP </a:t>
            </a:r>
            <a:r>
              <a:rPr lang="id-ID" b="1" dirty="0" smtClean="0"/>
              <a:t>karena takut tertular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d-ID" sz="4800" dirty="0" smtClean="0"/>
              <a:t>PENCEGAHAN PENULARAN  HIV</a:t>
            </a:r>
            <a:br>
              <a:rPr lang="id-ID" sz="4800" dirty="0" smtClean="0"/>
            </a:br>
            <a:r>
              <a:rPr lang="id-ID" dirty="0" smtClean="0"/>
              <a:t>DARI IBU KE ANAK</a:t>
            </a:r>
            <a:endParaRPr lang="id-ID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id-ID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52400"/>
            <a:ext cx="5638800" cy="64770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18786" name="Rectangle 10"/>
          <p:cNvSpPr>
            <a:spLocks noChangeArrowheads="1"/>
          </p:cNvSpPr>
          <p:nvPr/>
        </p:nvSpPr>
        <p:spPr bwMode="auto">
          <a:xfrm>
            <a:off x="2971800" y="1219200"/>
            <a:ext cx="838200" cy="304800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</p:spPr>
        <p:txBody>
          <a:bodyPr wrap="none"/>
          <a:lstStyle/>
          <a:p>
            <a:endParaRPr lang="en-AU" sz="2400">
              <a:latin typeface="Times New Roman" pitchFamily="18" charset="0"/>
            </a:endParaRPr>
          </a:p>
        </p:txBody>
      </p:sp>
      <p:sp>
        <p:nvSpPr>
          <p:cNvPr id="118787" name="Rectangle 11"/>
          <p:cNvSpPr>
            <a:spLocks noChangeArrowheads="1"/>
          </p:cNvSpPr>
          <p:nvPr/>
        </p:nvSpPr>
        <p:spPr bwMode="auto">
          <a:xfrm>
            <a:off x="4648200" y="2057400"/>
            <a:ext cx="838200" cy="304800"/>
          </a:xfrm>
          <a:prstGeom prst="rect">
            <a:avLst/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</p:spPr>
        <p:txBody>
          <a:bodyPr wrap="none"/>
          <a:lstStyle/>
          <a:p>
            <a:endParaRPr lang="en-AU" sz="2400"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457200"/>
            <a:ext cx="3085973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bg1"/>
                </a:solidFill>
              </a:rPr>
              <a:t>Remaja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Terinfeksi</a:t>
            </a:r>
            <a:r>
              <a:rPr lang="en-US" sz="2400" b="1" dirty="0" smtClean="0">
                <a:solidFill>
                  <a:schemeClr val="bg1"/>
                </a:solidFill>
              </a:rPr>
              <a:t> HIV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Remaja</a:t>
            </a:r>
            <a:r>
              <a:rPr lang="en-US" dirty="0" smtClean="0"/>
              <a:t> </a:t>
            </a:r>
            <a:r>
              <a:rPr lang="en-US" dirty="0" err="1" smtClean="0"/>
              <a:t>Perempuan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Diupayakan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terinfeksi</a:t>
            </a:r>
            <a:r>
              <a:rPr lang="en-US" dirty="0" smtClean="0"/>
              <a:t> HIV</a:t>
            </a:r>
          </a:p>
          <a:p>
            <a:endParaRPr lang="en-US" dirty="0" smtClean="0"/>
          </a:p>
          <a:p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Terinfeksi</a:t>
            </a:r>
            <a:r>
              <a:rPr lang="en-US" dirty="0" smtClean="0"/>
              <a:t> HIV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Hindari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kehamilan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dipersiapkan</a:t>
            </a:r>
            <a:endParaRPr lang="en-US" dirty="0" smtClean="0">
              <a:sym typeface="Wingdings" pitchFamily="2" charset="2"/>
            </a:endParaRPr>
          </a:p>
          <a:p>
            <a:endParaRPr lang="en-US" dirty="0" smtClean="0">
              <a:sym typeface="Wingdings" pitchFamily="2" charset="2"/>
            </a:endParaRPr>
          </a:p>
          <a:p>
            <a:r>
              <a:rPr lang="en-US" dirty="0" err="1" smtClean="0">
                <a:sym typeface="Wingdings" pitchFamily="2" charset="2"/>
              </a:rPr>
              <a:t>Bila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Terinfeksi</a:t>
            </a:r>
            <a:r>
              <a:rPr lang="en-US" dirty="0" smtClean="0">
                <a:sym typeface="Wingdings" pitchFamily="2" charset="2"/>
              </a:rPr>
              <a:t> HIV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Hamil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n-US" dirty="0" err="1" smtClean="0">
                <a:sym typeface="Wingdings" pitchFamily="2" charset="2"/>
              </a:rPr>
              <a:t>usahakan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menularkan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bayi</a:t>
            </a:r>
            <a:endParaRPr lang="en-US" dirty="0" smtClean="0">
              <a:sym typeface="Wingdings" pitchFamily="2" charset="2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5448"/>
            <a:ext cx="8458200" cy="1252728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Caranya</a:t>
            </a:r>
            <a:r>
              <a:rPr lang="en-US" dirty="0" smtClean="0"/>
              <a:t>? </a:t>
            </a:r>
            <a:r>
              <a:rPr lang="en-US" dirty="0" err="1" smtClean="0"/>
              <a:t>Melalui</a:t>
            </a:r>
            <a:r>
              <a:rPr lang="en-US" dirty="0" smtClean="0"/>
              <a:t> PMTCT (</a:t>
            </a:r>
            <a:r>
              <a:rPr lang="en-US" i="1" dirty="0" smtClean="0"/>
              <a:t>Prevention Mother to Child Transmission)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HIV + </a:t>
            </a:r>
            <a:r>
              <a:rPr lang="en-US" dirty="0" err="1" smtClean="0"/>
              <a:t>boleh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: CD4 &gt; </a:t>
            </a:r>
            <a:r>
              <a:rPr lang="id-ID" dirty="0" smtClean="0"/>
              <a:t>5</a:t>
            </a:r>
            <a:r>
              <a:rPr lang="en-US" dirty="0" smtClean="0"/>
              <a:t>00</a:t>
            </a:r>
          </a:p>
          <a:p>
            <a:endParaRPr lang="id-ID" dirty="0" smtClean="0"/>
          </a:p>
          <a:p>
            <a:r>
              <a:rPr lang="en-US" dirty="0" err="1" smtClean="0"/>
              <a:t>Ibu</a:t>
            </a:r>
            <a:r>
              <a:rPr lang="en-US" dirty="0" smtClean="0"/>
              <a:t> </a:t>
            </a:r>
            <a:r>
              <a:rPr lang="en-US" dirty="0" err="1" smtClean="0"/>
              <a:t>Hamil</a:t>
            </a:r>
            <a:r>
              <a:rPr lang="en-US" dirty="0" smtClean="0"/>
              <a:t> HIV+: </a:t>
            </a:r>
          </a:p>
          <a:p>
            <a:pPr lvl="1"/>
            <a:r>
              <a:rPr lang="en-US" dirty="0" err="1" smtClean="0">
                <a:sym typeface="Wingdings" pitchFamily="2" charset="2"/>
              </a:rPr>
              <a:t>langsung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diterapi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obat</a:t>
            </a:r>
            <a:r>
              <a:rPr lang="en-US" dirty="0" smtClean="0">
                <a:sym typeface="Wingdings" pitchFamily="2" charset="2"/>
              </a:rPr>
              <a:t> ARV (</a:t>
            </a:r>
            <a:r>
              <a:rPr lang="en-US" dirty="0" err="1" smtClean="0">
                <a:sym typeface="Wingdings" pitchFamily="2" charset="2"/>
              </a:rPr>
              <a:t>tanpa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memandang</a:t>
            </a:r>
            <a:r>
              <a:rPr lang="en-US" dirty="0" smtClean="0">
                <a:sym typeface="Wingdings" pitchFamily="2" charset="2"/>
              </a:rPr>
              <a:t> CD4)</a:t>
            </a:r>
          </a:p>
          <a:p>
            <a:pPr lvl="1"/>
            <a:r>
              <a:rPr lang="en-US" dirty="0" err="1" smtClean="0">
                <a:sym typeface="Wingdings" pitchFamily="2" charset="2"/>
              </a:rPr>
              <a:t>Setelah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melahirkan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tetap</a:t>
            </a:r>
            <a:r>
              <a:rPr lang="en-US" dirty="0" smtClean="0">
                <a:sym typeface="Wingdings" pitchFamily="2" charset="2"/>
              </a:rPr>
              <a:t>  </a:t>
            </a:r>
            <a:r>
              <a:rPr lang="en-US" dirty="0" err="1" smtClean="0">
                <a:sym typeface="Wingdings" pitchFamily="2" charset="2"/>
              </a:rPr>
              <a:t>lanjutkan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terapi</a:t>
            </a:r>
            <a:r>
              <a:rPr lang="en-US" dirty="0" smtClean="0">
                <a:sym typeface="Wingdings" pitchFamily="2" charset="2"/>
              </a:rPr>
              <a:t> ARV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sym typeface="Wingdings" pitchFamily="2" charset="2"/>
              </a:rPr>
              <a:t>Melahirkan</a:t>
            </a:r>
            <a:r>
              <a:rPr lang="en-US" dirty="0">
                <a:sym typeface="Wingdings" pitchFamily="2" charset="2"/>
              </a:rPr>
              <a:t>: </a:t>
            </a:r>
          </a:p>
          <a:p>
            <a:pPr lvl="1"/>
            <a:r>
              <a:rPr lang="en-US" dirty="0" err="1">
                <a:sym typeface="Wingdings" pitchFamily="2" charset="2"/>
              </a:rPr>
              <a:t>sebaiknya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dengan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operasi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Secar</a:t>
            </a:r>
            <a:endParaRPr lang="en-US" dirty="0">
              <a:sym typeface="Wingdings" pitchFamily="2" charset="2"/>
            </a:endParaRPr>
          </a:p>
          <a:p>
            <a:pPr lvl="1"/>
            <a:r>
              <a:rPr lang="en-US" dirty="0" err="1">
                <a:sym typeface="Wingdings" pitchFamily="2" charset="2"/>
              </a:rPr>
              <a:t>Partus</a:t>
            </a:r>
            <a:r>
              <a:rPr lang="en-US" dirty="0">
                <a:sym typeface="Wingdings" pitchFamily="2" charset="2"/>
              </a:rPr>
              <a:t> normal: </a:t>
            </a:r>
            <a:r>
              <a:rPr lang="en-US" dirty="0" err="1">
                <a:sym typeface="Wingdings" pitchFamily="2" charset="2"/>
              </a:rPr>
              <a:t>terapkan</a:t>
            </a:r>
            <a:r>
              <a:rPr lang="en-US" dirty="0">
                <a:sym typeface="Wingdings" pitchFamily="2" charset="2"/>
              </a:rPr>
              <a:t> “</a:t>
            </a:r>
            <a:r>
              <a:rPr lang="en-US" dirty="0" err="1">
                <a:sym typeface="Wingdings" pitchFamily="2" charset="2"/>
              </a:rPr>
              <a:t>Kewaspadaan</a:t>
            </a:r>
            <a:r>
              <a:rPr lang="en-US" dirty="0">
                <a:sym typeface="Wingdings" pitchFamily="2" charset="2"/>
              </a:rPr>
              <a:t> universal” </a:t>
            </a:r>
            <a:r>
              <a:rPr lang="en-US" dirty="0" err="1">
                <a:sym typeface="Wingdings" pitchFamily="2" charset="2"/>
              </a:rPr>
              <a:t>bagi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petugas</a:t>
            </a:r>
            <a:endParaRPr lang="en-US" dirty="0">
              <a:sym typeface="Wingdings" pitchFamily="2" charset="2"/>
            </a:endParaRPr>
          </a:p>
          <a:p>
            <a:endParaRPr lang="id-ID" dirty="0" smtClean="0">
              <a:sym typeface="Wingdings" pitchFamily="2" charset="2"/>
            </a:endParaRPr>
          </a:p>
          <a:p>
            <a:r>
              <a:rPr lang="en-US" dirty="0" err="1" smtClean="0">
                <a:sym typeface="Wingdings" pitchFamily="2" charset="2"/>
              </a:rPr>
              <a:t>Setelah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melahirkan</a:t>
            </a:r>
            <a:r>
              <a:rPr lang="en-US" dirty="0">
                <a:sym typeface="Wingdings" pitchFamily="2" charset="2"/>
              </a:rPr>
              <a:t>:</a:t>
            </a:r>
          </a:p>
          <a:p>
            <a:pPr lvl="1"/>
            <a:r>
              <a:rPr lang="en-US" dirty="0" err="1">
                <a:sym typeface="Wingdings" pitchFamily="2" charset="2"/>
              </a:rPr>
              <a:t>Hindari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dirty="0" err="1">
                <a:sym typeface="Wingdings" pitchFamily="2" charset="2"/>
              </a:rPr>
              <a:t>penggunaan</a:t>
            </a:r>
            <a:r>
              <a:rPr lang="en-US" dirty="0">
                <a:sym typeface="Wingdings" pitchFamily="2" charset="2"/>
              </a:rPr>
              <a:t> ASI</a:t>
            </a:r>
          </a:p>
          <a:p>
            <a:pPr lvl="1"/>
            <a:r>
              <a:rPr lang="en-US" dirty="0" err="1">
                <a:sym typeface="Wingdings" pitchFamily="2" charset="2"/>
              </a:rPr>
              <a:t>Terpaksa</a:t>
            </a:r>
            <a:r>
              <a:rPr lang="en-US" dirty="0">
                <a:sym typeface="Wingdings" pitchFamily="2" charset="2"/>
              </a:rPr>
              <a:t>: </a:t>
            </a:r>
            <a:r>
              <a:rPr lang="en-US" dirty="0" err="1">
                <a:sym typeface="Wingdings" pitchFamily="2" charset="2"/>
              </a:rPr>
              <a:t>Gunakan</a:t>
            </a:r>
            <a:r>
              <a:rPr lang="en-US" dirty="0">
                <a:sym typeface="Wingdings" pitchFamily="2" charset="2"/>
              </a:rPr>
              <a:t> “ASI </a:t>
            </a:r>
            <a:r>
              <a:rPr lang="en-US" dirty="0" err="1">
                <a:sym typeface="Wingdings" pitchFamily="2" charset="2"/>
              </a:rPr>
              <a:t>eksklusif</a:t>
            </a:r>
            <a:r>
              <a:rPr lang="en-US" dirty="0">
                <a:sym typeface="Wingdings" pitchFamily="2" charset="2"/>
              </a:rPr>
              <a:t>”</a:t>
            </a:r>
          </a:p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389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Kesimpulan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HIV-AIDS</a:t>
            </a:r>
          </a:p>
          <a:p>
            <a:r>
              <a:rPr lang="en-US" dirty="0" err="1" smtClean="0"/>
              <a:t>Penyakit</a:t>
            </a:r>
            <a:r>
              <a:rPr lang="en-US" dirty="0" smtClean="0"/>
              <a:t>  </a:t>
            </a:r>
            <a:r>
              <a:rPr lang="en-US" dirty="0" err="1" smtClean="0"/>
              <a:t>Menular</a:t>
            </a:r>
            <a:r>
              <a:rPr lang="en-US" dirty="0" smtClean="0"/>
              <a:t>  </a:t>
            </a:r>
            <a:r>
              <a:rPr lang="id-ID" dirty="0" smtClean="0"/>
              <a:t>Yang bisa dicegah penularannya </a:t>
            </a:r>
          </a:p>
          <a:p>
            <a:r>
              <a:rPr lang="id-ID" dirty="0" smtClean="0"/>
              <a:t>Caranya:</a:t>
            </a:r>
          </a:p>
          <a:p>
            <a:pPr lvl="1"/>
            <a:r>
              <a:rPr lang="id-ID" dirty="0" smtClean="0"/>
              <a:t>Jangan melakukan hubungan sex sebelum menikah</a:t>
            </a:r>
          </a:p>
          <a:p>
            <a:pPr lvl="1"/>
            <a:r>
              <a:rPr lang="id-ID" dirty="0" smtClean="0"/>
              <a:t>Jika akan menikah sebaiknya Tes HIV dulu</a:t>
            </a:r>
          </a:p>
          <a:p>
            <a:pPr lvl="1"/>
            <a:r>
              <a:rPr lang="id-ID" dirty="0" smtClean="0"/>
              <a:t>Setelah menikah: setia pada pasangan</a:t>
            </a:r>
          </a:p>
          <a:p>
            <a:pPr lvl="1"/>
            <a:r>
              <a:rPr lang="id-ID" dirty="0" smtClean="0"/>
              <a:t>Jika sudah AIDS </a:t>
            </a:r>
            <a:r>
              <a:rPr lang="id-ID" dirty="0" smtClean="0">
                <a:sym typeface="Wingdings" pitchFamily="2" charset="2"/>
              </a:rPr>
              <a:t> terapi ARV teratur </a:t>
            </a:r>
            <a:r>
              <a:rPr lang="id-ID" dirty="0" smtClean="0"/>
              <a:t>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Terimakasih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74444-5F12-4931-B2CD-A431CF98C896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179" y="357166"/>
            <a:ext cx="875896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962400" y="2667000"/>
            <a:ext cx="1981200" cy="3124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/>
          <p:cNvSpPr/>
          <p:nvPr/>
        </p:nvSpPr>
        <p:spPr>
          <a:xfrm>
            <a:off x="7286644" y="4572008"/>
            <a:ext cx="571504" cy="1071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d-ID" sz="4000" dirty="0" smtClean="0"/>
              <a:t>Muchlis Achsan Udji Sofro, </a:t>
            </a:r>
            <a:br>
              <a:rPr lang="id-ID" sz="4000" dirty="0" smtClean="0"/>
            </a:br>
            <a:r>
              <a:rPr lang="id-ID" sz="4000" dirty="0" smtClean="0"/>
              <a:t>Dr    SpPD    KPTI </a:t>
            </a:r>
            <a:endParaRPr lang="id-ID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id-ID" dirty="0" smtClean="0"/>
              <a:t>Pendidikan</a:t>
            </a:r>
          </a:p>
          <a:p>
            <a:r>
              <a:rPr lang="id-ID" dirty="0" smtClean="0"/>
              <a:t>Dr Umum 				1988</a:t>
            </a:r>
          </a:p>
          <a:p>
            <a:r>
              <a:rPr lang="id-ID" dirty="0" smtClean="0"/>
              <a:t>Spesialis Penyakit Dalam 		2000</a:t>
            </a:r>
          </a:p>
          <a:p>
            <a:r>
              <a:rPr lang="id-ID" dirty="0" smtClean="0"/>
              <a:t>Konsultan Penyakit Tropik Infeksi 	2008</a:t>
            </a:r>
          </a:p>
          <a:p>
            <a:endParaRPr lang="id-ID" dirty="0" smtClean="0"/>
          </a:p>
          <a:p>
            <a:r>
              <a:rPr lang="id-ID" dirty="0" smtClean="0"/>
              <a:t>Pekerjaan: </a:t>
            </a:r>
          </a:p>
          <a:p>
            <a:pPr lvl="1"/>
            <a:r>
              <a:rPr lang="id-ID" dirty="0" smtClean="0"/>
              <a:t>Ketua Tim HIV AIDS RSUP Dr Kariadi  FK UNDIP</a:t>
            </a:r>
          </a:p>
          <a:p>
            <a:pPr lvl="1"/>
            <a:r>
              <a:rPr lang="id-ID" dirty="0" smtClean="0"/>
              <a:t>Koordinator POKJA CST   KPA Propinsi Jawa Tengah</a:t>
            </a:r>
          </a:p>
          <a:p>
            <a:pPr lvl="1"/>
            <a:endParaRPr lang="id-ID" dirty="0" smtClean="0"/>
          </a:p>
          <a:p>
            <a:r>
              <a:rPr lang="id-ID" dirty="0" smtClean="0"/>
              <a:t>Staf Pengajar </a:t>
            </a:r>
          </a:p>
          <a:p>
            <a:pPr lvl="1"/>
            <a:r>
              <a:rPr lang="id-ID" dirty="0" smtClean="0"/>
              <a:t>Penyakit Dalam RSUP Dr Kariadi Fakultas Kedokteran UNDIP Semarang</a:t>
            </a:r>
          </a:p>
          <a:p>
            <a:pPr lvl="1"/>
            <a:r>
              <a:rPr lang="id-ID" dirty="0" smtClean="0"/>
              <a:t>Magister Promosi Kesehatan UNDIP</a:t>
            </a:r>
          </a:p>
          <a:p>
            <a:pPr lvl="1"/>
            <a:r>
              <a:rPr lang="id-ID" dirty="0" smtClean="0"/>
              <a:t>Magister Ilmu Kesehatan Masyarakat UNDIP</a:t>
            </a:r>
          </a:p>
          <a:p>
            <a:pPr lvl="1"/>
            <a:r>
              <a:rPr lang="id-ID" dirty="0" smtClean="0"/>
              <a:t>S1 Keperawatan Univ  Muhammadiyah Semarang</a:t>
            </a:r>
          </a:p>
          <a:p>
            <a:pPr lvl="1"/>
            <a:r>
              <a:rPr lang="id-ID" dirty="0" smtClean="0"/>
              <a:t>Fakultas Kedokteran Univ Muhammadiyah Semarang 		</a:t>
            </a:r>
            <a:endParaRPr lang="id-ID" dirty="0"/>
          </a:p>
        </p:txBody>
      </p:sp>
    </p:spTree>
    <p:extLst>
      <p:ext uri="{BB962C8B-B14F-4D97-AF65-F5344CB8AC3E}">
        <p14:creationId xmlns="" xmlns:p14="http://schemas.microsoft.com/office/powerpoint/2010/main" val="234859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487" y="928670"/>
            <a:ext cx="8769515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57" y="188640"/>
            <a:ext cx="9072089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0" y="1828056"/>
            <a:ext cx="7500958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625" y="642918"/>
            <a:ext cx="8248341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7000892" y="2786058"/>
            <a:ext cx="1500198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5" name="Straight Arrow Connector 4"/>
          <p:cNvCxnSpPr/>
          <p:nvPr/>
        </p:nvCxnSpPr>
        <p:spPr>
          <a:xfrm rot="10800000" flipV="1">
            <a:off x="4429124" y="2928934"/>
            <a:ext cx="2500330" cy="121444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643306" y="4143380"/>
            <a:ext cx="857256" cy="5000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816</TotalTime>
  <Words>1745</Words>
  <Application>Microsoft Office PowerPoint</Application>
  <PresentationFormat>On-screen Show (4:3)</PresentationFormat>
  <Paragraphs>445</Paragraphs>
  <Slides>60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Module</vt:lpstr>
      <vt:lpstr>HIV-AIDS :  PENGOBATAN ADALAH PENCEGAHAN PENULARAN   </vt:lpstr>
      <vt:lpstr>Kasus 1</vt:lpstr>
      <vt:lpstr>Tertular dari siapa ?</vt:lpstr>
      <vt:lpstr>Slide 4</vt:lpstr>
      <vt:lpstr>Mengapa kasus HIV meningkat?</vt:lpstr>
      <vt:lpstr>Slide 6</vt:lpstr>
      <vt:lpstr>Slide 7</vt:lpstr>
      <vt:lpstr>Slide 8</vt:lpstr>
      <vt:lpstr>Slide 9</vt:lpstr>
      <vt:lpstr>Slide 10</vt:lpstr>
      <vt:lpstr>Kasus  2</vt:lpstr>
      <vt:lpstr>Tertular dari siapa?</vt:lpstr>
      <vt:lpstr>Slide 13</vt:lpstr>
      <vt:lpstr>PERJALANAN PENYAKIT HIV/AIDS TANPA OBAT ARV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Stadium 4 lanjutan</vt:lpstr>
      <vt:lpstr>Setelah mengetahui  Stadium Klinis </vt:lpstr>
      <vt:lpstr>Penilaian Imunologis (CD4)</vt:lpstr>
      <vt:lpstr>Perkembangan AIDS</vt:lpstr>
      <vt:lpstr>Slide 29</vt:lpstr>
      <vt:lpstr>HIV negatif  HIV positif</vt:lpstr>
      <vt:lpstr>Kapan kita berfikir bahwa Seseorang HIV positif ?</vt:lpstr>
      <vt:lpstr>Kasus 3</vt:lpstr>
      <vt:lpstr>Suami 35 tahun </vt:lpstr>
      <vt:lpstr>Multi wajah HIV-AIDS</vt:lpstr>
      <vt:lpstr>Fikirkan untuk  tes HIV</vt:lpstr>
      <vt:lpstr>Slide 36</vt:lpstr>
      <vt:lpstr>Diagnosis: Diperlukan Tes HIV</vt:lpstr>
      <vt:lpstr>Perbandingan KTS dan KTIP</vt:lpstr>
      <vt:lpstr>Perbandingan KTS dan KTIP</vt:lpstr>
      <vt:lpstr>Persamaan KTS dan KTIP</vt:lpstr>
      <vt:lpstr>Proses KTIP (PITC)</vt:lpstr>
      <vt:lpstr>Setelah AIDS memerlukan</vt:lpstr>
      <vt:lpstr>Saat memulai terapi ARV pada ODHA Dewasa</vt:lpstr>
      <vt:lpstr>Slide 44</vt:lpstr>
      <vt:lpstr>Terapi ARV bisa dimulai pada  CD4 &lt; 350/mm3 Tanpa melihat stadium Klinis pasien</vt:lpstr>
      <vt:lpstr>Slide 46</vt:lpstr>
      <vt:lpstr>Slide 47</vt:lpstr>
      <vt:lpstr>Kasus 4</vt:lpstr>
      <vt:lpstr>1 Mei 2012 </vt:lpstr>
      <vt:lpstr>Slide 50</vt:lpstr>
      <vt:lpstr>Angka kematian menurun</vt:lpstr>
      <vt:lpstr>Kasus 5 (Stigma &amp; Diskriminasi)</vt:lpstr>
      <vt:lpstr>PENCEGAHAN PENULARAN  HIV DARI IBU KE ANAK</vt:lpstr>
      <vt:lpstr>Slide 54</vt:lpstr>
      <vt:lpstr>Remaja Perempuan </vt:lpstr>
      <vt:lpstr>Caranya? Melalui PMTCT (Prevention Mother to Child Transmission)</vt:lpstr>
      <vt:lpstr>Slide 57</vt:lpstr>
      <vt:lpstr>Kesimpulan</vt:lpstr>
      <vt:lpstr>Terimakasih</vt:lpstr>
      <vt:lpstr>Muchlis Achsan Udji Sofro,  Dr    SpPD    KPTI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PERAN RUMAH SAKIT  DALAM PENANGGULANGAN  KASUS HIV-AIDS</dc:title>
  <dc:creator>Dr Muchlis</dc:creator>
  <cp:lastModifiedBy>ulil</cp:lastModifiedBy>
  <cp:revision>96</cp:revision>
  <dcterms:created xsi:type="dcterms:W3CDTF">2011-03-21T15:34:09Z</dcterms:created>
  <dcterms:modified xsi:type="dcterms:W3CDTF">2012-06-25T09:24:13Z</dcterms:modified>
</cp:coreProperties>
</file>